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426.xml" ContentType="application/vnd.openxmlformats-officedocument.presentationml.slide+xml"/>
  <Override PartName="/ppt/slides/slide473.xml" ContentType="application/vnd.openxmlformats-officedocument.presentationml.slide+xml"/>
  <Override PartName="/ppt/slides/slide120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slides/slide549.xml" ContentType="application/vnd.openxmlformats-officedocument.presentationml.slide+xml"/>
  <Override PartName="/ppt/slides/slide596.xml" ContentType="application/vnd.openxmlformats-officedocument.presentationml.slide+xml"/>
  <Override PartName="/ppt/slides/slide612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388.xml" ContentType="application/vnd.openxmlformats-officedocument.presentationml.slide+xml"/>
  <Override PartName="/ppt/slides/slide404.xml" ContentType="application/vnd.openxmlformats-officedocument.presentationml.slide+xml"/>
  <Override PartName="/ppt/slides/slide451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s/slide243.xml" ContentType="application/vnd.openxmlformats-officedocument.presentationml.slide+xml"/>
  <Override PartName="/ppt/slides/slide290.xml" ContentType="application/vnd.openxmlformats-officedocument.presentationml.slide+xml"/>
  <Override PartName="/ppt/slides/slide527.xml" ContentType="application/vnd.openxmlformats-officedocument.presentationml.slide+xml"/>
  <Override PartName="/ppt/slides/slide574.xml" ContentType="application/vnd.openxmlformats-officedocument.presentationml.slide+xml"/>
  <Override PartName="/ppt/slides/slide221.xml" ContentType="application/vnd.openxmlformats-officedocument.presentationml.slide+xml"/>
  <Override PartName="/ppt/slides/slide319.xml" ContentType="application/vnd.openxmlformats-officedocument.presentationml.slide+xml"/>
  <Override PartName="/ppt/slides/slide366.xml" ContentType="application/vnd.openxmlformats-officedocument.presentationml.slide+xml"/>
  <Override PartName="/ppt/slides/slide505.xml" ContentType="application/vnd.openxmlformats-officedocument.presentationml.slide+xml"/>
  <Override PartName="/ppt/slides/slide552.xml" ContentType="application/vnd.openxmlformats-officedocument.presentationml.slide+xml"/>
  <Override PartName="/ppt/slides/slide158.xml" ContentType="application/vnd.openxmlformats-officedocument.presentationml.slide+xml"/>
  <Override PartName="/ppt/slides/slide344.xml" ContentType="application/vnd.openxmlformats-officedocument.presentationml.slide+xml"/>
  <Override PartName="/ppt/slides/slide391.xml" ContentType="application/vnd.openxmlformats-officedocument.presentationml.slide+xml"/>
  <Override PartName="/ppt/slides/slide489.xml" ContentType="application/vnd.openxmlformats-officedocument.presentationml.slide+xml"/>
  <Override PartName="/ppt/slides/slide628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467.xml" ContentType="application/vnd.openxmlformats-officedocument.presentationml.slide+xml"/>
  <Override PartName="/ppt/slides/slide53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8.xml" ContentType="application/vnd.openxmlformats-officedocument.presentationml.slide+xml"/>
  <Override PartName="/ppt/slides/slide259.xml" ContentType="application/vnd.openxmlformats-officedocument.presentationml.slide+xml"/>
  <Override PartName="/ppt/slides/slide322.xml" ContentType="application/vnd.openxmlformats-officedocument.presentationml.slide+xml"/>
  <Override PartName="/ppt/slides/slide606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161.xml" ContentType="application/vnd.openxmlformats-officedocument.presentationml.slide+xml"/>
  <Override PartName="/ppt/slides/slide300.xml" ContentType="application/vnd.openxmlformats-officedocument.presentationml.slide+xml"/>
  <Override PartName="/ppt/slides/slide445.xml" ContentType="application/vnd.openxmlformats-officedocument.presentationml.slide+xml"/>
  <Override PartName="/ppt/slides/slide492.xml" ContentType="application/vnd.openxmlformats-officedocument.presentationml.slide+xml"/>
  <Override PartName="/ppt/slides/slide631.xml" ContentType="application/vnd.openxmlformats-officedocument.presentationml.slide+xml"/>
  <Default Extension="png" ContentType="image/png"/>
  <Override PartName="/ppt/slides/slide237.xml" ContentType="application/vnd.openxmlformats-officedocument.presentationml.slide+xml"/>
  <Override PartName="/ppt/slides/slide284.xml" ContentType="application/vnd.openxmlformats-officedocument.presentationml.slide+xml"/>
  <Override PartName="/ppt/slides/slide423.xml" ContentType="application/vnd.openxmlformats-officedocument.presentationml.slide+xml"/>
  <Override PartName="/ppt/slides/slide470.xml" ContentType="application/vnd.openxmlformats-officedocument.presentationml.slide+xml"/>
  <Override PartName="/ppt/slides/slide568.xml" ContentType="application/vnd.openxmlformats-officedocument.presentationml.slide+xml"/>
  <Override PartName="/ppt/theme/theme2.xml" ContentType="application/vnd.openxmlformats-officedocument.them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62.xml" ContentType="application/vnd.openxmlformats-officedocument.presentationml.slide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401.xml" ContentType="application/vnd.openxmlformats-officedocument.presentationml.slide+xml"/>
  <Override PartName="/ppt/slides/slide546.xml" ContentType="application/vnd.openxmlformats-officedocument.presentationml.slide+xml"/>
  <Override PartName="/ppt/slides/slide593.xml" ContentType="application/vnd.openxmlformats-officedocument.presentationml.slide+xml"/>
  <Override PartName="/ppt/slides/slide240.xml" ContentType="application/vnd.openxmlformats-officedocument.presentationml.slide+xml"/>
  <Override PartName="/ppt/slides/slide338.xml" ContentType="application/vnd.openxmlformats-officedocument.presentationml.slide+xml"/>
  <Override PartName="/ppt/slides/slide385.xml" ContentType="application/vnd.openxmlformats-officedocument.presentationml.slide+xml"/>
  <Override PartName="/ppt/slides/slide524.xml" ContentType="application/vnd.openxmlformats-officedocument.presentationml.slide+xml"/>
  <Override PartName="/ppt/slides/slide571.xml" ContentType="application/vnd.openxmlformats-officedocument.presentationml.slide+xml"/>
  <Override PartName="/ppt/slides/slide177.xml" ContentType="application/vnd.openxmlformats-officedocument.presentationml.slide+xml"/>
  <Override PartName="/ppt/slides/slide316.xml" ContentType="application/vnd.openxmlformats-officedocument.presentationml.slide+xml"/>
  <Override PartName="/ppt/slides/slide363.xml" ContentType="application/vnd.openxmlformats-officedocument.presentationml.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439.xml" ContentType="application/vnd.openxmlformats-officedocument.presentationml.slide+xml"/>
  <Override PartName="/ppt/slides/slide486.xml" ContentType="application/vnd.openxmlformats-officedocument.presentationml.slide+xml"/>
  <Override PartName="/ppt/slides/slide502.xml" ContentType="application/vnd.openxmlformats-officedocument.presentationml.slide+xml"/>
  <Override PartName="/ppt/slides/slide278.xml" ContentType="application/vnd.openxmlformats-officedocument.presentationml.slide+xml"/>
  <Override PartName="/ppt/slides/slide341.xml" ContentType="application/vnd.openxmlformats-officedocument.presentationml.slide+xml"/>
  <Override PartName="/ppt/slides/slide6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417.xml" ContentType="application/vnd.openxmlformats-officedocument.presentationml.slide+xml"/>
  <Override PartName="/ppt/slides/slide464.xml" ContentType="application/vnd.openxmlformats-officedocument.presentationml.slide+xml"/>
  <Override PartName="/ppt/slides/slide603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s/slide442.xml" ContentType="application/vnd.openxmlformats-officedocument.presentationml.slide+xml"/>
  <Override PartName="/ppt/slides/slide587.xml" ContentType="application/vnd.openxmlformats-officedocument.presentationml.slide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s/slide234.xml" ContentType="application/vnd.openxmlformats-officedocument.presentationml.slide+xml"/>
  <Override PartName="/ppt/slides/slide281.xml" ContentType="application/vnd.openxmlformats-officedocument.presentationml.slide+xml"/>
  <Override PartName="/ppt/slides/slide379.xml" ContentType="application/vnd.openxmlformats-officedocument.presentationml.slide+xml"/>
  <Override PartName="/ppt/slides/slide41.xml" ContentType="application/vnd.openxmlformats-officedocument.presentationml.slide+xml"/>
  <Override PartName="/ppt/slides/slide357.xml" ContentType="application/vnd.openxmlformats-officedocument.presentationml.slide+xml"/>
  <Override PartName="/ppt/slides/slide420.xml" ContentType="application/vnd.openxmlformats-officedocument.presentationml.slide+xml"/>
  <Override PartName="/ppt/slides/slide518.xml" ContentType="application/vnd.openxmlformats-officedocument.presentationml.slide+xml"/>
  <Override PartName="/ppt/slides/slide565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543.xml" ContentType="application/vnd.openxmlformats-officedocument.presentationml.slide+xml"/>
  <Override PartName="/ppt/slides/slide590.xml" ContentType="application/vnd.openxmlformats-officedocument.presentationml.slide+xml"/>
  <Override PartName="/ppt/slides/slide335.xml" ContentType="application/vnd.openxmlformats-officedocument.presentationml.slide+xml"/>
  <Override PartName="/ppt/slides/slide382.xml" ContentType="application/vnd.openxmlformats-officedocument.presentationml.slide+xml"/>
  <Override PartName="/ppt/slides/slide619.xml" ContentType="application/vnd.openxmlformats-officedocument.presentationml.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slides/slide458.xml" ContentType="application/vnd.openxmlformats-officedocument.presentationml.slide+xml"/>
  <Override PartName="/ppt/slides/slide521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297.xml" ContentType="application/vnd.openxmlformats-officedocument.presentationml.slide+xml"/>
  <Override PartName="/ppt/slides/slide313.xml" ContentType="application/vnd.openxmlformats-officedocument.presentationml.slide+xml"/>
  <Override PartName="/ppt/slides/slide36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52.xml" ContentType="application/vnd.openxmlformats-officedocument.presentationml.slide+xml"/>
  <Override PartName="/ppt/slides/slide436.xml" ContentType="application/vnd.openxmlformats-officedocument.presentationml.slide+xml"/>
  <Override PartName="/ppt/slides/slide483.xml" ContentType="application/vnd.openxmlformats-officedocument.presentationml.slide+xml"/>
  <Override PartName="/ppt/slides/slide62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30.xml" ContentType="application/vnd.openxmlformats-officedocument.presentationml.slide+xml"/>
  <Override PartName="/ppt/slides/slide228.xml" ContentType="application/vnd.openxmlformats-officedocument.presentationml.slide+xml"/>
  <Override PartName="/ppt/slides/slide275.xml" ContentType="application/vnd.openxmlformats-officedocument.presentationml.slide+xml"/>
  <Override PartName="/ppt/slides/slide414.xml" ContentType="application/vnd.openxmlformats-officedocument.presentationml.slide+xml"/>
  <Override PartName="/ppt/slides/slide461.xml" ContentType="application/vnd.openxmlformats-officedocument.presentationml.slide+xml"/>
  <Override PartName="/ppt/slides/slide559.xml" ContentType="application/vnd.openxmlformats-officedocument.presentationml.slide+xml"/>
  <Override PartName="/ppt/slides/slide35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slides/slide398.xml" ContentType="application/vnd.openxmlformats-officedocument.presentationml.slide+xml"/>
  <Override PartName="/ppt/slides/slide537.xml" ContentType="application/vnd.openxmlformats-officedocument.presentationml.slide+xml"/>
  <Override PartName="/ppt/slides/slide584.xml" ContentType="application/vnd.openxmlformats-officedocument.presentationml.slide+xml"/>
  <Override PartName="/ppt/slides/slide600.xml" ContentType="application/vnd.openxmlformats-officedocument.presentationml.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s/slide329.xml" ContentType="application/vnd.openxmlformats-officedocument.presentationml.slide+xml"/>
  <Override PartName="/ppt/slides/slide376.xml" ContentType="application/vnd.openxmlformats-officedocument.presentationml.slide+xml"/>
  <Override PartName="/ppt/slides/slide168.xml" ContentType="application/vnd.openxmlformats-officedocument.presentationml.slide+xml"/>
  <Override PartName="/ppt/slides/slide231.xml" ContentType="application/vnd.openxmlformats-officedocument.presentationml.slide+xml"/>
  <Override PartName="/ppt/slides/slide515.xml" ContentType="application/vnd.openxmlformats-officedocument.presentationml.slide+xml"/>
  <Override PartName="/ppt/slides/slide562.xml" ContentType="application/vnd.openxmlformats-officedocument.presentationml.slide+xml"/>
  <Override PartName="/ppt/slides/slide307.xml" ContentType="application/vnd.openxmlformats-officedocument.presentationml.slide+xml"/>
  <Override PartName="/ppt/slides/slide354.xml" ContentType="application/vnd.openxmlformats-officedocument.presentationml.slide+xml"/>
  <Override PartName="/ppt/slides/slide499.xml" ContentType="application/vnd.openxmlformats-officedocument.presentationml.slide+xml"/>
  <Override PartName="/ppt/slides/slide540.xml" ContentType="application/vnd.openxmlformats-officedocument.presentationml.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slides/slide332.xml" ContentType="application/vnd.openxmlformats-officedocument.presentationml.slide+xml"/>
  <Override PartName="/ppt/slides/slide477.xml" ContentType="application/vnd.openxmlformats-officedocument.presentationml.slide+xml"/>
  <Override PartName="/ppt/slides/slide124.xml" ContentType="application/vnd.openxmlformats-officedocument.presentationml.slide+xml"/>
  <Override PartName="/ppt/slides/slide171.xml" ContentType="application/vnd.openxmlformats-officedocument.presentationml.slide+xml"/>
  <Override PartName="/ppt/slides/slide269.xml" ContentType="application/vnd.openxmlformats-officedocument.presentationml.slide+xml"/>
  <Override PartName="/ppt/slides/slide616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310.xml" ContentType="application/vnd.openxmlformats-officedocument.presentationml.slide+xml"/>
  <Override PartName="/ppt/slides/slide408.xml" ContentType="application/vnd.openxmlformats-officedocument.presentationml.slide+xml"/>
  <Override PartName="/ppt/slides/slide455.xml" ContentType="application/vnd.openxmlformats-officedocument.presentationml.slide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s/slide102.xml" ContentType="application/vnd.openxmlformats-officedocument.presentationml.slide+xml"/>
  <Override PartName="/ppt/slides/slide247.xml" ContentType="application/vnd.openxmlformats-officedocument.presentationml.slide+xml"/>
  <Override PartName="/ppt/slides/slide294.xml" ContentType="application/vnd.openxmlformats-officedocument.presentationml.slide+xml"/>
  <Override PartName="/ppt/slides/slide433.xml" ContentType="application/vnd.openxmlformats-officedocument.presentationml.slide+xml"/>
  <Override PartName="/ppt/slides/slide480.xml" ContentType="application/vnd.openxmlformats-officedocument.presentationml.slide+xml"/>
  <Override PartName="/ppt/slides/slide57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slides/slide509.xml" ContentType="application/vnd.openxmlformats-officedocument.presentationml.slide+xml"/>
  <Override PartName="/ppt/slides/slide556.xml" ContentType="application/vnd.openxmlformats-officedocument.presentationml.slide+xml"/>
  <Override PartName="/ppt/slides/slide32.xml" ContentType="application/vnd.openxmlformats-officedocument.presentationml.slide+xml"/>
  <Override PartName="/ppt/slides/slide348.xml" ContentType="application/vnd.openxmlformats-officedocument.presentationml.slide+xml"/>
  <Override PartName="/ppt/slides/slide395.xml" ContentType="application/vnd.openxmlformats-officedocument.presentationml.slide+xml"/>
  <Override PartName="/ppt/slides/slide411.xml" ContentType="application/vnd.openxmlformats-officedocument.presentationml.slide+xml"/>
  <Override PartName="/ppt/slides/slide10.xml" ContentType="application/vnd.openxmlformats-officedocument.presentationml.slide+xml"/>
  <Override PartName="/ppt/slides/slide187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534.xml" ContentType="application/vnd.openxmlformats-officedocument.presentationml.slide+xml"/>
  <Override PartName="/ppt/slides/slide581.xml" ContentType="application/vnd.openxmlformats-officedocument.presentationml.slide+xml"/>
  <Override PartName="/ppt/slides/slide326.xml" ContentType="application/vnd.openxmlformats-officedocument.presentationml.slide+xml"/>
  <Override PartName="/ppt/slides/slide373.xml" ContentType="application/vnd.openxmlformats-officedocument.presentationml.slide+xml"/>
  <Override PartName="/ppt/slides/slide512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304.xml" ContentType="application/vnd.openxmlformats-officedocument.presentationml.slide+xml"/>
  <Override PartName="/ppt/slides/slide351.xml" ContentType="application/vnd.openxmlformats-officedocument.presentationml.slide+xml"/>
  <Override PartName="/ppt/slides/slide449.xml" ContentType="application/vnd.openxmlformats-officedocument.presentationml.slide+xml"/>
  <Override PartName="/ppt/slides/slide496.xml" ContentType="application/vnd.openxmlformats-officedocument.presentationml.slide+xml"/>
  <Override PartName="/ppt/slides/slide143.xml" ContentType="application/vnd.openxmlformats-officedocument.presentationml.slide+xml"/>
  <Override PartName="/ppt/slides/slide190.xml" ContentType="application/vnd.openxmlformats-officedocument.presentationml.slide+xml"/>
  <Override PartName="/ppt/slides/slide288.xml" ContentType="application/vnd.openxmlformats-officedocument.presentationml.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427.xml" ContentType="application/vnd.openxmlformats-officedocument.presentationml.slide+xml"/>
  <Override PartName="/ppt/slides/slide474.xml" ContentType="application/vnd.openxmlformats-officedocument.presentationml.slide+xml"/>
  <Override PartName="/ppt/slides/slide613.xml" ContentType="application/vnd.openxmlformats-officedocument.presentationml.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73.xml" ContentType="application/vnd.openxmlformats-officedocument.presentationml.slide+xml"/>
  <Override PartName="/ppt/slides/slide121.xml" ContentType="application/vnd.openxmlformats-officedocument.presentationml.slide+xml"/>
  <Override PartName="/ppt/slides/slide219.xml" ContentType="application/vnd.openxmlformats-officedocument.presentationml.slide+xml"/>
  <Override PartName="/ppt/slides/slide266.xml" ContentType="application/vnd.openxmlformats-officedocument.presentationml.slide+xml"/>
  <Override PartName="/ppt/slides/slide405.xml" ContentType="application/vnd.openxmlformats-officedocument.presentationml.slide+xml"/>
  <Override PartName="/ppt/slides/slide452.xml" ContentType="application/vnd.openxmlformats-officedocument.presentationml.slide+xml"/>
  <Override PartName="/ppt/slides/slide597.xml" ContentType="application/vnd.openxmlformats-officedocument.presentationml.slide+xml"/>
  <Override PartName="/ppt/slides/slide1.xml" ContentType="application/vnd.openxmlformats-officedocument.presentationml.slide+xml"/>
  <Override PartName="/ppt/slides/slide244.xml" ContentType="application/vnd.openxmlformats-officedocument.presentationml.slide+xml"/>
  <Override PartName="/ppt/slides/slide291.xml" ContentType="application/vnd.openxmlformats-officedocument.presentationml.slide+xml"/>
  <Override PartName="/ppt/slides/slide389.xml" ContentType="application/vnd.openxmlformats-officedocument.presentationml.slide+xml"/>
  <Override PartName="/ppt/slides/slide528.xml" ContentType="application/vnd.openxmlformats-officedocument.presentationml.slide+xml"/>
  <Override PartName="/ppt/slides/slide57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367.xml" ContentType="application/vnd.openxmlformats-officedocument.presentationml.slide+xml"/>
  <Override PartName="/ppt/slides/slide430.xml" ContentType="application/vnd.openxmlformats-officedocument.presentationml.slide+xml"/>
  <Override PartName="/ppt/slides/slide159.xml" ContentType="application/vnd.openxmlformats-officedocument.presentationml.slide+xml"/>
  <Override PartName="/ppt/slides/slide222.xml" ContentType="application/vnd.openxmlformats-officedocument.presentationml.slide+xml"/>
  <Override PartName="/ppt/slides/slide506.xml" ContentType="application/vnd.openxmlformats-officedocument.presentationml.slide+xml"/>
  <Override PartName="/ppt/slides/slide553.xml" ContentType="application/vnd.openxmlformats-officedocument.presentationml.slide+xml"/>
  <Override PartName="/ppt/slides/slide200.xml" ContentType="application/vnd.openxmlformats-officedocument.presentationml.slide+xml"/>
  <Override PartName="/ppt/slides/slide345.xml" ContentType="application/vnd.openxmlformats-officedocument.presentationml.slide+xml"/>
  <Override PartName="/ppt/slides/slide392.xml" ContentType="application/vnd.openxmlformats-officedocument.presentationml.slide+xml"/>
  <Override PartName="/ppt/slides/slide531.xml" ContentType="application/vnd.openxmlformats-officedocument.presentationml.slide+xml"/>
  <Override PartName="/ppt/slides/slide629.xml" ContentType="application/vnd.openxmlformats-officedocument.presentationml.slide+xml"/>
  <Default Extension="gif" ContentType="image/gif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137.xml" ContentType="application/vnd.openxmlformats-officedocument.presentationml.slide+xml"/>
  <Override PartName="/ppt/slides/slide184.xml" ContentType="application/vnd.openxmlformats-officedocument.presentationml.slide+xml"/>
  <Override PartName="/ppt/slides/slide323.xml" ContentType="application/vnd.openxmlformats-officedocument.presentationml.slide+xml"/>
  <Override PartName="/ppt/slides/slide370.xml" ContentType="application/vnd.openxmlformats-officedocument.presentationml.slide+xml"/>
  <Override PartName="/ppt/slides/slide468.xml" ContentType="application/vnd.openxmlformats-officedocument.presentationml.slide+xml"/>
  <Override PartName="/ppt/slides/slide607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slides/slide446.xml" ContentType="application/vnd.openxmlformats-officedocument.presentationml.slide+xml"/>
  <Override PartName="/ppt/slides/slide493.xml" ContentType="application/vnd.openxmlformats-officedocument.presentationml.slide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s/slide285.xml" ContentType="application/vnd.openxmlformats-officedocument.presentationml.slide+xml"/>
  <Override PartName="/ppt/slides/slide296.xml" ContentType="application/vnd.openxmlformats-officedocument.presentationml.slide+xml"/>
  <Override PartName="/ppt/slides/slide301.xml" ContentType="application/vnd.openxmlformats-officedocument.presentationml.slide+xml"/>
  <Override PartName="/ppt/slides/slide435.xml" ContentType="application/vnd.openxmlformats-officedocument.presentationml.slide+xml"/>
  <Override PartName="/ppt/slides/slide48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slides/slide424.xml" ContentType="application/vnd.openxmlformats-officedocument.presentationml.slide+xml"/>
  <Override PartName="/ppt/slides/slide471.xml" ContentType="application/vnd.openxmlformats-officedocument.presentationml.slide+xml"/>
  <Override PartName="/ppt/slides/slide558.xml" ContentType="application/vnd.openxmlformats-officedocument.presentationml.slide+xml"/>
  <Override PartName="/ppt/slides/slide569.xml" ContentType="application/vnd.openxmlformats-officedocument.presentationml.slide+xml"/>
  <Override PartName="/ppt/slides/slide621.xml" ContentType="application/vnd.openxmlformats-officedocument.presentationml.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Override PartName="/ppt/slides/slide397.xml" ContentType="application/vnd.openxmlformats-officedocument.presentationml.slide+xml"/>
  <Override PartName="/ppt/slides/slide402.xml" ContentType="application/vnd.openxmlformats-officedocument.presentationml.slide+xml"/>
  <Override PartName="/ppt/slides/slide413.xml" ContentType="application/vnd.openxmlformats-officedocument.presentationml.slide+xml"/>
  <Override PartName="/ppt/slides/slide460.xml" ContentType="application/vnd.openxmlformats-officedocument.presentationml.slide+xml"/>
  <Override PartName="/ppt/slides/slide547.xml" ContentType="application/vnd.openxmlformats-officedocument.presentationml.slide+xml"/>
  <Override PartName="/ppt/slides/slide594.xml" ContentType="application/vnd.openxmlformats-officedocument.presentationml.slide+xml"/>
  <Override PartName="/ppt/slides/slide61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s/slide339.xml" ContentType="application/vnd.openxmlformats-officedocument.presentationml.slide+xml"/>
  <Override PartName="/ppt/slides/slide386.xml" ContentType="application/vnd.openxmlformats-officedocument.presentationml.slide+xml"/>
  <Override PartName="/ppt/slides/slide536.xml" ContentType="application/vnd.openxmlformats-officedocument.presentationml.slide+xml"/>
  <Override PartName="/ppt/slides/slide583.xml" ContentType="application/vnd.openxmlformats-officedocument.presentationml.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s/slide230.xml" ContentType="application/vnd.openxmlformats-officedocument.presentationml.slide+xml"/>
  <Override PartName="/ppt/slides/slide328.xml" ContentType="application/vnd.openxmlformats-officedocument.presentationml.slide+xml"/>
  <Override PartName="/ppt/slides/slide375.xml" ContentType="application/vnd.openxmlformats-officedocument.presentationml.slide+xml"/>
  <Override PartName="/ppt/slides/slide514.xml" ContentType="application/vnd.openxmlformats-officedocument.presentationml.slide+xml"/>
  <Override PartName="/ppt/slides/slide525.xml" ContentType="application/vnd.openxmlformats-officedocument.presentationml.slide+xml"/>
  <Override PartName="/ppt/slides/slide561.xml" ContentType="application/vnd.openxmlformats-officedocument.presentationml.slide+xml"/>
  <Override PartName="/ppt/slides/slide572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67.xml" ContentType="application/vnd.openxmlformats-officedocument.presentationml.slide+xml"/>
  <Override PartName="/ppt/slides/slide306.xml" ContentType="application/vnd.openxmlformats-officedocument.presentationml.slide+xml"/>
  <Override PartName="/ppt/slides/slide317.xml" ContentType="application/vnd.openxmlformats-officedocument.presentationml.slide+xml"/>
  <Override PartName="/ppt/slides/slide353.xml" ContentType="application/vnd.openxmlformats-officedocument.presentationml.slide+xml"/>
  <Override PartName="/ppt/slides/slide364.xml" ContentType="application/vnd.openxmlformats-officedocument.presentationml.slide+xml"/>
  <Override PartName="/ppt/slides/slide498.xml" ContentType="application/vnd.openxmlformats-officedocument.presentationml.slide+xml"/>
  <Override PartName="/ppt/slides/slide503.xml" ContentType="application/vnd.openxmlformats-officedocument.presentationml.slide+xml"/>
  <Override PartName="/ppt/slides/slide550.xml" ContentType="application/vnd.openxmlformats-officedocument.presentationml.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slides/slide342.xml" ContentType="application/vnd.openxmlformats-officedocument.presentationml.slide+xml"/>
  <Override PartName="/ppt/slides/slide487.xml" ContentType="application/vnd.openxmlformats-officedocument.presentationml.slide+xml"/>
  <Override PartName="/ppt/slides/slide626.xml" ContentType="application/vnd.openxmlformats-officedocument.presentationml.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slides/slide331.xml" ContentType="application/vnd.openxmlformats-officedocument.presentationml.slide+xml"/>
  <Override PartName="/ppt/slides/slide418.xml" ContentType="application/vnd.openxmlformats-officedocument.presentationml.slide+xml"/>
  <Override PartName="/ppt/slides/slide429.xml" ContentType="application/vnd.openxmlformats-officedocument.presentationml.slide+xml"/>
  <Override PartName="/ppt/slides/slide465.xml" ContentType="application/vnd.openxmlformats-officedocument.presentationml.slide+xml"/>
  <Override PartName="/ppt/slides/slide476.xml" ContentType="application/vnd.openxmlformats-officedocument.presentationml.slide+xml"/>
  <Override PartName="/ppt/slides/slide61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  <Override PartName="/ppt/slides/slide320.xml" ContentType="application/vnd.openxmlformats-officedocument.presentationml.slide+xml"/>
  <Override PartName="/ppt/slides/slide407.xml" ContentType="application/vnd.openxmlformats-officedocument.presentationml.slide+xml"/>
  <Override PartName="/ppt/slides/slide454.xml" ContentType="application/vnd.openxmlformats-officedocument.presentationml.slide+xml"/>
  <Override PartName="/ppt/slides/slide599.xml" ContentType="application/vnd.openxmlformats-officedocument.presentationml.slide+xml"/>
  <Override PartName="/ppt/slides/slide604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246.xml" ContentType="application/vnd.openxmlformats-officedocument.presentationml.slide+xml"/>
  <Override PartName="/ppt/slides/slide293.xml" ContentType="application/vnd.openxmlformats-officedocument.presentationml.slide+xml"/>
  <Override PartName="/ppt/slides/slide443.xml" ContentType="application/vnd.openxmlformats-officedocument.presentationml.slide+xml"/>
  <Override PartName="/ppt/slides/slide490.xml" ContentType="application/vnd.openxmlformats-officedocument.presentationml.slide+xml"/>
  <Override PartName="/ppt/slides/slide577.xml" ContentType="application/vnd.openxmlformats-officedocument.presentationml.slide+xml"/>
  <Override PartName="/ppt/slides/slide58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53.xml" ContentType="application/vnd.openxmlformats-officedocument.presentationml.slide+xml"/>
  <Override PartName="/ppt/slides/slide235.xml" ContentType="application/vnd.openxmlformats-officedocument.presentationml.slide+xml"/>
  <Override PartName="/ppt/slides/slide282.xml" ContentType="application/vnd.openxmlformats-officedocument.presentationml.slide+xml"/>
  <Override PartName="/ppt/slides/slide369.xml" ContentType="application/vnd.openxmlformats-officedocument.presentationml.slide+xml"/>
  <Override PartName="/ppt/slides/slide421.xml" ContentType="application/vnd.openxmlformats-officedocument.presentationml.slide+xml"/>
  <Override PartName="/ppt/slides/slide432.xml" ContentType="application/vnd.openxmlformats-officedocument.presentationml.slide+xml"/>
  <Override PartName="/ppt/slides/slide519.xml" ContentType="application/vnd.openxmlformats-officedocument.presentationml.slide+xml"/>
  <Override PartName="/ppt/slides/slide566.xml" ContentType="application/vnd.openxmlformats-officedocument.presentationml.slide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60.xml" ContentType="application/vnd.openxmlformats-officedocument.presentationml.slide+xml"/>
  <Override PartName="/ppt/slides/slide271.xml" ContentType="application/vnd.openxmlformats-officedocument.presentationml.slide+xml"/>
  <Override PartName="/ppt/slides/slide358.xml" ContentType="application/vnd.openxmlformats-officedocument.presentationml.slide+xml"/>
  <Override PartName="/ppt/slides/slide410.xml" ContentType="application/vnd.openxmlformats-officedocument.presentationml.slide+xml"/>
  <Override PartName="/ppt/slides/slide508.xml" ContentType="application/vnd.openxmlformats-officedocument.presentationml.slide+xml"/>
  <Override PartName="/ppt/slides/slide555.xml" ContentType="application/vnd.openxmlformats-officedocument.presentationml.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347.xml" ContentType="application/vnd.openxmlformats-officedocument.presentationml.slide+xml"/>
  <Override PartName="/ppt/slides/slide394.xml" ContentType="application/vnd.openxmlformats-officedocument.presentationml.slide+xml"/>
  <Override PartName="/ppt/slides/slide533.xml" ContentType="application/vnd.openxmlformats-officedocument.presentationml.slide+xml"/>
  <Override PartName="/ppt/slides/slide544.xml" ContentType="application/vnd.openxmlformats-officedocument.presentationml.slide+xml"/>
  <Override PartName="/ppt/slides/slide580.xml" ContentType="application/vnd.openxmlformats-officedocument.presentationml.slide+xml"/>
  <Override PartName="/ppt/slides/slide591.xml" ContentType="application/vnd.openxmlformats-officedocument.presentationml.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slides/slide325.xml" ContentType="application/vnd.openxmlformats-officedocument.presentationml.slide+xml"/>
  <Override PartName="/ppt/slides/slide336.xml" ContentType="application/vnd.openxmlformats-officedocument.presentationml.slide+xml"/>
  <Override PartName="/ppt/slides/slide372.xml" ContentType="application/vnd.openxmlformats-officedocument.presentationml.slide+xml"/>
  <Override PartName="/ppt/slides/slide383.xml" ContentType="application/vnd.openxmlformats-officedocument.presentationml.slide+xml"/>
  <Override PartName="/ppt/slides/slide522.xml" ContentType="application/vnd.openxmlformats-officedocument.presentationml.slide+xml"/>
  <Override PartName="/ppt/slides/slide609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314.xml" ContentType="application/vnd.openxmlformats-officedocument.presentationml.slide+xml"/>
  <Override PartName="/ppt/slides/slide361.xml" ContentType="application/vnd.openxmlformats-officedocument.presentationml.slide+xml"/>
  <Override PartName="/ppt/slides/slide448.xml" ContentType="application/vnd.openxmlformats-officedocument.presentationml.slide+xml"/>
  <Override PartName="/ppt/slides/slide459.xml" ContentType="application/vnd.openxmlformats-officedocument.presentationml.slide+xml"/>
  <Override PartName="/ppt/slides/slide495.xml" ContentType="application/vnd.openxmlformats-officedocument.presentationml.slide+xml"/>
  <Override PartName="/ppt/slides/slide511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slides/slide287.xml" ContentType="application/vnd.openxmlformats-officedocument.presentationml.slide+xml"/>
  <Override PartName="/ppt/slides/slide298.xml" ContentType="application/vnd.openxmlformats-officedocument.presentationml.slide+xml"/>
  <Override PartName="/ppt/slides/slide303.xml" ContentType="application/vnd.openxmlformats-officedocument.presentationml.slide+xml"/>
  <Override PartName="/ppt/slides/slide350.xml" ContentType="application/vnd.openxmlformats-officedocument.presentationml.slide+xml"/>
  <Override PartName="/ppt/slides/slide437.xml" ContentType="application/vnd.openxmlformats-officedocument.presentationml.slide+xml"/>
  <Override PartName="/ppt/slides/slide484.xml" ContentType="application/vnd.openxmlformats-officedocument.presentationml.slide+xml"/>
  <Override PartName="/ppt/slides/slide500.xml" ContentType="application/vnd.openxmlformats-officedocument.presentationml.slide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slides/slide62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slides/slide399.xml" ContentType="application/vnd.openxmlformats-officedocument.presentationml.slide+xml"/>
  <Override PartName="/ppt/slides/slide415.xml" ContentType="application/vnd.openxmlformats-officedocument.presentationml.slide+xml"/>
  <Override PartName="/ppt/slides/slide462.xml" ContentType="application/vnd.openxmlformats-officedocument.presentationml.slide+xml"/>
  <Override PartName="/ppt/slides/slide601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s/slide440.xml" ContentType="application/vnd.openxmlformats-officedocument.presentationml.slide+xml"/>
  <Override PartName="/ppt/slides/slide538.xml" ContentType="application/vnd.openxmlformats-officedocument.presentationml.slide+xml"/>
  <Override PartName="/ppt/slides/slide585.xml" ContentType="application/vnd.openxmlformats-officedocument.presentationml.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377.xml" ContentType="application/vnd.openxmlformats-officedocument.presentationml.slide+xml"/>
  <Override PartName="/ppt/slides/slide516.xml" ContentType="application/vnd.openxmlformats-officedocument.presentationml.slide+xml"/>
  <Override PartName="/ppt/slides/slide56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slides/slide308.xml" ContentType="application/vnd.openxmlformats-officedocument.presentationml.slide+xml"/>
  <Override PartName="/ppt/slides/slide355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541.xml" ContentType="application/vnd.openxmlformats-officedocument.presentationml.slide+xml"/>
  <Override PartName="/ppt/slides/slide99.xml" ContentType="application/vnd.openxmlformats-officedocument.presentationml.slide+xml"/>
  <Override PartName="/ppt/slides/slide333.xml" ContentType="application/vnd.openxmlformats-officedocument.presentationml.slide+xml"/>
  <Override PartName="/ppt/slides/slide380.xml" ContentType="application/vnd.openxmlformats-officedocument.presentationml.slide+xml"/>
  <Override PartName="/ppt/slides/slide478.xml" ContentType="application/vnd.openxmlformats-officedocument.presentationml.slide+xml"/>
  <Override PartName="/ppt/slides/slide617.xml" ContentType="application/vnd.openxmlformats-officedocument.presentationml.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409.xml" ContentType="application/vnd.openxmlformats-officedocument.presentationml.slide+xml"/>
  <Override PartName="/ppt/slides/slide456.xml" ContentType="application/vnd.openxmlformats-officedocument.presentationml.slid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s/slide248.xml" ContentType="application/vnd.openxmlformats-officedocument.presentationml.slide+xml"/>
  <Override PartName="/ppt/slides/slide295.xml" ContentType="application/vnd.openxmlformats-officedocument.presentationml.slide+xml"/>
  <Override PartName="/ppt/slides/slide311.xml" ContentType="application/vnd.openxmlformats-officedocument.presentationml.slide+xml"/>
  <Override PartName="/ppt/slides/slide57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5.xml" ContentType="application/vnd.openxmlformats-officedocument.presentationml.slide+xml"/>
  <Override PartName="/ppt/slides/slide434.xml" ContentType="application/vnd.openxmlformats-officedocument.presentationml.slide+xml"/>
  <Override PartName="/ppt/slides/slide481.xml" ContentType="application/vnd.openxmlformats-officedocument.presentationml.slide+xml"/>
  <Override PartName="/ppt/slides/slide620.xml" ContentType="application/vnd.openxmlformats-officedocument.presentationml.slid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s/slide226.xml" ContentType="application/vnd.openxmlformats-officedocument.presentationml.slide+xml"/>
  <Override PartName="/ppt/slides/slide273.xml" ContentType="application/vnd.openxmlformats-officedocument.presentationml.slide+xml"/>
  <Override PartName="/ppt/slides/slide412.xml" ContentType="application/vnd.openxmlformats-officedocument.presentationml.slide+xml"/>
  <Override PartName="/ppt/slides/slide557.xml" ContentType="application/vnd.openxmlformats-officedocument.presentationml.slide+xml"/>
  <Override PartName="/ppt/presentation.xml" ContentType="application/vnd.openxmlformats-officedocument.presentationml.presentation.main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ppt/slides/slide349.xml" ContentType="application/vnd.openxmlformats-officedocument.presentationml.slide+xml"/>
  <Override PartName="/ppt/slides/slide396.xml" ContentType="application/vnd.openxmlformats-officedocument.presentationml.slide+xml"/>
  <Override PartName="/ppt/slides/slide535.xml" ContentType="application/vnd.openxmlformats-officedocument.presentationml.slide+xml"/>
  <Override PartName="/ppt/slides/slide58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327.xml" ContentType="application/vnd.openxmlformats-officedocument.presentationml.slide+xml"/>
  <Override PartName="/ppt/slides/slide374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513.xml" ContentType="application/vnd.openxmlformats-officedocument.presentationml.slide+xml"/>
  <Override PartName="/ppt/slides/slide56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305.xml" ContentType="application/vnd.openxmlformats-officedocument.presentationml.slide+xml"/>
  <Override PartName="/ppt/slides/slide352.xml" ContentType="application/vnd.openxmlformats-officedocument.presentationml.slide+xml"/>
  <Override PartName="/ppt/slides/slide497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89.xml" ContentType="application/vnd.openxmlformats-officedocument.presentationml.slide+xml"/>
  <Override PartName="/ppt/slides/slide330.xml" ContentType="application/vnd.openxmlformats-officedocument.presentationml.slide+xml"/>
  <Override PartName="/ppt/slides/slide428.xml" ContentType="application/vnd.openxmlformats-officedocument.presentationml.slide+xml"/>
  <Override PartName="/ppt/slides/slide475.xml" ContentType="application/vnd.openxmlformats-officedocument.presentationml.slide+xml"/>
  <Override PartName="/ppt/slides/slide122.xml" ContentType="application/vnd.openxmlformats-officedocument.presentationml.slide+xml"/>
  <Override PartName="/ppt/slides/slide267.xml" ContentType="application/vnd.openxmlformats-officedocument.presentationml.slide+xml"/>
  <Override PartName="/ppt/slides/slide598.xml" ContentType="application/vnd.openxmlformats-officedocument.presentationml.slide+xml"/>
  <Override PartName="/ppt/slides/slide614.xml" ContentType="application/vnd.openxmlformats-officedocument.presentationml.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406.xml" ContentType="application/vnd.openxmlformats-officedocument.presentationml.slide+xml"/>
  <Override PartName="/ppt/slides/slide45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slides/slide245.xml" ContentType="application/vnd.openxmlformats-officedocument.presentationml.slide+xml"/>
  <Override PartName="/ppt/slides/slide292.xml" ContentType="application/vnd.openxmlformats-officedocument.presentationml.slide+xml"/>
  <Override PartName="/ppt/slides/slide431.xml" ContentType="application/vnd.openxmlformats-officedocument.presentationml.slide+xml"/>
  <Override PartName="/ppt/slides/slide529.xml" ContentType="application/vnd.openxmlformats-officedocument.presentationml.slide+xml"/>
  <Override PartName="/ppt/slides/slide576.xml" ContentType="application/vnd.openxmlformats-officedocument.presentationml.slide+xml"/>
  <Default Extension="wmf" ContentType="image/x-wmf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s/slide368.xml" ContentType="application/vnd.openxmlformats-officedocument.presentationml.slide+xml"/>
  <Override PartName="/ppt/slides/slide507.xml" ContentType="application/vnd.openxmlformats-officedocument.presentationml.slide+xml"/>
  <Override PartName="/ppt/slides/slide554.xml" ContentType="application/vnd.openxmlformats-officedocument.presentationml.slide+xml"/>
  <Override PartName="/ppt/slides/slide30.xml" ContentType="application/vnd.openxmlformats-officedocument.presentationml.slide+xml"/>
  <Override PartName="/ppt/slides/slide346.xml" ContentType="application/vnd.openxmlformats-officedocument.presentationml.slide+xml"/>
  <Override PartName="/ppt/slides/slide393.xml" ContentType="application/vnd.openxmlformats-officedocument.presentationml.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469.xml" ContentType="application/vnd.openxmlformats-officedocument.presentationml.slide+xml"/>
  <Override PartName="/ppt/slides/slide532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24.xml" ContentType="application/vnd.openxmlformats-officedocument.presentationml.slide+xml"/>
  <Override PartName="/ppt/slides/slide371.xml" ContentType="application/vnd.openxmlformats-officedocument.presentationml.slide+xml"/>
  <Override PartName="/ppt/slides/slide510.xml" ContentType="application/vnd.openxmlformats-officedocument.presentationml.slide+xml"/>
  <Override PartName="/ppt/slides/slide608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302.xml" ContentType="application/vnd.openxmlformats-officedocument.presentationml.slide+xml"/>
  <Override PartName="/ppt/slides/slide447.xml" ContentType="application/vnd.openxmlformats-officedocument.presentationml.slide+xml"/>
  <Override PartName="/ppt/slides/slide494.xml" ContentType="application/vnd.openxmlformats-officedocument.presentationml.slide+xml"/>
  <Override PartName="/ppt/slides/slide141.xml" ContentType="application/vnd.openxmlformats-officedocument.presentationml.slide+xml"/>
  <Override PartName="/ppt/slides/slide239.xml" ContentType="application/vnd.openxmlformats-officedocument.presentationml.slide+xml"/>
  <Override PartName="/ppt/slides/slide286.xml" ContentType="application/vnd.openxmlformats-officedocument.presentationml.slide+xml"/>
  <Override PartName="/ppt/slides/slide425.xml" ContentType="application/vnd.openxmlformats-officedocument.presentationml.slide+xml"/>
  <Override PartName="/ppt/slides/slide472.xml" ContentType="application/vnd.openxmlformats-officedocument.presentationml.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217.xml" ContentType="application/vnd.openxmlformats-officedocument.presentationml.slide+xml"/>
  <Override PartName="/ppt/slides/slide264.xml" ContentType="application/vnd.openxmlformats-officedocument.presentationml.slide+xml"/>
  <Override PartName="/ppt/slides/slide611.xml" ContentType="application/vnd.openxmlformats-officedocument.presentationml.slide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slides/slide403.xml" ContentType="application/vnd.openxmlformats-officedocument.presentationml.slide+xml"/>
  <Override PartName="/ppt/slides/slide450.xml" ContentType="application/vnd.openxmlformats-officedocument.presentationml.slide+xml"/>
  <Override PartName="/ppt/slides/slide548.xml" ContentType="application/vnd.openxmlformats-officedocument.presentationml.slide+xml"/>
  <Override PartName="/ppt/slides/slide595.xml" ContentType="application/vnd.openxmlformats-officedocument.presentationml.slide+xml"/>
  <Override PartName="/ppt/slides/slide242.xml" ContentType="application/vnd.openxmlformats-officedocument.presentationml.slide+xml"/>
  <Override PartName="/ppt/slides/slide387.xml" ContentType="application/vnd.openxmlformats-officedocument.presentationml.slide+xml"/>
  <Override PartName="/ppt/slides/slide526.xml" ContentType="application/vnd.openxmlformats-officedocument.presentationml.slide+xml"/>
  <Override PartName="/ppt/slides/slide57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79.xml" ContentType="application/vnd.openxmlformats-officedocument.presentationml.slide+xml"/>
  <Override PartName="/ppt/slides/slide318.xml" ContentType="application/vnd.openxmlformats-officedocument.presentationml.slide+xml"/>
  <Override PartName="/ppt/slides/slide365.xml" ContentType="application/vnd.openxmlformats-officedocument.presentationml.slide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slides/slide488.xml" ContentType="application/vnd.openxmlformats-officedocument.presentationml.slide+xml"/>
  <Override PartName="/ppt/slides/slide504.xml" ContentType="application/vnd.openxmlformats-officedocument.presentationml.slide+xml"/>
  <Override PartName="/ppt/slides/slide551.xml" ContentType="application/vnd.openxmlformats-officedocument.presentationml.slide+xml"/>
  <Override PartName="/ppt/slides/slide343.xml" ContentType="application/vnd.openxmlformats-officedocument.presentationml.slide+xml"/>
  <Override PartName="/ppt/slides/slide390.xml" ContentType="application/vnd.openxmlformats-officedocument.presentationml.slide+xml"/>
  <Override PartName="/ppt/slides/slide62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7.xml" ContentType="application/vnd.openxmlformats-officedocument.presentationml.slide+xml"/>
  <Override PartName="/ppt/slides/slide135.xml" ContentType="application/vnd.openxmlformats-officedocument.presentationml.slide+xml"/>
  <Override PartName="/ppt/slides/slide182.xml" ContentType="application/vnd.openxmlformats-officedocument.presentationml.slide+xml"/>
  <Override PartName="/ppt/slides/slide321.xml" ContentType="application/vnd.openxmlformats-officedocument.presentationml.slide+xml"/>
  <Override PartName="/ppt/slides/slide419.xml" ContentType="application/vnd.openxmlformats-officedocument.presentationml.slide+xml"/>
  <Override PartName="/ppt/slides/slide466.xml" ContentType="application/vnd.openxmlformats-officedocument.presentationml.slide+xml"/>
  <Override PartName="/ppt/slides/slide605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444.xml" ContentType="application/vnd.openxmlformats-officedocument.presentationml.slide+xml"/>
  <Override PartName="/ppt/slides/slide491.xml" ContentType="application/vnd.openxmlformats-officedocument.presentationml.slide+xml"/>
  <Override PartName="/ppt/slides/slide589.xml" ContentType="application/vnd.openxmlformats-officedocument.presentationml.slide+xml"/>
  <Override PartName="/ppt/slides/slide18.xml" ContentType="application/vnd.openxmlformats-officedocument.presentationml.slide+xml"/>
  <Override PartName="/ppt/slides/slide65.xml" ContentType="application/vnd.openxmlformats-officedocument.presentationml.slide+xml"/>
  <Override PartName="/ppt/slides/slide236.xml" ContentType="application/vnd.openxmlformats-officedocument.presentationml.slide+xml"/>
  <Override PartName="/ppt/slides/slide283.xml" ContentType="application/vnd.openxmlformats-officedocument.presentationml.slide+xml"/>
  <Override PartName="/ppt/slides/slide630.xml" ContentType="application/vnd.openxmlformats-officedocument.presentationml.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422.xml" ContentType="application/vnd.openxmlformats-officedocument.presentationml.slide+xml"/>
  <Override PartName="/ppt/slides/slide567.xml" ContentType="application/vnd.openxmlformats-officedocument.presentationml.slide+xml"/>
  <Override PartName="/ppt/theme/theme1.xml" ContentType="application/vnd.openxmlformats-officedocument.them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359.xml" ContentType="application/vnd.openxmlformats-officedocument.presentationml.slide+xml"/>
  <Override PartName="/ppt/slides/slide400.xml" ContentType="application/vnd.openxmlformats-officedocument.presentationml.slide+xml"/>
  <Override PartName="/ppt/slides/slide545.xml" ContentType="application/vnd.openxmlformats-officedocument.presentationml.slide+xml"/>
  <Override PartName="/ppt/slides/slide592.xml" ContentType="application/vnd.openxmlformats-officedocument.presentationml.slide+xml"/>
  <Override PartName="/ppt/slides/slide21.xml" ContentType="application/vnd.openxmlformats-officedocument.presentationml.slide+xml"/>
  <Override PartName="/ppt/slides/slide198.xml" ContentType="application/vnd.openxmlformats-officedocument.presentationml.slide+xml"/>
  <Override PartName="/ppt/slides/slide337.xml" ContentType="application/vnd.openxmlformats-officedocument.presentationml.slide+xml"/>
  <Override PartName="/ppt/slides/slide384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523.xml" ContentType="application/vnd.openxmlformats-officedocument.presentationml.slide+xml"/>
  <Override PartName="/ppt/slides/slide570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299.xml" ContentType="application/vnd.openxmlformats-officedocument.presentationml.slide+xml"/>
  <Override PartName="/ppt/slides/slide315.xml" ContentType="application/vnd.openxmlformats-officedocument.presentationml.slide+xml"/>
  <Override PartName="/ppt/slides/slide362.xml" ContentType="application/vnd.openxmlformats-officedocument.presentationml.slide+xml"/>
  <Override PartName="/ppt/slides/slide501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54.xml" ContentType="application/vnd.openxmlformats-officedocument.presentationml.slide+xml"/>
  <Override PartName="/ppt/slides/slide340.xml" ContentType="application/vnd.openxmlformats-officedocument.presentationml.slide+xml"/>
  <Override PartName="/ppt/slides/slide438.xml" ContentType="application/vnd.openxmlformats-officedocument.presentationml.slide+xml"/>
  <Override PartName="/ppt/slides/slide485.xml" ContentType="application/vnd.openxmlformats-officedocument.presentationml.slide+xml"/>
  <Override PartName="/ppt/slides/slide624.xml" ContentType="application/vnd.openxmlformats-officedocument.presentationml.slide+xml"/>
  <Override PartName="/ppt/viewProps.xml" ContentType="application/vnd.openxmlformats-officedocument.presentationml.viewProps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Override PartName="/ppt/slides/slide416.xml" ContentType="application/vnd.openxmlformats-officedocument.presentationml.slide+xml"/>
  <Override PartName="/ppt/slides/slide46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7.xml" ContentType="application/vnd.openxmlformats-officedocument.presentationml.slide+xml"/>
  <Override PartName="/ppt/slides/slide84.xml" ContentType="application/vnd.openxmlformats-officedocument.presentationml.slide+xml"/>
  <Override PartName="/ppt/slides/slide208.xml" ContentType="application/vnd.openxmlformats-officedocument.presentationml.slide+xml"/>
  <Override PartName="/ppt/slides/slide255.xml" ContentType="application/vnd.openxmlformats-officedocument.presentationml.slide+xml"/>
  <Override PartName="/ppt/slides/slide539.xml" ContentType="application/vnd.openxmlformats-officedocument.presentationml.slide+xml"/>
  <Override PartName="/ppt/slides/slide586.xml" ContentType="application/vnd.openxmlformats-officedocument.presentationml.slide+xml"/>
  <Override PartName="/ppt/slides/slide602.xml" ContentType="application/vnd.openxmlformats-officedocument.presentationml.slide+xml"/>
  <Override PartName="/ppt/presProps.xml" ContentType="application/vnd.openxmlformats-officedocument.presentationml.presProps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378.xml" ContentType="application/vnd.openxmlformats-officedocument.presentationml.slide+xml"/>
  <Override PartName="/ppt/slides/slide441.xml" ContentType="application/vnd.openxmlformats-officedocument.presentationml.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slides/slide517.xml" ContentType="application/vnd.openxmlformats-officedocument.presentationml.slide+xml"/>
  <Override PartName="/ppt/slides/slide564.xml" ContentType="application/vnd.openxmlformats-officedocument.presentationml.slide+xml"/>
  <Override PartName="/ppt/slides/slide40.xml" ContentType="application/vnd.openxmlformats-officedocument.presentationml.slide+xml"/>
  <Override PartName="/ppt/slides/slide211.xml" ContentType="application/vnd.openxmlformats-officedocument.presentationml.slide+xml"/>
  <Override PartName="/ppt/slides/slide309.xml" ContentType="application/vnd.openxmlformats-officedocument.presentationml.slide+xml"/>
  <Override PartName="/ppt/slides/slide356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479.xml" ContentType="application/vnd.openxmlformats-officedocument.presentationml.slide+xml"/>
  <Override PartName="/ppt/slides/slide542.xml" ContentType="application/vnd.openxmlformats-officedocument.presentationml.slide+xml"/>
  <Default Extension="vml" ContentType="application/vnd.openxmlformats-officedocument.vmlDrawing"/>
  <Override PartName="/ppt/slides/slide126.xml" ContentType="application/vnd.openxmlformats-officedocument.presentationml.slide+xml"/>
  <Override PartName="/ppt/slides/slide173.xml" ContentType="application/vnd.openxmlformats-officedocument.presentationml.slide+xml"/>
  <Override PartName="/ppt/slides/slide334.xml" ContentType="application/vnd.openxmlformats-officedocument.presentationml.slide+xml"/>
  <Override PartName="/ppt/slides/slide381.xml" ContentType="application/vnd.openxmlformats-officedocument.presentationml.slide+xml"/>
  <Override PartName="/ppt/slides/slide520.xml" ContentType="application/vnd.openxmlformats-officedocument.presentationml.slide+xml"/>
  <Override PartName="/ppt/slides/slide618.xml" ContentType="application/vnd.openxmlformats-officedocument.presentationml.slide+xml"/>
  <Override PartName="/ppt/slides/slide78.xml" ContentType="application/vnd.openxmlformats-officedocument.presentationml.slide+xml"/>
  <Override PartName="/ppt/slides/slide312.xml" ContentType="application/vnd.openxmlformats-officedocument.presentationml.slide+xml"/>
  <Override PartName="/ppt/slides/slide457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3"/>
  </p:notesMasterIdLst>
  <p:sldIdLst>
    <p:sldId id="256" r:id="rId2"/>
    <p:sldId id="384" r:id="rId3"/>
    <p:sldId id="592" r:id="rId4"/>
    <p:sldId id="542" r:id="rId5"/>
    <p:sldId id="577" r:id="rId6"/>
    <p:sldId id="576" r:id="rId7"/>
    <p:sldId id="1266" r:id="rId8"/>
    <p:sldId id="1268" r:id="rId9"/>
    <p:sldId id="1267" r:id="rId10"/>
    <p:sldId id="1269" r:id="rId11"/>
    <p:sldId id="1270" r:id="rId12"/>
    <p:sldId id="1273" r:id="rId13"/>
    <p:sldId id="1271" r:id="rId14"/>
    <p:sldId id="1272" r:id="rId15"/>
    <p:sldId id="405" r:id="rId16"/>
    <p:sldId id="409" r:id="rId17"/>
    <p:sldId id="541" r:id="rId18"/>
    <p:sldId id="540" r:id="rId19"/>
    <p:sldId id="410" r:id="rId20"/>
    <p:sldId id="411" r:id="rId21"/>
    <p:sldId id="414" r:id="rId22"/>
    <p:sldId id="453" r:id="rId23"/>
    <p:sldId id="452" r:id="rId24"/>
    <p:sldId id="1179" r:id="rId25"/>
    <p:sldId id="1180" r:id="rId26"/>
    <p:sldId id="1183" r:id="rId27"/>
    <p:sldId id="1184" r:id="rId28"/>
    <p:sldId id="1185" r:id="rId29"/>
    <p:sldId id="1186" r:id="rId30"/>
    <p:sldId id="1187" r:id="rId31"/>
    <p:sldId id="1188" r:id="rId32"/>
    <p:sldId id="1189" r:id="rId33"/>
    <p:sldId id="1190" r:id="rId34"/>
    <p:sldId id="1191" r:id="rId35"/>
    <p:sldId id="1192" r:id="rId36"/>
    <p:sldId id="456" r:id="rId37"/>
    <p:sldId id="455" r:id="rId38"/>
    <p:sldId id="578" r:id="rId39"/>
    <p:sldId id="457" r:id="rId40"/>
    <p:sldId id="579" r:id="rId41"/>
    <p:sldId id="460" r:id="rId42"/>
    <p:sldId id="580" r:id="rId43"/>
    <p:sldId id="461" r:id="rId44"/>
    <p:sldId id="581" r:id="rId45"/>
    <p:sldId id="924" r:id="rId46"/>
    <p:sldId id="463" r:id="rId47"/>
    <p:sldId id="415" r:id="rId48"/>
    <p:sldId id="464" r:id="rId49"/>
    <p:sldId id="465" r:id="rId50"/>
    <p:sldId id="417" r:id="rId51"/>
    <p:sldId id="418" r:id="rId52"/>
    <p:sldId id="466" r:id="rId53"/>
    <p:sldId id="430" r:id="rId54"/>
    <p:sldId id="432" r:id="rId55"/>
    <p:sldId id="433" r:id="rId56"/>
    <p:sldId id="469" r:id="rId57"/>
    <p:sldId id="427" r:id="rId58"/>
    <p:sldId id="470" r:id="rId59"/>
    <p:sldId id="471" r:id="rId60"/>
    <p:sldId id="444" r:id="rId61"/>
    <p:sldId id="472" r:id="rId62"/>
    <p:sldId id="473" r:id="rId63"/>
    <p:sldId id="783" r:id="rId64"/>
    <p:sldId id="782" r:id="rId65"/>
    <p:sldId id="781" r:id="rId66"/>
    <p:sldId id="628" r:id="rId67"/>
    <p:sldId id="629" r:id="rId68"/>
    <p:sldId id="784" r:id="rId69"/>
    <p:sldId id="785" r:id="rId70"/>
    <p:sldId id="786" r:id="rId71"/>
    <p:sldId id="787" r:id="rId72"/>
    <p:sldId id="788" r:id="rId73"/>
    <p:sldId id="789" r:id="rId74"/>
    <p:sldId id="790" r:id="rId75"/>
    <p:sldId id="791" r:id="rId76"/>
    <p:sldId id="792" r:id="rId77"/>
    <p:sldId id="793" r:id="rId78"/>
    <p:sldId id="794" r:id="rId79"/>
    <p:sldId id="795" r:id="rId80"/>
    <p:sldId id="796" r:id="rId81"/>
    <p:sldId id="797" r:id="rId82"/>
    <p:sldId id="798" r:id="rId83"/>
    <p:sldId id="480" r:id="rId84"/>
    <p:sldId id="478" r:id="rId85"/>
    <p:sldId id="479" r:id="rId86"/>
    <p:sldId id="596" r:id="rId87"/>
    <p:sldId id="597" r:id="rId88"/>
    <p:sldId id="595" r:id="rId89"/>
    <p:sldId id="598" r:id="rId90"/>
    <p:sldId id="817" r:id="rId91"/>
    <p:sldId id="818" r:id="rId92"/>
    <p:sldId id="822" r:id="rId93"/>
    <p:sldId id="823" r:id="rId94"/>
    <p:sldId id="824" r:id="rId95"/>
    <p:sldId id="825" r:id="rId96"/>
    <p:sldId id="826" r:id="rId97"/>
    <p:sldId id="827" r:id="rId98"/>
    <p:sldId id="828" r:id="rId99"/>
    <p:sldId id="829" r:id="rId100"/>
    <p:sldId id="830" r:id="rId101"/>
    <p:sldId id="819" r:id="rId102"/>
    <p:sldId id="808" r:id="rId103"/>
    <p:sldId id="809" r:id="rId104"/>
    <p:sldId id="810" r:id="rId105"/>
    <p:sldId id="831" r:id="rId106"/>
    <p:sldId id="933" r:id="rId107"/>
    <p:sldId id="814" r:id="rId108"/>
    <p:sldId id="815" r:id="rId109"/>
    <p:sldId id="820" r:id="rId110"/>
    <p:sldId id="821" r:id="rId111"/>
    <p:sldId id="799" r:id="rId112"/>
    <p:sldId id="483" r:id="rId113"/>
    <p:sldId id="484" r:id="rId114"/>
    <p:sldId id="485" r:id="rId115"/>
    <p:sldId id="486" r:id="rId116"/>
    <p:sldId id="487" r:id="rId117"/>
    <p:sldId id="582" r:id="rId118"/>
    <p:sldId id="545" r:id="rId119"/>
    <p:sldId id="599" r:id="rId120"/>
    <p:sldId id="532" r:id="rId121"/>
    <p:sldId id="531" r:id="rId122"/>
    <p:sldId id="533" r:id="rId123"/>
    <p:sldId id="534" r:id="rId124"/>
    <p:sldId id="583" r:id="rId125"/>
    <p:sldId id="481" r:id="rId126"/>
    <p:sldId id="584" r:id="rId127"/>
    <p:sldId id="567" r:id="rId128"/>
    <p:sldId id="574" r:id="rId129"/>
    <p:sldId id="568" r:id="rId130"/>
    <p:sldId id="569" r:id="rId131"/>
    <p:sldId id="575" r:id="rId132"/>
    <p:sldId id="570" r:id="rId133"/>
    <p:sldId id="571" r:id="rId134"/>
    <p:sldId id="572" r:id="rId135"/>
    <p:sldId id="573" r:id="rId136"/>
    <p:sldId id="1325" r:id="rId137"/>
    <p:sldId id="919" r:id="rId138"/>
    <p:sldId id="921" r:id="rId139"/>
    <p:sldId id="922" r:id="rId140"/>
    <p:sldId id="920" r:id="rId141"/>
    <p:sldId id="585" r:id="rId142"/>
    <p:sldId id="547" r:id="rId143"/>
    <p:sldId id="549" r:id="rId144"/>
    <p:sldId id="588" r:id="rId145"/>
    <p:sldId id="551" r:id="rId146"/>
    <p:sldId id="550" r:id="rId147"/>
    <p:sldId id="587" r:id="rId148"/>
    <p:sldId id="589" r:id="rId149"/>
    <p:sldId id="552" r:id="rId150"/>
    <p:sldId id="553" r:id="rId151"/>
    <p:sldId id="546" r:id="rId152"/>
    <p:sldId id="554" r:id="rId153"/>
    <p:sldId id="555" r:id="rId154"/>
    <p:sldId id="558" r:id="rId155"/>
    <p:sldId id="556" r:id="rId156"/>
    <p:sldId id="557" r:id="rId157"/>
    <p:sldId id="559" r:id="rId158"/>
    <p:sldId id="560" r:id="rId159"/>
    <p:sldId id="561" r:id="rId160"/>
    <p:sldId id="562" r:id="rId161"/>
    <p:sldId id="563" r:id="rId162"/>
    <p:sldId id="564" r:id="rId163"/>
    <p:sldId id="565" r:id="rId164"/>
    <p:sldId id="833" r:id="rId165"/>
    <p:sldId id="834" r:id="rId166"/>
    <p:sldId id="1490" r:id="rId167"/>
    <p:sldId id="1491" r:id="rId168"/>
    <p:sldId id="832" r:id="rId169"/>
    <p:sldId id="835" r:id="rId170"/>
    <p:sldId id="836" r:id="rId171"/>
    <p:sldId id="1486" r:id="rId172"/>
    <p:sldId id="1487" r:id="rId173"/>
    <p:sldId id="1488" r:id="rId174"/>
    <p:sldId id="1489" r:id="rId175"/>
    <p:sldId id="904" r:id="rId176"/>
    <p:sldId id="939" r:id="rId177"/>
    <p:sldId id="1013" r:id="rId178"/>
    <p:sldId id="1018" r:id="rId179"/>
    <p:sldId id="1019" r:id="rId180"/>
    <p:sldId id="1020" r:id="rId181"/>
    <p:sldId id="1021" r:id="rId182"/>
    <p:sldId id="1022" r:id="rId183"/>
    <p:sldId id="1023" r:id="rId184"/>
    <p:sldId id="1032" r:id="rId185"/>
    <p:sldId id="1024" r:id="rId186"/>
    <p:sldId id="1025" r:id="rId187"/>
    <p:sldId id="1026" r:id="rId188"/>
    <p:sldId id="1033" r:id="rId189"/>
    <p:sldId id="1027" r:id="rId190"/>
    <p:sldId id="1028" r:id="rId191"/>
    <p:sldId id="1029" r:id="rId192"/>
    <p:sldId id="1030" r:id="rId193"/>
    <p:sldId id="1042" r:id="rId194"/>
    <p:sldId id="1043" r:id="rId195"/>
    <p:sldId id="1044" r:id="rId196"/>
    <p:sldId id="1045" r:id="rId197"/>
    <p:sldId id="1046" r:id="rId198"/>
    <p:sldId id="1047" r:id="rId199"/>
    <p:sldId id="1048" r:id="rId200"/>
    <p:sldId id="1049" r:id="rId201"/>
    <p:sldId id="1050" r:id="rId202"/>
    <p:sldId id="1051" r:id="rId203"/>
    <p:sldId id="1052" r:id="rId204"/>
    <p:sldId id="1054" r:id="rId205"/>
    <p:sldId id="1055" r:id="rId206"/>
    <p:sldId id="1056" r:id="rId207"/>
    <p:sldId id="1057" r:id="rId208"/>
    <p:sldId id="1058" r:id="rId209"/>
    <p:sldId id="1059" r:id="rId210"/>
    <p:sldId id="1053" r:id="rId211"/>
    <p:sldId id="1034" r:id="rId212"/>
    <p:sldId id="1035" r:id="rId213"/>
    <p:sldId id="1036" r:id="rId214"/>
    <p:sldId id="1060" r:id="rId215"/>
    <p:sldId id="1037" r:id="rId216"/>
    <p:sldId id="1038" r:id="rId217"/>
    <p:sldId id="1039" r:id="rId218"/>
    <p:sldId id="1040" r:id="rId219"/>
    <p:sldId id="1041" r:id="rId220"/>
    <p:sldId id="944" r:id="rId221"/>
    <p:sldId id="945" r:id="rId222"/>
    <p:sldId id="947" r:id="rId223"/>
    <p:sldId id="1068" r:id="rId224"/>
    <p:sldId id="1069" r:id="rId225"/>
    <p:sldId id="1234" r:id="rId226"/>
    <p:sldId id="1257" r:id="rId227"/>
    <p:sldId id="1236" r:id="rId228"/>
    <p:sldId id="1260" r:id="rId229"/>
    <p:sldId id="1261" r:id="rId230"/>
    <p:sldId id="1262" r:id="rId231"/>
    <p:sldId id="1263" r:id="rId232"/>
    <p:sldId id="1259" r:id="rId233"/>
    <p:sldId id="1238" r:id="rId234"/>
    <p:sldId id="1239" r:id="rId235"/>
    <p:sldId id="1240" r:id="rId236"/>
    <p:sldId id="1233" r:id="rId237"/>
    <p:sldId id="1232" r:id="rId238"/>
    <p:sldId id="946" r:id="rId239"/>
    <p:sldId id="1202" r:id="rId240"/>
    <p:sldId id="1205" r:id="rId241"/>
    <p:sldId id="1211" r:id="rId242"/>
    <p:sldId id="1215" r:id="rId243"/>
    <p:sldId id="1216" r:id="rId244"/>
    <p:sldId id="1217" r:id="rId245"/>
    <p:sldId id="1218" r:id="rId246"/>
    <p:sldId id="1219" r:id="rId247"/>
    <p:sldId id="1220" r:id="rId248"/>
    <p:sldId id="1221" r:id="rId249"/>
    <p:sldId id="1222" r:id="rId250"/>
    <p:sldId id="1098" r:id="rId251"/>
    <p:sldId id="1094" r:id="rId252"/>
    <p:sldId id="1096" r:id="rId253"/>
    <p:sldId id="1097" r:id="rId254"/>
    <p:sldId id="1112" r:id="rId255"/>
    <p:sldId id="1099" r:id="rId256"/>
    <p:sldId id="1100" r:id="rId257"/>
    <p:sldId id="1101" r:id="rId258"/>
    <p:sldId id="1113" r:id="rId259"/>
    <p:sldId id="1114" r:id="rId260"/>
    <p:sldId id="1115" r:id="rId261"/>
    <p:sldId id="1116" r:id="rId262"/>
    <p:sldId id="1117" r:id="rId263"/>
    <p:sldId id="1102" r:id="rId264"/>
    <p:sldId id="1103" r:id="rId265"/>
    <p:sldId id="1104" r:id="rId266"/>
    <p:sldId id="949" r:id="rId267"/>
    <p:sldId id="967" r:id="rId268"/>
    <p:sldId id="968" r:id="rId269"/>
    <p:sldId id="1111" r:id="rId270"/>
    <p:sldId id="1118" r:id="rId271"/>
    <p:sldId id="1119" r:id="rId272"/>
    <p:sldId id="1120" r:id="rId273"/>
    <p:sldId id="1121" r:id="rId274"/>
    <p:sldId id="1122" r:id="rId275"/>
    <p:sldId id="1123" r:id="rId276"/>
    <p:sldId id="1124" r:id="rId277"/>
    <p:sldId id="1125" r:id="rId278"/>
    <p:sldId id="1126" r:id="rId279"/>
    <p:sldId id="1127" r:id="rId280"/>
    <p:sldId id="1128" r:id="rId281"/>
    <p:sldId id="1129" r:id="rId282"/>
    <p:sldId id="1130" r:id="rId283"/>
    <p:sldId id="1131" r:id="rId284"/>
    <p:sldId id="1132" r:id="rId285"/>
    <p:sldId id="1133" r:id="rId286"/>
    <p:sldId id="1134" r:id="rId287"/>
    <p:sldId id="1135" r:id="rId288"/>
    <p:sldId id="1136" r:id="rId289"/>
    <p:sldId id="1137" r:id="rId290"/>
    <p:sldId id="1138" r:id="rId291"/>
    <p:sldId id="969" r:id="rId292"/>
    <p:sldId id="970" r:id="rId293"/>
    <p:sldId id="971" r:id="rId294"/>
    <p:sldId id="1107" r:id="rId295"/>
    <p:sldId id="952" r:id="rId296"/>
    <p:sldId id="975" r:id="rId297"/>
    <p:sldId id="976" r:id="rId298"/>
    <p:sldId id="977" r:id="rId299"/>
    <p:sldId id="1241" r:id="rId300"/>
    <p:sldId id="985" r:id="rId301"/>
    <p:sldId id="982" r:id="rId302"/>
    <p:sldId id="983" r:id="rId303"/>
    <p:sldId id="1247" r:id="rId304"/>
    <p:sldId id="1248" r:id="rId305"/>
    <p:sldId id="1249" r:id="rId306"/>
    <p:sldId id="1246" r:id="rId307"/>
    <p:sldId id="1250" r:id="rId308"/>
    <p:sldId id="986" r:id="rId309"/>
    <p:sldId id="1251" r:id="rId310"/>
    <p:sldId id="1252" r:id="rId311"/>
    <p:sldId id="1253" r:id="rId312"/>
    <p:sldId id="1242" r:id="rId313"/>
    <p:sldId id="1254" r:id="rId314"/>
    <p:sldId id="1255" r:id="rId315"/>
    <p:sldId id="1243" r:id="rId316"/>
    <p:sldId id="1244" r:id="rId317"/>
    <p:sldId id="1245" r:id="rId318"/>
    <p:sldId id="1256" r:id="rId319"/>
    <p:sldId id="987" r:id="rId320"/>
    <p:sldId id="1108" r:id="rId321"/>
    <p:sldId id="1109" r:id="rId322"/>
    <p:sldId id="1106" r:id="rId323"/>
    <p:sldId id="1110" r:id="rId324"/>
    <p:sldId id="1264" r:id="rId325"/>
    <p:sldId id="1265" r:id="rId326"/>
    <p:sldId id="988" r:id="rId327"/>
    <p:sldId id="989" r:id="rId328"/>
    <p:sldId id="1314" r:id="rId329"/>
    <p:sldId id="1316" r:id="rId330"/>
    <p:sldId id="1317" r:id="rId331"/>
    <p:sldId id="1315" r:id="rId332"/>
    <p:sldId id="1318" r:id="rId333"/>
    <p:sldId id="990" r:id="rId334"/>
    <p:sldId id="1319" r:id="rId335"/>
    <p:sldId id="1320" r:id="rId336"/>
    <p:sldId id="1321" r:id="rId337"/>
    <p:sldId id="1322" r:id="rId338"/>
    <p:sldId id="1323" r:id="rId339"/>
    <p:sldId id="1324" r:id="rId340"/>
    <p:sldId id="1012" r:id="rId341"/>
    <p:sldId id="991" r:id="rId342"/>
    <p:sldId id="992" r:id="rId343"/>
    <p:sldId id="993" r:id="rId344"/>
    <p:sldId id="994" r:id="rId345"/>
    <p:sldId id="995" r:id="rId346"/>
    <p:sldId id="996" r:id="rId347"/>
    <p:sldId id="1492" r:id="rId348"/>
    <p:sldId id="1493" r:id="rId349"/>
    <p:sldId id="1494" r:id="rId350"/>
    <p:sldId id="997" r:id="rId351"/>
    <p:sldId id="998" r:id="rId352"/>
    <p:sldId id="999" r:id="rId353"/>
    <p:sldId id="1011" r:id="rId354"/>
    <p:sldId id="1347" r:id="rId355"/>
    <p:sldId id="1326" r:id="rId356"/>
    <p:sldId id="1348" r:id="rId357"/>
    <p:sldId id="1349" r:id="rId358"/>
    <p:sldId id="1350" r:id="rId359"/>
    <p:sldId id="1352" r:id="rId360"/>
    <p:sldId id="1351" r:id="rId361"/>
    <p:sldId id="1327" r:id="rId362"/>
    <p:sldId id="1354" r:id="rId363"/>
    <p:sldId id="1355" r:id="rId364"/>
    <p:sldId id="1356" r:id="rId365"/>
    <p:sldId id="1357" r:id="rId366"/>
    <p:sldId id="1353" r:id="rId367"/>
    <p:sldId id="1328" r:id="rId368"/>
    <p:sldId id="1358" r:id="rId369"/>
    <p:sldId id="1329" r:id="rId370"/>
    <p:sldId id="1330" r:id="rId371"/>
    <p:sldId id="1331" r:id="rId372"/>
    <p:sldId id="1332" r:id="rId373"/>
    <p:sldId id="1342" r:id="rId374"/>
    <p:sldId id="1333" r:id="rId375"/>
    <p:sldId id="1334" r:id="rId376"/>
    <p:sldId id="1335" r:id="rId377"/>
    <p:sldId id="1336" r:id="rId378"/>
    <p:sldId id="1337" r:id="rId379"/>
    <p:sldId id="1338" r:id="rId380"/>
    <p:sldId id="1339" r:id="rId381"/>
    <p:sldId id="1340" r:id="rId382"/>
    <p:sldId id="1341" r:id="rId383"/>
    <p:sldId id="1359" r:id="rId384"/>
    <p:sldId id="1360" r:id="rId385"/>
    <p:sldId id="1361" r:id="rId386"/>
    <p:sldId id="1362" r:id="rId387"/>
    <p:sldId id="1363" r:id="rId388"/>
    <p:sldId id="1364" r:id="rId389"/>
    <p:sldId id="1365" r:id="rId390"/>
    <p:sldId id="1366" r:id="rId391"/>
    <p:sldId id="1367" r:id="rId392"/>
    <p:sldId id="1368" r:id="rId393"/>
    <p:sldId id="1369" r:id="rId394"/>
    <p:sldId id="1343" r:id="rId395"/>
    <p:sldId id="1344" r:id="rId396"/>
    <p:sldId id="1345" r:id="rId397"/>
    <p:sldId id="1346" r:id="rId398"/>
    <p:sldId id="1370" r:id="rId399"/>
    <p:sldId id="1371" r:id="rId400"/>
    <p:sldId id="1372" r:id="rId401"/>
    <p:sldId id="1373" r:id="rId402"/>
    <p:sldId id="1374" r:id="rId403"/>
    <p:sldId id="1388" r:id="rId404"/>
    <p:sldId id="1375" r:id="rId405"/>
    <p:sldId id="1376" r:id="rId406"/>
    <p:sldId id="1378" r:id="rId407"/>
    <p:sldId id="1379" r:id="rId408"/>
    <p:sldId id="1380" r:id="rId409"/>
    <p:sldId id="1381" r:id="rId410"/>
    <p:sldId id="1382" r:id="rId411"/>
    <p:sldId id="1383" r:id="rId412"/>
    <p:sldId id="1384" r:id="rId413"/>
    <p:sldId id="1385" r:id="rId414"/>
    <p:sldId id="1386" r:id="rId415"/>
    <p:sldId id="1387" r:id="rId416"/>
    <p:sldId id="1391" r:id="rId417"/>
    <p:sldId id="1392" r:id="rId418"/>
    <p:sldId id="1389" r:id="rId419"/>
    <p:sldId id="1390" r:id="rId420"/>
    <p:sldId id="1393" r:id="rId421"/>
    <p:sldId id="1394" r:id="rId422"/>
    <p:sldId id="1395" r:id="rId423"/>
    <p:sldId id="1399" r:id="rId424"/>
    <p:sldId id="1396" r:id="rId425"/>
    <p:sldId id="1398" r:id="rId426"/>
    <p:sldId id="1409" r:id="rId427"/>
    <p:sldId id="1410" r:id="rId428"/>
    <p:sldId id="1400" r:id="rId429"/>
    <p:sldId id="1402" r:id="rId430"/>
    <p:sldId id="1405" r:id="rId431"/>
    <p:sldId id="1406" r:id="rId432"/>
    <p:sldId id="1403" r:id="rId433"/>
    <p:sldId id="1404" r:id="rId434"/>
    <p:sldId id="1401" r:id="rId435"/>
    <p:sldId id="1407" r:id="rId436"/>
    <p:sldId id="1408" r:id="rId437"/>
    <p:sldId id="1439" r:id="rId438"/>
    <p:sldId id="1440" r:id="rId439"/>
    <p:sldId id="1441" r:id="rId440"/>
    <p:sldId id="1442" r:id="rId441"/>
    <p:sldId id="1443" r:id="rId442"/>
    <p:sldId id="1444" r:id="rId443"/>
    <p:sldId id="1445" r:id="rId444"/>
    <p:sldId id="1446" r:id="rId445"/>
    <p:sldId id="1447" r:id="rId446"/>
    <p:sldId id="1448" r:id="rId447"/>
    <p:sldId id="1449" r:id="rId448"/>
    <p:sldId id="1450" r:id="rId449"/>
    <p:sldId id="1451" r:id="rId450"/>
    <p:sldId id="1452" r:id="rId451"/>
    <p:sldId id="1453" r:id="rId452"/>
    <p:sldId id="1454" r:id="rId453"/>
    <p:sldId id="1455" r:id="rId454"/>
    <p:sldId id="1485" r:id="rId455"/>
    <p:sldId id="1456" r:id="rId456"/>
    <p:sldId id="1457" r:id="rId457"/>
    <p:sldId id="1458" r:id="rId458"/>
    <p:sldId id="1459" r:id="rId459"/>
    <p:sldId id="1460" r:id="rId460"/>
    <p:sldId id="1461" r:id="rId461"/>
    <p:sldId id="1462" r:id="rId462"/>
    <p:sldId id="1463" r:id="rId463"/>
    <p:sldId id="1464" r:id="rId464"/>
    <p:sldId id="1465" r:id="rId465"/>
    <p:sldId id="1466" r:id="rId466"/>
    <p:sldId id="1467" r:id="rId467"/>
    <p:sldId id="1468" r:id="rId468"/>
    <p:sldId id="1469" r:id="rId469"/>
    <p:sldId id="1470" r:id="rId470"/>
    <p:sldId id="1471" r:id="rId471"/>
    <p:sldId id="1472" r:id="rId472"/>
    <p:sldId id="1473" r:id="rId473"/>
    <p:sldId id="1474" r:id="rId474"/>
    <p:sldId id="1475" r:id="rId475"/>
    <p:sldId id="1476" r:id="rId476"/>
    <p:sldId id="1477" r:id="rId477"/>
    <p:sldId id="1478" r:id="rId478"/>
    <p:sldId id="1479" r:id="rId479"/>
    <p:sldId id="1480" r:id="rId480"/>
    <p:sldId id="1481" r:id="rId481"/>
    <p:sldId id="1482" r:id="rId482"/>
    <p:sldId id="1483" r:id="rId483"/>
    <p:sldId id="1484" r:id="rId484"/>
    <p:sldId id="1411" r:id="rId485"/>
    <p:sldId id="1412" r:id="rId486"/>
    <p:sldId id="1413" r:id="rId487"/>
    <p:sldId id="1414" r:id="rId488"/>
    <p:sldId id="1415" r:id="rId489"/>
    <p:sldId id="1416" r:id="rId490"/>
    <p:sldId id="1417" r:id="rId491"/>
    <p:sldId id="1418" r:id="rId492"/>
    <p:sldId id="1419" r:id="rId493"/>
    <p:sldId id="1420" r:id="rId494"/>
    <p:sldId id="1421" r:id="rId495"/>
    <p:sldId id="1422" r:id="rId496"/>
    <p:sldId id="1423" r:id="rId497"/>
    <p:sldId id="1424" r:id="rId498"/>
    <p:sldId id="1425" r:id="rId499"/>
    <p:sldId id="1426" r:id="rId500"/>
    <p:sldId id="1427" r:id="rId501"/>
    <p:sldId id="1428" r:id="rId502"/>
    <p:sldId id="1429" r:id="rId503"/>
    <p:sldId id="1430" r:id="rId504"/>
    <p:sldId id="1431" r:id="rId505"/>
    <p:sldId id="1434" r:id="rId506"/>
    <p:sldId id="1435" r:id="rId507"/>
    <p:sldId id="1436" r:id="rId508"/>
    <p:sldId id="1437" r:id="rId509"/>
    <p:sldId id="1438" r:id="rId510"/>
    <p:sldId id="620" r:id="rId511"/>
    <p:sldId id="621" r:id="rId512"/>
    <p:sldId id="600" r:id="rId513"/>
    <p:sldId id="934" r:id="rId514"/>
    <p:sldId id="601" r:id="rId515"/>
    <p:sldId id="602" r:id="rId516"/>
    <p:sldId id="603" r:id="rId517"/>
    <p:sldId id="604" r:id="rId518"/>
    <p:sldId id="605" r:id="rId519"/>
    <p:sldId id="606" r:id="rId520"/>
    <p:sldId id="935" r:id="rId521"/>
    <p:sldId id="908" r:id="rId522"/>
    <p:sldId id="906" r:id="rId523"/>
    <p:sldId id="907" r:id="rId524"/>
    <p:sldId id="909" r:id="rId525"/>
    <p:sldId id="936" r:id="rId526"/>
    <p:sldId id="905" r:id="rId527"/>
    <p:sldId id="762" r:id="rId528"/>
    <p:sldId id="910" r:id="rId529"/>
    <p:sldId id="702" r:id="rId530"/>
    <p:sldId id="915" r:id="rId531"/>
    <p:sldId id="916" r:id="rId532"/>
    <p:sldId id="912" r:id="rId533"/>
    <p:sldId id="917" r:id="rId534"/>
    <p:sldId id="918" r:id="rId535"/>
    <p:sldId id="923" r:id="rId536"/>
    <p:sldId id="738" r:id="rId537"/>
    <p:sldId id="709" r:id="rId538"/>
    <p:sldId id="710" r:id="rId539"/>
    <p:sldId id="711" r:id="rId540"/>
    <p:sldId id="712" r:id="rId541"/>
    <p:sldId id="713" r:id="rId542"/>
    <p:sldId id="714" r:id="rId543"/>
    <p:sldId id="715" r:id="rId544"/>
    <p:sldId id="716" r:id="rId545"/>
    <p:sldId id="717" r:id="rId546"/>
    <p:sldId id="718" r:id="rId547"/>
    <p:sldId id="719" r:id="rId548"/>
    <p:sldId id="720" r:id="rId549"/>
    <p:sldId id="721" r:id="rId550"/>
    <p:sldId id="722" r:id="rId551"/>
    <p:sldId id="723" r:id="rId552"/>
    <p:sldId id="724" r:id="rId553"/>
    <p:sldId id="725" r:id="rId554"/>
    <p:sldId id="911" r:id="rId555"/>
    <p:sldId id="726" r:id="rId556"/>
    <p:sldId id="727" r:id="rId557"/>
    <p:sldId id="728" r:id="rId558"/>
    <p:sldId id="729" r:id="rId559"/>
    <p:sldId id="730" r:id="rId560"/>
    <p:sldId id="731" r:id="rId561"/>
    <p:sldId id="732" r:id="rId562"/>
    <p:sldId id="733" r:id="rId563"/>
    <p:sldId id="734" r:id="rId564"/>
    <p:sldId id="735" r:id="rId565"/>
    <p:sldId id="736" r:id="rId566"/>
    <p:sldId id="737" r:id="rId567"/>
    <p:sldId id="704" r:id="rId568"/>
    <p:sldId id="705" r:id="rId569"/>
    <p:sldId id="706" r:id="rId570"/>
    <p:sldId id="707" r:id="rId571"/>
    <p:sldId id="914" r:id="rId572"/>
    <p:sldId id="913" r:id="rId573"/>
    <p:sldId id="780" r:id="rId574"/>
    <p:sldId id="765" r:id="rId575"/>
    <p:sldId id="766" r:id="rId576"/>
    <p:sldId id="767" r:id="rId577"/>
    <p:sldId id="768" r:id="rId578"/>
    <p:sldId id="769" r:id="rId579"/>
    <p:sldId id="770" r:id="rId580"/>
    <p:sldId id="771" r:id="rId581"/>
    <p:sldId id="772" r:id="rId582"/>
    <p:sldId id="773" r:id="rId583"/>
    <p:sldId id="774" r:id="rId584"/>
    <p:sldId id="775" r:id="rId585"/>
    <p:sldId id="776" r:id="rId586"/>
    <p:sldId id="777" r:id="rId587"/>
    <p:sldId id="778" r:id="rId588"/>
    <p:sldId id="779" r:id="rId589"/>
    <p:sldId id="1274" r:id="rId590"/>
    <p:sldId id="1275" r:id="rId591"/>
    <p:sldId id="1276" r:id="rId592"/>
    <p:sldId id="1277" r:id="rId593"/>
    <p:sldId id="1278" r:id="rId594"/>
    <p:sldId id="1279" r:id="rId595"/>
    <p:sldId id="1280" r:id="rId596"/>
    <p:sldId id="1281" r:id="rId597"/>
    <p:sldId id="1282" r:id="rId598"/>
    <p:sldId id="1283" r:id="rId599"/>
    <p:sldId id="1284" r:id="rId600"/>
    <p:sldId id="1285" r:id="rId601"/>
    <p:sldId id="1286" r:id="rId602"/>
    <p:sldId id="1287" r:id="rId603"/>
    <p:sldId id="1288" r:id="rId604"/>
    <p:sldId id="1289" r:id="rId605"/>
    <p:sldId id="1290" r:id="rId606"/>
    <p:sldId id="1291" r:id="rId607"/>
    <p:sldId id="1292" r:id="rId608"/>
    <p:sldId id="1293" r:id="rId609"/>
    <p:sldId id="1294" r:id="rId610"/>
    <p:sldId id="1295" r:id="rId611"/>
    <p:sldId id="1296" r:id="rId612"/>
    <p:sldId id="1297" r:id="rId613"/>
    <p:sldId id="1298" r:id="rId614"/>
    <p:sldId id="1299" r:id="rId615"/>
    <p:sldId id="1300" r:id="rId616"/>
    <p:sldId id="1301" r:id="rId617"/>
    <p:sldId id="1302" r:id="rId618"/>
    <p:sldId id="1303" r:id="rId619"/>
    <p:sldId id="1304" r:id="rId620"/>
    <p:sldId id="1305" r:id="rId621"/>
    <p:sldId id="1306" r:id="rId622"/>
    <p:sldId id="1307" r:id="rId623"/>
    <p:sldId id="1308" r:id="rId624"/>
    <p:sldId id="1309" r:id="rId625"/>
    <p:sldId id="1310" r:id="rId626"/>
    <p:sldId id="1311" r:id="rId627"/>
    <p:sldId id="1312" r:id="rId628"/>
    <p:sldId id="1313" r:id="rId629"/>
    <p:sldId id="590" r:id="rId630"/>
    <p:sldId id="566" r:id="rId631"/>
    <p:sldId id="594" r:id="rId6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531" Type="http://schemas.openxmlformats.org/officeDocument/2006/relationships/slide" Target="slides/slide530.xml"/><Relationship Id="rId573" Type="http://schemas.openxmlformats.org/officeDocument/2006/relationships/slide" Target="slides/slide572.xml"/><Relationship Id="rId629" Type="http://schemas.openxmlformats.org/officeDocument/2006/relationships/slide" Target="slides/slide62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42" Type="http://schemas.openxmlformats.org/officeDocument/2006/relationships/slide" Target="slides/slide541.xml"/><Relationship Id="rId584" Type="http://schemas.openxmlformats.org/officeDocument/2006/relationships/slide" Target="slides/slide583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86" Type="http://schemas.openxmlformats.org/officeDocument/2006/relationships/slide" Target="slides/slide485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553" Type="http://schemas.openxmlformats.org/officeDocument/2006/relationships/slide" Target="slides/slide552.xml"/><Relationship Id="rId609" Type="http://schemas.openxmlformats.org/officeDocument/2006/relationships/slide" Target="slides/slide60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595" Type="http://schemas.openxmlformats.org/officeDocument/2006/relationships/slide" Target="slides/slide594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497" Type="http://schemas.openxmlformats.org/officeDocument/2006/relationships/slide" Target="slides/slide496.xml"/><Relationship Id="rId620" Type="http://schemas.openxmlformats.org/officeDocument/2006/relationships/slide" Target="slides/slide619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22" Type="http://schemas.openxmlformats.org/officeDocument/2006/relationships/slide" Target="slides/slide521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564" Type="http://schemas.openxmlformats.org/officeDocument/2006/relationships/slide" Target="slides/slide563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66" Type="http://schemas.openxmlformats.org/officeDocument/2006/relationships/slide" Target="slides/slide465.xml"/><Relationship Id="rId631" Type="http://schemas.openxmlformats.org/officeDocument/2006/relationships/slide" Target="slides/slide630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575" Type="http://schemas.openxmlformats.org/officeDocument/2006/relationships/slide" Target="slides/slide574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477" Type="http://schemas.openxmlformats.org/officeDocument/2006/relationships/slide" Target="slides/slide476.xml"/><Relationship Id="rId600" Type="http://schemas.openxmlformats.org/officeDocument/2006/relationships/slide" Target="slides/slide599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502" Type="http://schemas.openxmlformats.org/officeDocument/2006/relationships/slide" Target="slides/slide501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44" Type="http://schemas.openxmlformats.org/officeDocument/2006/relationships/slide" Target="slides/slide543.xml"/><Relationship Id="rId586" Type="http://schemas.openxmlformats.org/officeDocument/2006/relationships/slide" Target="slides/slide585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slide" Target="slides/slide445.xml"/><Relationship Id="rId611" Type="http://schemas.openxmlformats.org/officeDocument/2006/relationships/slide" Target="slides/slide610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88" Type="http://schemas.openxmlformats.org/officeDocument/2006/relationships/slide" Target="slides/slide487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13" Type="http://schemas.openxmlformats.org/officeDocument/2006/relationships/slide" Target="slides/slide512.xml"/><Relationship Id="rId555" Type="http://schemas.openxmlformats.org/officeDocument/2006/relationships/slide" Target="slides/slide554.xml"/><Relationship Id="rId597" Type="http://schemas.openxmlformats.org/officeDocument/2006/relationships/slide" Target="slides/slide596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457" Type="http://schemas.openxmlformats.org/officeDocument/2006/relationships/slide" Target="slides/slide456.xml"/><Relationship Id="rId622" Type="http://schemas.openxmlformats.org/officeDocument/2006/relationships/slide" Target="slides/slide621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524" Type="http://schemas.openxmlformats.org/officeDocument/2006/relationships/slide" Target="slides/slide523.xml"/><Relationship Id="rId566" Type="http://schemas.openxmlformats.org/officeDocument/2006/relationships/slide" Target="slides/slide565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633" Type="http://schemas.openxmlformats.org/officeDocument/2006/relationships/notesMaster" Target="notesMasters/notesMaster1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577" Type="http://schemas.openxmlformats.org/officeDocument/2006/relationships/slide" Target="slides/slide576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602" Type="http://schemas.openxmlformats.org/officeDocument/2006/relationships/slide" Target="slides/slide601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479" Type="http://schemas.openxmlformats.org/officeDocument/2006/relationships/slide" Target="slides/slide478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546" Type="http://schemas.openxmlformats.org/officeDocument/2006/relationships/slide" Target="slides/slide545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588" Type="http://schemas.openxmlformats.org/officeDocument/2006/relationships/slide" Target="slides/slide587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48" Type="http://schemas.openxmlformats.org/officeDocument/2006/relationships/slide" Target="slides/slide447.xml"/><Relationship Id="rId613" Type="http://schemas.openxmlformats.org/officeDocument/2006/relationships/slide" Target="slides/slide612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57" Type="http://schemas.openxmlformats.org/officeDocument/2006/relationships/slide" Target="slides/slide556.xml"/><Relationship Id="rId599" Type="http://schemas.openxmlformats.org/officeDocument/2006/relationships/slide" Target="slides/slide598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459" Type="http://schemas.openxmlformats.org/officeDocument/2006/relationships/slide" Target="slides/slide458.xml"/><Relationship Id="rId624" Type="http://schemas.openxmlformats.org/officeDocument/2006/relationships/slide" Target="slides/slide623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470" Type="http://schemas.openxmlformats.org/officeDocument/2006/relationships/slide" Target="slides/slide469.xml"/><Relationship Id="rId526" Type="http://schemas.openxmlformats.org/officeDocument/2006/relationships/slide" Target="slides/slide525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slide" Target="slides/slide567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635" Type="http://schemas.openxmlformats.org/officeDocument/2006/relationships/viewProps" Target="viewProps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537" Type="http://schemas.openxmlformats.org/officeDocument/2006/relationships/slide" Target="slides/slide536.xml"/><Relationship Id="rId579" Type="http://schemas.openxmlformats.org/officeDocument/2006/relationships/slide" Target="slides/slide578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439" Type="http://schemas.openxmlformats.org/officeDocument/2006/relationships/slide" Target="slides/slide438.xml"/><Relationship Id="rId590" Type="http://schemas.openxmlformats.org/officeDocument/2006/relationships/slide" Target="slides/slide589.xml"/><Relationship Id="rId604" Type="http://schemas.openxmlformats.org/officeDocument/2006/relationships/slide" Target="slides/slide603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506" Type="http://schemas.openxmlformats.org/officeDocument/2006/relationships/slide" Target="slides/slide505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492" Type="http://schemas.openxmlformats.org/officeDocument/2006/relationships/slide" Target="slides/slide491.xml"/><Relationship Id="rId548" Type="http://schemas.openxmlformats.org/officeDocument/2006/relationships/slide" Target="slides/slide547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429" Type="http://schemas.openxmlformats.org/officeDocument/2006/relationships/slide" Target="slides/slide428.xml"/><Relationship Id="rId580" Type="http://schemas.openxmlformats.org/officeDocument/2006/relationships/slide" Target="slides/slide579.xml"/><Relationship Id="rId615" Type="http://schemas.openxmlformats.org/officeDocument/2006/relationships/slide" Target="slides/slide614.xml"/><Relationship Id="rId6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461" Type="http://schemas.openxmlformats.org/officeDocument/2006/relationships/slide" Target="slides/slide460.xml"/><Relationship Id="rId482" Type="http://schemas.openxmlformats.org/officeDocument/2006/relationships/slide" Target="slides/slide481.xml"/><Relationship Id="rId517" Type="http://schemas.openxmlformats.org/officeDocument/2006/relationships/slide" Target="slides/slide516.xml"/><Relationship Id="rId538" Type="http://schemas.openxmlformats.org/officeDocument/2006/relationships/slide" Target="slides/slide537.xml"/><Relationship Id="rId559" Type="http://schemas.openxmlformats.org/officeDocument/2006/relationships/slide" Target="slides/slide558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570" Type="http://schemas.openxmlformats.org/officeDocument/2006/relationships/slide" Target="slides/slide569.xml"/><Relationship Id="rId591" Type="http://schemas.openxmlformats.org/officeDocument/2006/relationships/slide" Target="slides/slide590.xml"/><Relationship Id="rId605" Type="http://schemas.openxmlformats.org/officeDocument/2006/relationships/slide" Target="slides/slide604.xml"/><Relationship Id="rId626" Type="http://schemas.openxmlformats.org/officeDocument/2006/relationships/slide" Target="slides/slide625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72" Type="http://schemas.openxmlformats.org/officeDocument/2006/relationships/slide" Target="slides/slide471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28" Type="http://schemas.openxmlformats.org/officeDocument/2006/relationships/slide" Target="slides/slide527.xml"/><Relationship Id="rId549" Type="http://schemas.openxmlformats.org/officeDocument/2006/relationships/slide" Target="slides/slide54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560" Type="http://schemas.openxmlformats.org/officeDocument/2006/relationships/slide" Target="slides/slide559.xml"/><Relationship Id="rId581" Type="http://schemas.openxmlformats.org/officeDocument/2006/relationships/slide" Target="slides/slide580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616" Type="http://schemas.openxmlformats.org/officeDocument/2006/relationships/slide" Target="slides/slide615.xml"/><Relationship Id="rId637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62" Type="http://schemas.openxmlformats.org/officeDocument/2006/relationships/slide" Target="slides/slide461.xml"/><Relationship Id="rId483" Type="http://schemas.openxmlformats.org/officeDocument/2006/relationships/slide" Target="slides/slide482.xml"/><Relationship Id="rId518" Type="http://schemas.openxmlformats.org/officeDocument/2006/relationships/slide" Target="slides/slide517.xml"/><Relationship Id="rId539" Type="http://schemas.openxmlformats.org/officeDocument/2006/relationships/slide" Target="slides/slide53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550" Type="http://schemas.openxmlformats.org/officeDocument/2006/relationships/slide" Target="slides/slide549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571" Type="http://schemas.openxmlformats.org/officeDocument/2006/relationships/slide" Target="slides/slide570.xml"/><Relationship Id="rId592" Type="http://schemas.openxmlformats.org/officeDocument/2006/relationships/slide" Target="slides/slide591.xml"/><Relationship Id="rId606" Type="http://schemas.openxmlformats.org/officeDocument/2006/relationships/slide" Target="slides/slide605.xml"/><Relationship Id="rId627" Type="http://schemas.openxmlformats.org/officeDocument/2006/relationships/slide" Target="slides/slide626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452" Type="http://schemas.openxmlformats.org/officeDocument/2006/relationships/slide" Target="slides/slide451.xml"/><Relationship Id="rId473" Type="http://schemas.openxmlformats.org/officeDocument/2006/relationships/slide" Target="slides/slide472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529" Type="http://schemas.openxmlformats.org/officeDocument/2006/relationships/slide" Target="slides/slide528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40" Type="http://schemas.openxmlformats.org/officeDocument/2006/relationships/slide" Target="slides/slide539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561" Type="http://schemas.openxmlformats.org/officeDocument/2006/relationships/slide" Target="slides/slide560.xml"/><Relationship Id="rId582" Type="http://schemas.openxmlformats.org/officeDocument/2006/relationships/slide" Target="slides/slide581.xml"/><Relationship Id="rId617" Type="http://schemas.openxmlformats.org/officeDocument/2006/relationships/slide" Target="slides/slide616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463" Type="http://schemas.openxmlformats.org/officeDocument/2006/relationships/slide" Target="slides/slide462.xml"/><Relationship Id="rId484" Type="http://schemas.openxmlformats.org/officeDocument/2006/relationships/slide" Target="slides/slide483.xml"/><Relationship Id="rId519" Type="http://schemas.openxmlformats.org/officeDocument/2006/relationships/slide" Target="slides/slide518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530" Type="http://schemas.openxmlformats.org/officeDocument/2006/relationships/slide" Target="slides/slide529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551" Type="http://schemas.openxmlformats.org/officeDocument/2006/relationships/slide" Target="slides/slide550.xml"/><Relationship Id="rId572" Type="http://schemas.openxmlformats.org/officeDocument/2006/relationships/slide" Target="slides/slide571.xml"/><Relationship Id="rId593" Type="http://schemas.openxmlformats.org/officeDocument/2006/relationships/slide" Target="slides/slide592.xml"/><Relationship Id="rId607" Type="http://schemas.openxmlformats.org/officeDocument/2006/relationships/slide" Target="slides/slide606.xml"/><Relationship Id="rId628" Type="http://schemas.openxmlformats.org/officeDocument/2006/relationships/slide" Target="slides/slide627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slide" Target="slides/slide452.xml"/><Relationship Id="rId474" Type="http://schemas.openxmlformats.org/officeDocument/2006/relationships/slide" Target="slides/slide473.xml"/><Relationship Id="rId509" Type="http://schemas.openxmlformats.org/officeDocument/2006/relationships/slide" Target="slides/slide508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541" Type="http://schemas.openxmlformats.org/officeDocument/2006/relationships/slide" Target="slides/slide540.xml"/><Relationship Id="rId562" Type="http://schemas.openxmlformats.org/officeDocument/2006/relationships/slide" Target="slides/slide561.xml"/><Relationship Id="rId583" Type="http://schemas.openxmlformats.org/officeDocument/2006/relationships/slide" Target="slides/slide582.xml"/><Relationship Id="rId618" Type="http://schemas.openxmlformats.org/officeDocument/2006/relationships/slide" Target="slides/slide617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464" Type="http://schemas.openxmlformats.org/officeDocument/2006/relationships/slide" Target="slides/slide463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52" Type="http://schemas.openxmlformats.org/officeDocument/2006/relationships/slide" Target="slides/slide551.xml"/><Relationship Id="rId594" Type="http://schemas.openxmlformats.org/officeDocument/2006/relationships/slide" Target="slides/slide593.xml"/><Relationship Id="rId608" Type="http://schemas.openxmlformats.org/officeDocument/2006/relationships/slide" Target="slides/slide60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slide" Target="slides/slide495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563" Type="http://schemas.openxmlformats.org/officeDocument/2006/relationships/slide" Target="slides/slide562.xml"/><Relationship Id="rId619" Type="http://schemas.openxmlformats.org/officeDocument/2006/relationships/slide" Target="slides/slide61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630" Type="http://schemas.openxmlformats.org/officeDocument/2006/relationships/slide" Target="slides/slide629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532" Type="http://schemas.openxmlformats.org/officeDocument/2006/relationships/slide" Target="slides/slide531.xml"/><Relationship Id="rId574" Type="http://schemas.openxmlformats.org/officeDocument/2006/relationships/slide" Target="slides/slide573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501" Type="http://schemas.openxmlformats.org/officeDocument/2006/relationships/slide" Target="slides/slide500.xml"/><Relationship Id="rId543" Type="http://schemas.openxmlformats.org/officeDocument/2006/relationships/slide" Target="slides/slide542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585" Type="http://schemas.openxmlformats.org/officeDocument/2006/relationships/slide" Target="slides/slide584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610" Type="http://schemas.openxmlformats.org/officeDocument/2006/relationships/slide" Target="slides/slide60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512" Type="http://schemas.openxmlformats.org/officeDocument/2006/relationships/slide" Target="slides/slide511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54" Type="http://schemas.openxmlformats.org/officeDocument/2006/relationships/slide" Target="slides/slide553.xml"/><Relationship Id="rId596" Type="http://schemas.openxmlformats.org/officeDocument/2006/relationships/slide" Target="slides/slide595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621" Type="http://schemas.openxmlformats.org/officeDocument/2006/relationships/slide" Target="slides/slide620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slide" Target="slides/slide564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632" Type="http://schemas.openxmlformats.org/officeDocument/2006/relationships/slide" Target="slides/slide631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534" Type="http://schemas.openxmlformats.org/officeDocument/2006/relationships/slide" Target="slides/slide533.xml"/><Relationship Id="rId576" Type="http://schemas.openxmlformats.org/officeDocument/2006/relationships/slide" Target="slides/slide575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601" Type="http://schemas.openxmlformats.org/officeDocument/2006/relationships/slide" Target="slides/slide600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Relationship Id="rId545" Type="http://schemas.openxmlformats.org/officeDocument/2006/relationships/slide" Target="slides/slide544.xml"/><Relationship Id="rId587" Type="http://schemas.openxmlformats.org/officeDocument/2006/relationships/slide" Target="slides/slide586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612" Type="http://schemas.openxmlformats.org/officeDocument/2006/relationships/slide" Target="slides/slide611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514" Type="http://schemas.openxmlformats.org/officeDocument/2006/relationships/slide" Target="slides/slide513.xml"/><Relationship Id="rId556" Type="http://schemas.openxmlformats.org/officeDocument/2006/relationships/slide" Target="slides/slide555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598" Type="http://schemas.openxmlformats.org/officeDocument/2006/relationships/slide" Target="slides/slide597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623" Type="http://schemas.openxmlformats.org/officeDocument/2006/relationships/slide" Target="slides/slide622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567" Type="http://schemas.openxmlformats.org/officeDocument/2006/relationships/slide" Target="slides/slide566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469" Type="http://schemas.openxmlformats.org/officeDocument/2006/relationships/slide" Target="slides/slide468.xml"/><Relationship Id="rId634" Type="http://schemas.openxmlformats.org/officeDocument/2006/relationships/presProps" Target="presProps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536" Type="http://schemas.openxmlformats.org/officeDocument/2006/relationships/slide" Target="slides/slide535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578" Type="http://schemas.openxmlformats.org/officeDocument/2006/relationships/slide" Target="slides/slide577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603" Type="http://schemas.openxmlformats.org/officeDocument/2006/relationships/slide" Target="slides/slide602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547" Type="http://schemas.openxmlformats.org/officeDocument/2006/relationships/slide" Target="slides/slide546.xml"/><Relationship Id="rId589" Type="http://schemas.openxmlformats.org/officeDocument/2006/relationships/slide" Target="slides/slide588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614" Type="http://schemas.openxmlformats.org/officeDocument/2006/relationships/slide" Target="slides/slide613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516" Type="http://schemas.openxmlformats.org/officeDocument/2006/relationships/slide" Target="slides/slide515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558" Type="http://schemas.openxmlformats.org/officeDocument/2006/relationships/slide" Target="slides/slide557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625" Type="http://schemas.openxmlformats.org/officeDocument/2006/relationships/slide" Target="slides/slide624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527" Type="http://schemas.openxmlformats.org/officeDocument/2006/relationships/slide" Target="slides/slide526.xml"/><Relationship Id="rId569" Type="http://schemas.openxmlformats.org/officeDocument/2006/relationships/slide" Target="slides/slide56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7.wmf"/><Relationship Id="rId1" Type="http://schemas.openxmlformats.org/officeDocument/2006/relationships/image" Target="../media/image41.wmf"/><Relationship Id="rId4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7.wmf"/><Relationship Id="rId1" Type="http://schemas.openxmlformats.org/officeDocument/2006/relationships/image" Target="../media/image41.wmf"/><Relationship Id="rId4" Type="http://schemas.openxmlformats.org/officeDocument/2006/relationships/image" Target="../media/image5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47.wmf"/><Relationship Id="rId1" Type="http://schemas.openxmlformats.org/officeDocument/2006/relationships/image" Target="../media/image41.wmf"/><Relationship Id="rId4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41.wmf"/><Relationship Id="rId4" Type="http://schemas.openxmlformats.org/officeDocument/2006/relationships/image" Target="../media/image5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B6060-1C1A-4585-A193-8497451D44C3}" type="datetimeFigureOut">
              <a:rPr lang="en-US" smtClean="0"/>
              <a:pPr/>
              <a:t>7/9/2015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45409-BE8F-4E8F-AD22-6674E60969E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50BB77D-E2E3-4C2B-8131-481F96A1AEA4}" type="slidenum">
              <a:rPr lang="en-US"/>
              <a:pPr/>
              <a:t>93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B4D45-EF8E-4427-8421-B9B11DA28DFF}" type="slidenum">
              <a:rPr lang="en-US" smtClean="0"/>
              <a:pPr/>
              <a:t>606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B4D45-EF8E-4427-8421-B9B11DA28DFF}" type="slidenum">
              <a:rPr lang="en-US" smtClean="0"/>
              <a:pPr/>
              <a:t>612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B4D45-EF8E-4427-8421-B9B11DA28DFF}" type="slidenum">
              <a:rPr lang="en-US" smtClean="0"/>
              <a:pPr/>
              <a:t>613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E350171-3790-4CCD-AB5D-A7684FE99DE5}" type="slidenum">
              <a:rPr lang="en-US"/>
              <a:pPr/>
              <a:t>94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8F917F2-0DEF-4C09-8F62-2CDF616CA68E}" type="slidenum">
              <a:rPr lang="en-US"/>
              <a:pPr/>
              <a:t>96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8F917F2-0DEF-4C09-8F62-2CDF616CA68E}" type="slidenum">
              <a:rPr lang="en-US"/>
              <a:pPr/>
              <a:t>98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8F917F2-0DEF-4C09-8F62-2CDF616CA68E}" type="slidenum">
              <a:rPr lang="en-US"/>
              <a:pPr/>
              <a:t>104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5409-BE8F-4E8F-AD22-6674E60969E7}" type="slidenum">
              <a:rPr lang="en-IN" smtClean="0"/>
              <a:pPr/>
              <a:t>192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F22E-4393-4FCC-8503-7F6DB3D2C48C}" type="slidenum">
              <a:rPr lang="en-IN" smtClean="0"/>
              <a:pPr/>
              <a:t>300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AF22E-4393-4FCC-8503-7F6DB3D2C48C}" type="slidenum">
              <a:rPr lang="en-IN" smtClean="0"/>
              <a:pPr/>
              <a:t>316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B4D45-EF8E-4427-8421-B9B11DA28DFF}" type="slidenum">
              <a:rPr lang="en-US" smtClean="0"/>
              <a:pPr/>
              <a:t>603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98D8-B689-4E85-8F50-E05C7AC2100E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19AB-DA3A-4FC8-9AB3-C0753D70E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98D8-B689-4E85-8F50-E05C7AC2100E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19AB-DA3A-4FC8-9AB3-C0753D70E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98D8-B689-4E85-8F50-E05C7AC2100E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19AB-DA3A-4FC8-9AB3-C0753D70E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98D8-B689-4E85-8F50-E05C7AC2100E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19AB-DA3A-4FC8-9AB3-C0753D70E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98D8-B689-4E85-8F50-E05C7AC2100E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19AB-DA3A-4FC8-9AB3-C0753D70E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98D8-B689-4E85-8F50-E05C7AC2100E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19AB-DA3A-4FC8-9AB3-C0753D70E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98D8-B689-4E85-8F50-E05C7AC2100E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19AB-DA3A-4FC8-9AB3-C0753D70E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98D8-B689-4E85-8F50-E05C7AC2100E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19AB-DA3A-4FC8-9AB3-C0753D70E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98D8-B689-4E85-8F50-E05C7AC2100E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19AB-DA3A-4FC8-9AB3-C0753D70E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98D8-B689-4E85-8F50-E05C7AC2100E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19AB-DA3A-4FC8-9AB3-C0753D70E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98D8-B689-4E85-8F50-E05C7AC2100E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B19AB-DA3A-4FC8-9AB3-C0753D70E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98D8-B689-4E85-8F50-E05C7AC2100E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B19AB-DA3A-4FC8-9AB3-C0753D70E25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432912"/>
            <a:ext cx="1657066" cy="41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COMPEGENCE  Main Website Info\__2015_New Logos\COMPEGENCE_logo_with_blue color new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48" y="6510293"/>
            <a:ext cx="1135061" cy="338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4191000" y="651029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  </a:t>
            </a:r>
            <a:fld id="{FA6AB0EC-D2AA-4017-BD1B-A680CB94672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4.bin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3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3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3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0.bin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ic.edu/~liub/FBS/Coling-2008-camera-ready.pd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6.xml.rels><?xml version="1.0" encoding="UTF-8" standalone="yes"?>
<Relationships xmlns="http://schemas.openxmlformats.org/package/2006/relationships"><Relationship Id="rId3" Type="http://schemas.openxmlformats.org/officeDocument/2006/relationships/hyperlink" Target="http://mpqa.cs.pitt.edu/" TargetMode="External"/><Relationship Id="rId2" Type="http://schemas.openxmlformats.org/officeDocument/2006/relationships/hyperlink" Target="http://www.cs.cornell.edu/people/pabo/movie-review-data/" TargetMode="External"/><Relationship Id="rId1" Type="http://schemas.openxmlformats.org/officeDocument/2006/relationships/slideLayout" Target="../slideLayouts/slideLayout2.xml"/></Relationships>
</file>

<file path=ppt/slides/_rels/slide5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0.xml.rels><?xml version="1.0" encoding="UTF-8" standalone="yes"?>
<Relationships xmlns="http://schemas.openxmlformats.org/package/2006/relationships"><Relationship Id="rId2" Type="http://schemas.openxmlformats.org/officeDocument/2006/relationships/hyperlink" Target="http://norvig.com/chomsky.html" TargetMode="External"/><Relationship Id="rId1" Type="http://schemas.openxmlformats.org/officeDocument/2006/relationships/slideLayout" Target="../slideLayouts/slideLayout2.xml"/></Relationships>
</file>

<file path=ppt/slides/_rels/slide511.xml.rels><?xml version="1.0" encoding="UTF-8" standalone="yes"?>
<Relationships xmlns="http://schemas.openxmlformats.org/package/2006/relationships"><Relationship Id="rId2" Type="http://schemas.openxmlformats.org/officeDocument/2006/relationships/hyperlink" Target="http://norvig.com/chomsky.html" TargetMode="External"/><Relationship Id="rId1" Type="http://schemas.openxmlformats.org/officeDocument/2006/relationships/slideLayout" Target="../slideLayouts/slideLayout2.xml"/></Relationships>
</file>

<file path=ppt/slides/_rels/slide512.xml.rels><?xml version="1.0" encoding="UTF-8" standalone="yes"?>
<Relationships xmlns="http://schemas.openxmlformats.org/package/2006/relationships"><Relationship Id="rId2" Type="http://schemas.openxmlformats.org/officeDocument/2006/relationships/hyperlink" Target="http://norvig.com/chomsky.html" TargetMode="External"/><Relationship Id="rId1" Type="http://schemas.openxmlformats.org/officeDocument/2006/relationships/slideLayout" Target="../slideLayouts/slideLayout2.xml"/></Relationships>
</file>

<file path=ppt/slides/_rels/slide5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4.xml.rels><?xml version="1.0" encoding="UTF-8" standalone="yes"?>
<Relationships xmlns="http://schemas.openxmlformats.org/package/2006/relationships"><Relationship Id="rId2" Type="http://schemas.openxmlformats.org/officeDocument/2006/relationships/hyperlink" Target="http://norvig.com/chomsky.html" TargetMode="External"/><Relationship Id="rId1" Type="http://schemas.openxmlformats.org/officeDocument/2006/relationships/slideLayout" Target="../slideLayouts/slideLayout2.xml"/></Relationships>
</file>

<file path=ppt/slides/_rels/slide515.xml.rels><?xml version="1.0" encoding="UTF-8" standalone="yes"?>
<Relationships xmlns="http://schemas.openxmlformats.org/package/2006/relationships"><Relationship Id="rId2" Type="http://schemas.openxmlformats.org/officeDocument/2006/relationships/hyperlink" Target="http://norvig.com/chomsky.html" TargetMode="External"/><Relationship Id="rId1" Type="http://schemas.openxmlformats.org/officeDocument/2006/relationships/slideLayout" Target="../slideLayouts/slideLayout2.xml"/></Relationships>
</file>

<file path=ppt/slides/_rels/slide516.xml.rels><?xml version="1.0" encoding="UTF-8" standalone="yes"?>
<Relationships xmlns="http://schemas.openxmlformats.org/package/2006/relationships"><Relationship Id="rId2" Type="http://schemas.openxmlformats.org/officeDocument/2006/relationships/hyperlink" Target="http://norvig.com/chomsky.html" TargetMode="External"/><Relationship Id="rId1" Type="http://schemas.openxmlformats.org/officeDocument/2006/relationships/slideLayout" Target="../slideLayouts/slideLayout2.xml"/></Relationships>
</file>

<file path=ppt/slides/_rels/slide517.xml.rels><?xml version="1.0" encoding="UTF-8" standalone="yes"?>
<Relationships xmlns="http://schemas.openxmlformats.org/package/2006/relationships"><Relationship Id="rId2" Type="http://schemas.openxmlformats.org/officeDocument/2006/relationships/hyperlink" Target="http://norvig.com/chomsky.html" TargetMode="External"/><Relationship Id="rId1" Type="http://schemas.openxmlformats.org/officeDocument/2006/relationships/slideLayout" Target="../slideLayouts/slideLayout2.xml"/></Relationships>
</file>

<file path=ppt/slides/_rels/slide518.xml.rels><?xml version="1.0" encoding="UTF-8" standalone="yes"?>
<Relationships xmlns="http://schemas.openxmlformats.org/package/2006/relationships"><Relationship Id="rId2" Type="http://schemas.openxmlformats.org/officeDocument/2006/relationships/hyperlink" Target="http://norvig.com/chomsky.html" TargetMode="External"/><Relationship Id="rId1" Type="http://schemas.openxmlformats.org/officeDocument/2006/relationships/slideLayout" Target="../slideLayouts/slideLayout2.xml"/></Relationships>
</file>

<file path=ppt/slides/_rels/slide5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eulike.org/user/ruthygarcia/author/Bhayani:R" TargetMode="External"/><Relationship Id="rId2" Type="http://schemas.openxmlformats.org/officeDocument/2006/relationships/hyperlink" Target="http://www.citeulike.org/user/ruthygarcia/author/Go: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teulike.org/user/ruthygarcia/author/Huang:L" TargetMode="External"/></Relationships>
</file>

<file path=ppt/slides/_rels/slide5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eulike.org/user/ruthygarcia/author/Bhayani:R" TargetMode="External"/><Relationship Id="rId2" Type="http://schemas.openxmlformats.org/officeDocument/2006/relationships/hyperlink" Target="http://www.citeulike.org/user/ruthygarcia/author/Go: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teulike.org/user/ruthygarcia/author/Huang:L" TargetMode="External"/></Relationships>
</file>

<file path=ppt/slides/_rels/slide5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5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gif"/><Relationship Id="rId4" Type="http://schemas.openxmlformats.org/officeDocument/2006/relationships/image" Target="../media/image90.wmf"/></Relationships>
</file>

<file path=ppt/slides/_rels/slide5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gif"/><Relationship Id="rId4" Type="http://schemas.openxmlformats.org/officeDocument/2006/relationships/image" Target="../media/image90.wmf"/></Relationships>
</file>

<file path=ppt/slides/_rels/slide5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5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6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_rels/slide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6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/Relationships>
</file>

<file path=ppt/slides/_rels/slide6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6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6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6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6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6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6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6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6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dcount.org/main.php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220980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Text Analytics Course – 2 Day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354" y="3886200"/>
            <a:ext cx="2548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Cohan Sujay Carlos</a:t>
            </a:r>
          </a:p>
          <a:p>
            <a:pPr algn="ctr"/>
            <a:r>
              <a:rPr lang="en-US" sz="2400" dirty="0" smtClean="0"/>
              <a:t>Aiaioo Labs</a:t>
            </a:r>
          </a:p>
          <a:p>
            <a:pPr algn="ctr"/>
            <a:r>
              <a:rPr lang="en-US" sz="2400" dirty="0" smtClean="0"/>
              <a:t>Bangalore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Classification?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9" y="1091625"/>
            <a:ext cx="861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Which of these squares is a different shade?</a:t>
            </a:r>
          </a:p>
        </p:txBody>
      </p:sp>
      <p:pic>
        <p:nvPicPr>
          <p:cNvPr id="826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63447"/>
            <a:ext cx="7239000" cy="438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248400"/>
            <a:ext cx="9107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Courtesy: http://www.businessinsider.in/No-one-could-see-the-color-blue-until-modern-times/articleshow/46403449.cms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Challenge: Sentiment Classification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524000"/>
            <a:ext cx="7280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Is this enough in the real world?</a:t>
            </a:r>
          </a:p>
          <a:p>
            <a:endParaRPr lang="en-US" sz="2800" b="1" i="1" dirty="0" smtClean="0">
              <a:solidFill>
                <a:srgbClr val="00B050"/>
              </a:solidFill>
            </a:endParaRPr>
          </a:p>
          <a:p>
            <a:r>
              <a:rPr lang="en-US" sz="2800" b="1" i="1" dirty="0" smtClean="0">
                <a:solidFill>
                  <a:srgbClr val="00B050"/>
                </a:solidFill>
              </a:rPr>
              <a:t>Can you use the above classifier in real life?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Challenge: Subjectivity Classification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371600"/>
            <a:ext cx="80771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John loves to use Canon cameras.</a:t>
            </a:r>
            <a:endParaRPr lang="en-IN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590800"/>
            <a:ext cx="80771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</a:rPr>
              <a:t>subjective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661118"/>
            <a:ext cx="7280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Subjectivity Classification</a:t>
            </a:r>
            <a:endParaRPr lang="en-US" sz="2800" b="1" dirty="0" smtClean="0"/>
          </a:p>
          <a:p>
            <a:r>
              <a:rPr lang="en-US" sz="2800" b="1" dirty="0" smtClean="0"/>
              <a:t>Sentence-Level Sentiment:  Classify the whole sentence into </a:t>
            </a:r>
            <a:r>
              <a:rPr lang="en-US" sz="2800" b="1" dirty="0" smtClean="0">
                <a:solidFill>
                  <a:srgbClr val="00B050"/>
                </a:solidFill>
              </a:rPr>
              <a:t>subjective</a:t>
            </a:r>
            <a:r>
              <a:rPr lang="en-US" sz="2800" b="1" dirty="0" smtClean="0"/>
              <a:t>, </a:t>
            </a:r>
            <a:r>
              <a:rPr lang="en-US" sz="2800" b="1" dirty="0" smtClean="0">
                <a:solidFill>
                  <a:srgbClr val="00B050"/>
                </a:solidFill>
              </a:rPr>
              <a:t>objective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Subjectivity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only trying to protect my good name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Is this positive or negative?</a:t>
            </a:r>
          </a:p>
          <a:p>
            <a:pPr>
              <a:buNone/>
            </a:pPr>
            <a:r>
              <a:rPr lang="en-US" dirty="0" smtClean="0"/>
              <a:t>			Is this subjective or objective?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Subjectivity Detection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B. Pang and L. Lee, “A sentimental education: Sentiment analysis using subjectivity summarization based on minimum cuts,” in </a:t>
            </a:r>
            <a:r>
              <a:rPr lang="en-IN" i="1" dirty="0" smtClean="0"/>
              <a:t>Proceedings of the Association for Computational Linguistics (ACL), pp. 271–278, 2004.</a:t>
            </a:r>
            <a:endParaRPr lang="en-IN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en-US" dirty="0" smtClean="0"/>
              <a:t>Subjectivity Detection / Sentiment Classification</a:t>
            </a:r>
            <a:endParaRPr lang="de-DE" dirty="0" smtClean="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  <a:cs typeface="+mn-cs"/>
              </a:rPr>
              <a:t>ICWSM 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0463-B33F-4C72-88B9-65648CA20E4A}" type="slidenum">
              <a:rPr lang="en-US"/>
              <a:pPr/>
              <a:t>104</a:t>
            </a:fld>
            <a:endParaRPr lang="en-US"/>
          </a:p>
        </p:txBody>
      </p:sp>
      <p:sp>
        <p:nvSpPr>
          <p:cNvPr id="3277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5517232"/>
            <a:ext cx="8229600" cy="100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From Slides of Carmen </a:t>
            </a:r>
            <a:r>
              <a:rPr lang="en-US" sz="2600" dirty="0" err="1" smtClean="0">
                <a:solidFill>
                  <a:srgbClr val="FF0000"/>
                </a:solidFill>
              </a:rPr>
              <a:t>Banea</a:t>
            </a:r>
            <a:endParaRPr lang="en-US" sz="2600" b="1" dirty="0" smtClean="0">
              <a:solidFill>
                <a:srgbClr val="008000"/>
              </a:solidFill>
            </a:endParaRPr>
          </a:p>
          <a:p>
            <a:pPr lvl="2" eaLnBrk="1" hangingPunct="1"/>
            <a:endParaRPr lang="en-US" b="1" dirty="0" smtClean="0">
              <a:solidFill>
                <a:srgbClr val="008000"/>
              </a:solidFill>
            </a:endParaRPr>
          </a:p>
          <a:p>
            <a:pPr lvl="1" eaLnBrk="1" hangingPunct="1"/>
            <a:endParaRPr lang="en-US" b="1" dirty="0" smtClean="0">
              <a:solidFill>
                <a:srgbClr val="0000FF"/>
              </a:solidFill>
            </a:endParaRPr>
          </a:p>
          <a:p>
            <a:pPr lvl="1" eaLnBrk="1" hangingPunct="1">
              <a:buFontTx/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292494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Sentiment</a:t>
                      </a:r>
                      <a:r>
                        <a:rPr lang="en-US" baseline="0" dirty="0" smtClean="0"/>
                        <a:t>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Subjectivity analysis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Subjective</a:t>
                      </a:r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Negative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Neutral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Objective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Time for Exercises!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048000"/>
            <a:ext cx="48582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POS tagging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Sentiment classification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Subjectivity classification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818382"/>
            <a:ext cx="845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Let’s </a:t>
            </a:r>
            <a:r>
              <a:rPr lang="en-US" sz="3200" dirty="0" err="1" smtClean="0"/>
              <a:t>practise</a:t>
            </a:r>
            <a:r>
              <a:rPr lang="en-US" sz="3200" dirty="0" smtClean="0"/>
              <a:t>!</a:t>
            </a:r>
            <a:endParaRPr lang="en-IN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Finer Granularity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124200"/>
            <a:ext cx="6905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sz="3200" dirty="0" smtClean="0"/>
              <a:t>Document level sentiment classification.</a:t>
            </a:r>
          </a:p>
          <a:p>
            <a:pPr marL="514350" indent="-514350"/>
            <a:r>
              <a:rPr lang="en-US" sz="3200" dirty="0" smtClean="0"/>
              <a:t>Sentence level sentiment classification.</a:t>
            </a:r>
          </a:p>
          <a:p>
            <a:pPr marL="514350" indent="-514350"/>
            <a:r>
              <a:rPr lang="en-US" sz="3200" dirty="0" smtClean="0"/>
              <a:t>Can we get more granular than that?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818382"/>
            <a:ext cx="845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 looked at</a:t>
            </a:r>
            <a:endParaRPr lang="en-IN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Level Sentiment Analysis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M. </a:t>
            </a:r>
            <a:r>
              <a:rPr lang="en-IN" dirty="0" err="1" smtClean="0"/>
              <a:t>Hu</a:t>
            </a:r>
            <a:r>
              <a:rPr lang="en-IN" dirty="0" smtClean="0"/>
              <a:t> and B. Liu, “Mining opinion features in customer reviews,” in </a:t>
            </a:r>
            <a:r>
              <a:rPr lang="en-IN" i="1" dirty="0" smtClean="0"/>
              <a:t>Proceedings of AAAI, pp. 755–760, 2004.</a:t>
            </a:r>
          </a:p>
          <a:p>
            <a:r>
              <a:rPr lang="en-IN" dirty="0" smtClean="0"/>
              <a:t>A.-M. </a:t>
            </a:r>
            <a:r>
              <a:rPr lang="en-IN" dirty="0" err="1" smtClean="0"/>
              <a:t>Popescu</a:t>
            </a:r>
            <a:r>
              <a:rPr lang="en-IN" dirty="0" smtClean="0"/>
              <a:t> and O. </a:t>
            </a:r>
            <a:r>
              <a:rPr lang="en-IN" dirty="0" err="1" smtClean="0"/>
              <a:t>Etzioni</a:t>
            </a:r>
            <a:r>
              <a:rPr lang="en-IN" dirty="0" smtClean="0"/>
              <a:t>, “Extracting product features and opinions from reviews,” in </a:t>
            </a:r>
            <a:r>
              <a:rPr lang="en-IN" i="1" dirty="0" smtClean="0"/>
              <a:t>Proceedings of the Human Language Technology Conference and the Conference on Empirical Methods in Natural Language Processing (HLT/EMNLP), 2005.</a:t>
            </a:r>
            <a:endParaRPr lang="en-IN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Level Sentiment Analysis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 like the red Toyota in the parking lot but think the green one is rather ugly.</a:t>
            </a:r>
          </a:p>
          <a:p>
            <a:endParaRPr lang="en-IN" dirty="0" smtClean="0"/>
          </a:p>
          <a:p>
            <a:pPr>
              <a:buNone/>
            </a:pPr>
            <a:r>
              <a:rPr lang="en-IN" dirty="0" smtClean="0"/>
              <a:t>			+ red Toyota</a:t>
            </a:r>
          </a:p>
          <a:p>
            <a:pPr>
              <a:buNone/>
            </a:pPr>
            <a:r>
              <a:rPr lang="en-IN" dirty="0" smtClean="0"/>
              <a:t>			- green one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Phrase Level Sentiment Analysis Step 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371600"/>
            <a:ext cx="80771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John loves to use Canon cameras.</a:t>
            </a:r>
            <a:endParaRPr lang="en-IN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209800"/>
            <a:ext cx="8077199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John</a:t>
            </a:r>
            <a:r>
              <a:rPr lang="en-IN" sz="3200" b="1" dirty="0" smtClean="0">
                <a:solidFill>
                  <a:srgbClr val="FFFF00"/>
                </a:solidFill>
              </a:rPr>
              <a:t> </a:t>
            </a:r>
            <a:r>
              <a:rPr lang="en-IN" sz="3200" b="1" dirty="0" smtClean="0">
                <a:solidFill>
                  <a:srgbClr val="FF0000"/>
                </a:solidFill>
              </a:rPr>
              <a:t>= Holder</a:t>
            </a:r>
          </a:p>
          <a:p>
            <a:r>
              <a:rPr lang="en-IN" sz="3200" b="1" dirty="0" smtClean="0"/>
              <a:t>Loves</a:t>
            </a:r>
            <a:r>
              <a:rPr lang="en-IN" sz="3200" b="1" dirty="0" smtClean="0">
                <a:solidFill>
                  <a:srgbClr val="FFFF00"/>
                </a:solidFill>
              </a:rPr>
              <a:t> </a:t>
            </a:r>
            <a:r>
              <a:rPr lang="en-IN" sz="3200" b="1" dirty="0" smtClean="0">
                <a:solidFill>
                  <a:srgbClr val="FF0000"/>
                </a:solidFill>
              </a:rPr>
              <a:t>= Sentiment</a:t>
            </a:r>
          </a:p>
          <a:p>
            <a:r>
              <a:rPr lang="en-IN" sz="3200" b="1" dirty="0" smtClean="0"/>
              <a:t>Canon cameras </a:t>
            </a:r>
            <a:r>
              <a:rPr lang="en-IN" sz="3200" b="1" dirty="0" smtClean="0">
                <a:solidFill>
                  <a:srgbClr val="FF0000"/>
                </a:solidFill>
              </a:rPr>
              <a:t>= Object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661118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Sentiment Analysis</a:t>
            </a:r>
            <a:endParaRPr lang="en-US" sz="2800" b="1" dirty="0" smtClean="0"/>
          </a:p>
          <a:p>
            <a:r>
              <a:rPr lang="en-US" sz="2800" b="1" dirty="0" smtClean="0"/>
              <a:t>Phrase-Level Sentiment:  Extract entities </a:t>
            </a:r>
            <a:r>
              <a:rPr lang="en-US" sz="2800" b="1" dirty="0" smtClean="0">
                <a:solidFill>
                  <a:srgbClr val="00B050"/>
                </a:solidFill>
              </a:rPr>
              <a:t>holder</a:t>
            </a:r>
            <a:r>
              <a:rPr lang="en-US" sz="2800" b="1" dirty="0" smtClean="0"/>
              <a:t>, </a:t>
            </a:r>
            <a:r>
              <a:rPr lang="en-US" sz="2800" b="1" dirty="0" smtClean="0">
                <a:solidFill>
                  <a:srgbClr val="00B050"/>
                </a:solidFill>
              </a:rPr>
              <a:t>object</a:t>
            </a:r>
            <a:r>
              <a:rPr lang="en-US" sz="2800" b="1" dirty="0" smtClean="0"/>
              <a:t>,</a:t>
            </a:r>
            <a:r>
              <a:rPr lang="en-US" sz="2800" b="1" dirty="0" smtClean="0">
                <a:solidFill>
                  <a:srgbClr val="00B050"/>
                </a:solidFill>
              </a:rPr>
              <a:t> sentiment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987225"/>
            <a:ext cx="1371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Step 1: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Classification?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9" y="1091625"/>
            <a:ext cx="861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Which of these squares is a different shade?</a:t>
            </a:r>
          </a:p>
        </p:txBody>
      </p:sp>
      <p:pic>
        <p:nvPicPr>
          <p:cNvPr id="827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18939"/>
            <a:ext cx="7619999" cy="462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Phrase Level Sentiment Analysis Step 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371600"/>
            <a:ext cx="80771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John loves to use Canon cameras.</a:t>
            </a:r>
            <a:endParaRPr lang="en-IN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209800"/>
            <a:ext cx="8077199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{John</a:t>
            </a:r>
            <a:r>
              <a:rPr lang="en-IN" sz="3200" b="1" dirty="0" smtClean="0">
                <a:solidFill>
                  <a:srgbClr val="FFFF00"/>
                </a:solidFill>
              </a:rPr>
              <a:t> </a:t>
            </a:r>
            <a:r>
              <a:rPr lang="en-IN" sz="3200" b="1" dirty="0" smtClean="0">
                <a:solidFill>
                  <a:srgbClr val="FF0000"/>
                </a:solidFill>
              </a:rPr>
              <a:t>= Holder, </a:t>
            </a:r>
            <a:r>
              <a:rPr lang="en-IN" sz="3200" b="1" dirty="0" smtClean="0"/>
              <a:t>Loves</a:t>
            </a:r>
            <a:r>
              <a:rPr lang="en-IN" sz="3200" b="1" dirty="0" smtClean="0">
                <a:solidFill>
                  <a:srgbClr val="FFFF00"/>
                </a:solidFill>
              </a:rPr>
              <a:t> </a:t>
            </a:r>
            <a:r>
              <a:rPr lang="en-IN" sz="3200" b="1" dirty="0" smtClean="0">
                <a:solidFill>
                  <a:srgbClr val="FF0000"/>
                </a:solidFill>
              </a:rPr>
              <a:t>= Sentiment, </a:t>
            </a:r>
            <a:r>
              <a:rPr lang="en-IN" sz="3200" b="1" dirty="0" smtClean="0"/>
              <a:t>Canon cameras </a:t>
            </a:r>
            <a:r>
              <a:rPr lang="en-IN" sz="3200" b="1" dirty="0" smtClean="0">
                <a:solidFill>
                  <a:srgbClr val="FF0000"/>
                </a:solidFill>
              </a:rPr>
              <a:t>= Object</a:t>
            </a:r>
            <a:r>
              <a:rPr lang="en-IN" sz="3200" b="1" dirty="0" smtClean="0"/>
              <a:t>} =&gt; positive sentiment relation</a:t>
            </a:r>
            <a:endParaRPr lang="en-IN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661118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Sentiment Analysis</a:t>
            </a:r>
            <a:endParaRPr lang="en-US" sz="2800" b="1" dirty="0" smtClean="0"/>
          </a:p>
          <a:p>
            <a:r>
              <a:rPr lang="en-US" sz="2800" b="1" dirty="0" smtClean="0"/>
              <a:t>Phrase-Level Sentiment:  Extract relations between {</a:t>
            </a:r>
            <a:r>
              <a:rPr lang="en-US" sz="2800" b="1" dirty="0" smtClean="0">
                <a:solidFill>
                  <a:srgbClr val="00B050"/>
                </a:solidFill>
              </a:rPr>
              <a:t>holder</a:t>
            </a:r>
            <a:r>
              <a:rPr lang="en-US" sz="2800" b="1" dirty="0" smtClean="0"/>
              <a:t>, </a:t>
            </a:r>
            <a:r>
              <a:rPr lang="en-US" sz="2800" b="1" dirty="0" smtClean="0">
                <a:solidFill>
                  <a:srgbClr val="00B050"/>
                </a:solidFill>
              </a:rPr>
              <a:t>object</a:t>
            </a:r>
            <a:r>
              <a:rPr lang="en-US" sz="2800" b="1" dirty="0" smtClean="0"/>
              <a:t>,</a:t>
            </a:r>
            <a:r>
              <a:rPr lang="en-US" sz="2800" b="1" dirty="0" smtClean="0">
                <a:solidFill>
                  <a:srgbClr val="00B050"/>
                </a:solidFill>
              </a:rPr>
              <a:t> sentiment</a:t>
            </a:r>
            <a:r>
              <a:rPr lang="en-US" sz="2800" b="1" dirty="0" smtClean="0"/>
              <a:t>}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987225"/>
            <a:ext cx="1371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Step 2: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Sentiment Analysis</a:t>
            </a:r>
            <a:endParaRPr lang="en-IN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Good overview in 2009 OMSA article: “Opinion Mining and Sentiment Analysis” by Pang and Lee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5: Named Entity Recognition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371600"/>
            <a:ext cx="80771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Anurag</a:t>
            </a:r>
            <a:r>
              <a:rPr lang="en-US" sz="3200" dirty="0" smtClean="0"/>
              <a:t> is looking for a Hyundai car in Bangalore</a:t>
            </a:r>
            <a:endParaRPr lang="en-I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590800"/>
            <a:ext cx="80772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Anurag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= Person</a:t>
            </a:r>
          </a:p>
          <a:p>
            <a:r>
              <a:rPr lang="en-US" sz="3200" dirty="0" smtClean="0"/>
              <a:t>Hyundai car </a:t>
            </a:r>
            <a:r>
              <a:rPr lang="en-US" sz="3200" dirty="0" smtClean="0">
                <a:solidFill>
                  <a:srgbClr val="FF0000"/>
                </a:solidFill>
              </a:rPr>
              <a:t>= Vehicle</a:t>
            </a:r>
          </a:p>
          <a:p>
            <a:r>
              <a:rPr lang="en-US" sz="3200" dirty="0" smtClean="0"/>
              <a:t>Bangalore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= Place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11558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How do you extract the named entities in a sentence using a classifier?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5: Named Entity Recognition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371600"/>
            <a:ext cx="80771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Anurag</a:t>
            </a:r>
            <a:r>
              <a:rPr lang="en-US" sz="3200" dirty="0" smtClean="0"/>
              <a:t> is looking for a Hyundai car in Bangalore</a:t>
            </a:r>
            <a:endParaRPr lang="en-I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590800"/>
            <a:ext cx="80772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Anurag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= Person</a:t>
            </a:r>
          </a:p>
          <a:p>
            <a:r>
              <a:rPr lang="en-US" sz="3200" dirty="0" smtClean="0"/>
              <a:t>Hyundai car </a:t>
            </a:r>
            <a:r>
              <a:rPr lang="en-US" sz="3200" dirty="0" smtClean="0">
                <a:solidFill>
                  <a:srgbClr val="FF0000"/>
                </a:solidFill>
              </a:rPr>
              <a:t>= Vehicle</a:t>
            </a:r>
          </a:p>
          <a:p>
            <a:r>
              <a:rPr lang="en-US" sz="3200" dirty="0" smtClean="0"/>
              <a:t>Bangalore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= Place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00600"/>
            <a:ext cx="8077199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Anurag</a:t>
            </a:r>
            <a:r>
              <a:rPr lang="en-US" sz="3200" dirty="0" smtClean="0">
                <a:solidFill>
                  <a:srgbClr val="FF0000"/>
                </a:solidFill>
              </a:rPr>
              <a:t>/Person</a:t>
            </a:r>
            <a:r>
              <a:rPr lang="en-US" sz="3200" dirty="0" smtClean="0"/>
              <a:t> is</a:t>
            </a:r>
            <a:r>
              <a:rPr lang="en-US" sz="3200" dirty="0" smtClean="0">
                <a:solidFill>
                  <a:srgbClr val="FF0000"/>
                </a:solidFill>
              </a:rPr>
              <a:t>/Other</a:t>
            </a:r>
            <a:r>
              <a:rPr lang="en-US" sz="3200" dirty="0" smtClean="0"/>
              <a:t> looking</a:t>
            </a:r>
            <a:r>
              <a:rPr lang="en-US" sz="3200" dirty="0" smtClean="0">
                <a:solidFill>
                  <a:srgbClr val="FF0000"/>
                </a:solidFill>
              </a:rPr>
              <a:t>/Other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/>
              <a:t>for</a:t>
            </a:r>
            <a:r>
              <a:rPr lang="en-US" sz="3200" dirty="0" smtClean="0">
                <a:solidFill>
                  <a:srgbClr val="FF0000"/>
                </a:solidFill>
              </a:rPr>
              <a:t>/Other</a:t>
            </a:r>
            <a:r>
              <a:rPr lang="en-US" sz="3200" dirty="0" smtClean="0"/>
              <a:t> a</a:t>
            </a:r>
            <a:r>
              <a:rPr lang="en-US" sz="3200" dirty="0" smtClean="0">
                <a:solidFill>
                  <a:srgbClr val="FF0000"/>
                </a:solidFill>
              </a:rPr>
              <a:t>/Other</a:t>
            </a:r>
            <a:r>
              <a:rPr lang="en-US" sz="3200" dirty="0" smtClean="0"/>
              <a:t> Hyundai</a:t>
            </a:r>
            <a:r>
              <a:rPr lang="en-US" sz="3200" dirty="0" smtClean="0">
                <a:solidFill>
                  <a:srgbClr val="FF0000"/>
                </a:solidFill>
              </a:rPr>
              <a:t>/Vehicle</a:t>
            </a:r>
            <a:r>
              <a:rPr lang="en-US" sz="3200" dirty="0" smtClean="0"/>
              <a:t> car</a:t>
            </a:r>
            <a:r>
              <a:rPr lang="en-US" sz="3200" dirty="0" smtClean="0">
                <a:solidFill>
                  <a:srgbClr val="FF0000"/>
                </a:solidFill>
              </a:rPr>
              <a:t>/Vehicle</a:t>
            </a:r>
            <a:r>
              <a:rPr lang="en-US" sz="3200" dirty="0" smtClean="0"/>
              <a:t> in</a:t>
            </a:r>
            <a:r>
              <a:rPr lang="en-US" sz="3200" dirty="0" smtClean="0">
                <a:solidFill>
                  <a:srgbClr val="FF0000"/>
                </a:solidFill>
              </a:rPr>
              <a:t>/Other</a:t>
            </a:r>
            <a:r>
              <a:rPr lang="en-US" sz="3200" dirty="0" smtClean="0"/>
              <a:t> Bangalore</a:t>
            </a:r>
            <a:r>
              <a:rPr lang="en-US" sz="3200" dirty="0" smtClean="0">
                <a:solidFill>
                  <a:srgbClr val="FF0000"/>
                </a:solidFill>
              </a:rPr>
              <a:t>/Place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We have turned the problem of Named Entity Recognition (NER) into a Tagging problem where you label each word as: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Person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Vehicle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Place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5: Named Entity Recognition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But we know that we can turn the problem of Tagging into a Classification problem over the same labels: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Person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Vehicle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Place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5: Named Entity Recognition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5: Named Entity Recognition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371600"/>
            <a:ext cx="80771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Anurag</a:t>
            </a:r>
            <a:r>
              <a:rPr lang="en-US" sz="3200" dirty="0" smtClean="0"/>
              <a:t> is looking for a Hyundai car in Bangalore</a:t>
            </a:r>
            <a:endParaRPr lang="en-IN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590800"/>
            <a:ext cx="8077199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Anurag</a:t>
            </a:r>
            <a:r>
              <a:rPr lang="en-US" sz="3200" dirty="0" smtClean="0">
                <a:solidFill>
                  <a:srgbClr val="FF0000"/>
                </a:solidFill>
              </a:rPr>
              <a:t>/Person</a:t>
            </a:r>
            <a:r>
              <a:rPr lang="en-US" sz="3200" dirty="0" smtClean="0"/>
              <a:t> is</a:t>
            </a:r>
            <a:r>
              <a:rPr lang="en-US" sz="3200" dirty="0" smtClean="0">
                <a:solidFill>
                  <a:srgbClr val="FF0000"/>
                </a:solidFill>
              </a:rPr>
              <a:t>/Other</a:t>
            </a:r>
            <a:r>
              <a:rPr lang="en-US" sz="3200" dirty="0" smtClean="0"/>
              <a:t> looking</a:t>
            </a:r>
            <a:r>
              <a:rPr lang="en-US" sz="3200" dirty="0" smtClean="0">
                <a:solidFill>
                  <a:srgbClr val="FF0000"/>
                </a:solidFill>
              </a:rPr>
              <a:t>/Other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/>
              <a:t>for</a:t>
            </a:r>
            <a:r>
              <a:rPr lang="en-US" sz="3200" dirty="0" smtClean="0">
                <a:solidFill>
                  <a:srgbClr val="FF0000"/>
                </a:solidFill>
              </a:rPr>
              <a:t>/Other</a:t>
            </a:r>
            <a:r>
              <a:rPr lang="en-US" sz="3200" dirty="0" smtClean="0"/>
              <a:t> a</a:t>
            </a:r>
            <a:r>
              <a:rPr lang="en-US" sz="3200" dirty="0" smtClean="0">
                <a:solidFill>
                  <a:srgbClr val="FF0000"/>
                </a:solidFill>
              </a:rPr>
              <a:t>/Other</a:t>
            </a:r>
            <a:r>
              <a:rPr lang="en-US" sz="3200" dirty="0" smtClean="0"/>
              <a:t> Hyundai</a:t>
            </a:r>
            <a:r>
              <a:rPr lang="en-US" sz="3200" dirty="0" smtClean="0">
                <a:solidFill>
                  <a:srgbClr val="FF0000"/>
                </a:solidFill>
              </a:rPr>
              <a:t>/Vehicle</a:t>
            </a:r>
            <a:r>
              <a:rPr lang="en-US" sz="3200" dirty="0" smtClean="0"/>
              <a:t> car</a:t>
            </a:r>
            <a:r>
              <a:rPr lang="en-US" sz="3200" dirty="0" smtClean="0">
                <a:solidFill>
                  <a:srgbClr val="FF0000"/>
                </a:solidFill>
              </a:rPr>
              <a:t>/Vehicle</a:t>
            </a:r>
            <a:r>
              <a:rPr lang="en-US" sz="3200" dirty="0" smtClean="0"/>
              <a:t> in</a:t>
            </a:r>
            <a:r>
              <a:rPr lang="en-US" sz="3200" dirty="0" smtClean="0">
                <a:solidFill>
                  <a:srgbClr val="FF0000"/>
                </a:solidFill>
              </a:rPr>
              <a:t>/Other</a:t>
            </a:r>
            <a:r>
              <a:rPr lang="en-US" sz="3200" dirty="0" smtClean="0"/>
              <a:t> Bangalore</a:t>
            </a:r>
            <a:r>
              <a:rPr lang="en-US" sz="3200" dirty="0" smtClean="0">
                <a:solidFill>
                  <a:srgbClr val="FF0000"/>
                </a:solidFill>
              </a:rPr>
              <a:t>/Place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661118"/>
            <a:ext cx="72808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Named Entity Recognition</a:t>
            </a:r>
            <a:endParaRPr lang="en-US" sz="2800" b="1" dirty="0" smtClean="0"/>
          </a:p>
          <a:p>
            <a:r>
              <a:rPr lang="en-US" sz="2800" b="1" dirty="0" smtClean="0"/>
              <a:t>Run from the first to the last word in the sentence, classifying each word in the sentence into </a:t>
            </a:r>
            <a:r>
              <a:rPr lang="en-US" sz="2800" b="1" dirty="0" smtClean="0">
                <a:solidFill>
                  <a:srgbClr val="00B050"/>
                </a:solidFill>
              </a:rPr>
              <a:t>a Named Entity Recognition category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Hey We Have One More ML Tool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280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 just built one more very useful ML tool!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dirty="0" smtClean="0"/>
              <a:t>The Extractor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Extraction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083" y="1320225"/>
            <a:ext cx="80339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is an </a:t>
            </a:r>
            <a:r>
              <a:rPr lang="en-US" sz="3200" b="1" u="sng" dirty="0" smtClean="0"/>
              <a:t>Extractor</a:t>
            </a:r>
            <a:r>
              <a:rPr lang="en-US" sz="3200" b="1" dirty="0" smtClean="0"/>
              <a:t>? 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Something that performs </a:t>
            </a:r>
            <a:r>
              <a:rPr lang="en-US" sz="3200" b="1" dirty="0" smtClean="0">
                <a:solidFill>
                  <a:srgbClr val="FF0000"/>
                </a:solidFill>
              </a:rPr>
              <a:t>extraction</a:t>
            </a:r>
            <a:r>
              <a:rPr lang="en-US" sz="3200" b="1" dirty="0" smtClean="0"/>
              <a:t>.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GB" sz="3200" b="1" dirty="0" smtClean="0"/>
              <a:t>Extraction </a:t>
            </a:r>
            <a:r>
              <a:rPr lang="en-GB" sz="3200" b="1" dirty="0" smtClean="0">
                <a:solidFill>
                  <a:srgbClr val="0070C0"/>
                </a:solidFill>
              </a:rPr>
              <a:t>= recognizing</a:t>
            </a:r>
            <a:endParaRPr lang="en-IN" sz="3200" b="1" dirty="0" smtClean="0">
              <a:solidFill>
                <a:srgbClr val="0070C0"/>
              </a:solidFill>
            </a:endParaRPr>
          </a:p>
          <a:p>
            <a:r>
              <a:rPr lang="en-GB" sz="3200" b="1" dirty="0" smtClean="0"/>
              <a:t>Extraction </a:t>
            </a:r>
            <a:r>
              <a:rPr lang="en-GB" sz="3200" b="1" dirty="0" smtClean="0">
                <a:solidFill>
                  <a:srgbClr val="0070C0"/>
                </a:solidFill>
              </a:rPr>
              <a:t>= finding</a:t>
            </a:r>
          </a:p>
          <a:p>
            <a:r>
              <a:rPr lang="en-GB" sz="3200" b="1" dirty="0" smtClean="0"/>
              <a:t>Extraction </a:t>
            </a:r>
            <a:r>
              <a:rPr lang="en-GB" sz="3200" b="1" dirty="0" smtClean="0">
                <a:solidFill>
                  <a:srgbClr val="0070C0"/>
                </a:solidFill>
              </a:rPr>
              <a:t>= locating</a:t>
            </a:r>
            <a:endParaRPr lang="en-IN" sz="3200" b="1" dirty="0" smtClean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940425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Extraction = Finding = Locating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Extraction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083" y="1320225"/>
            <a:ext cx="803391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We have our second design pattern: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5400" b="1" dirty="0" smtClean="0"/>
              <a:t>Extraction</a:t>
            </a:r>
          </a:p>
          <a:p>
            <a:pPr algn="ctr"/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When do you use it?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B050"/>
                </a:solidFill>
              </a:rPr>
              <a:t>When the number of choices is infinite.</a:t>
            </a:r>
            <a:endParaRPr lang="en-IN" sz="32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Classification?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9" y="1091625"/>
            <a:ext cx="861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Which of these squares is a different shade?</a:t>
            </a:r>
          </a:p>
        </p:txBody>
      </p:sp>
      <p:pic>
        <p:nvPicPr>
          <p:cNvPr id="830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1"/>
            <a:ext cx="7647037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6: Relation Extraction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371600"/>
            <a:ext cx="80771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Tim Cook is the new CEO of Apple Computers</a:t>
            </a:r>
            <a:endParaRPr lang="en-I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590800"/>
            <a:ext cx="80772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Relation:   </a:t>
            </a:r>
            <a:r>
              <a:rPr lang="en-US" sz="3200" b="1" dirty="0" err="1" smtClean="0">
                <a:solidFill>
                  <a:srgbClr val="FF0000"/>
                </a:solidFill>
              </a:rPr>
              <a:t>CEO_of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smtClean="0"/>
              <a:t>Tim Cook</a:t>
            </a:r>
            <a:r>
              <a:rPr lang="en-US" sz="3200" b="1" dirty="0" smtClean="0">
                <a:solidFill>
                  <a:srgbClr val="FF0000"/>
                </a:solidFill>
              </a:rPr>
              <a:t> (Person)</a:t>
            </a:r>
            <a:r>
              <a:rPr lang="en-US" sz="3200" b="1" dirty="0" smtClean="0"/>
              <a:t>	Apple Computers </a:t>
            </a:r>
            <a:r>
              <a:rPr lang="en-US" sz="3200" b="1" dirty="0" smtClean="0">
                <a:solidFill>
                  <a:srgbClr val="FF0000"/>
                </a:solidFill>
              </a:rPr>
              <a:t>(Org)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11558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How do you identify relations between entities in a sentence using a classifier?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5486400" y="228600"/>
            <a:ext cx="3352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Extracting Meaning</a:t>
            </a:r>
            <a:endParaRPr lang="en-US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52400" y="1981200"/>
            <a:ext cx="880843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Text:   Tim Cook is the new CEO of Apple Computers</a:t>
            </a:r>
            <a:endParaRPr lang="en-IN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152400" y="3418582"/>
            <a:ext cx="8642815" cy="107721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Analysis:   Tim/Person Cook/Person is the new CEO</a:t>
            </a:r>
          </a:p>
          <a:p>
            <a:r>
              <a:rPr lang="en-US" sz="3200" dirty="0" smtClean="0"/>
              <a:t>of Apple/Org Computers/Org</a:t>
            </a:r>
            <a:endParaRPr lang="en-IN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1981200" y="990600"/>
            <a:ext cx="5501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Relation Extraction</a:t>
            </a:r>
            <a:endParaRPr lang="en-IN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1" y="2691825"/>
            <a:ext cx="1371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Step 1: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5486400" y="228600"/>
            <a:ext cx="3352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Extracting Meaning</a:t>
            </a:r>
            <a:endParaRPr lang="en-US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52400" y="1981200"/>
            <a:ext cx="880843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Text:   Tim Cook is the new CEO of Apple Computers</a:t>
            </a:r>
            <a:endParaRPr lang="en-IN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152400" y="3418582"/>
            <a:ext cx="8642815" cy="107721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Analysis:   Tim/Person Cook/Person is the new CEO</a:t>
            </a:r>
          </a:p>
          <a:p>
            <a:r>
              <a:rPr lang="en-US" sz="3200" dirty="0" smtClean="0"/>
              <a:t>of Apple/Org Computers/Org</a:t>
            </a:r>
            <a:endParaRPr lang="en-IN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1981200" y="990600"/>
            <a:ext cx="5501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Relation Extraction</a:t>
            </a:r>
            <a:endParaRPr lang="en-IN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1" y="2691825"/>
            <a:ext cx="1371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Step 1:</a:t>
            </a:r>
            <a:endParaRPr lang="en-IN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673025"/>
            <a:ext cx="1371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Step 2:</a:t>
            </a:r>
            <a:endParaRPr lang="en-IN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5346918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Relation Extraction</a:t>
            </a:r>
            <a:endParaRPr lang="en-US" sz="2800" b="1" dirty="0" smtClean="0"/>
          </a:p>
          <a:p>
            <a:r>
              <a:rPr lang="en-US" sz="2800" dirty="0" smtClean="0"/>
              <a:t>{Tim/Person Cook/Person, Apple/Org Computers/Org} =&gt; </a:t>
            </a:r>
            <a:r>
              <a:rPr lang="en-US" sz="2800" dirty="0" err="1" smtClean="0"/>
              <a:t>CEO_of</a:t>
            </a:r>
            <a:endParaRPr lang="en-US" sz="2800" dirty="0" smtClean="0"/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5486400" y="228600"/>
            <a:ext cx="3352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Extracting Meaning</a:t>
            </a:r>
            <a:endParaRPr lang="en-US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52400" y="1981200"/>
            <a:ext cx="880843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Text:   Tim Cook is the new CEO of Apple Computers</a:t>
            </a:r>
            <a:endParaRPr lang="en-IN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152400" y="3418582"/>
            <a:ext cx="8642815" cy="107721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Analysis:   Tim/Person Cook/Person is the new CEO</a:t>
            </a:r>
          </a:p>
          <a:p>
            <a:r>
              <a:rPr lang="en-US" sz="3200" dirty="0" smtClean="0"/>
              <a:t>of Apple/Org Computers/Org</a:t>
            </a:r>
            <a:endParaRPr lang="en-IN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1981200" y="990600"/>
            <a:ext cx="5501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Relation Extraction</a:t>
            </a:r>
            <a:endParaRPr lang="en-IN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1" y="2691825"/>
            <a:ext cx="1371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Step 1:</a:t>
            </a:r>
            <a:endParaRPr lang="en-IN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673025"/>
            <a:ext cx="1371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Step 2:</a:t>
            </a:r>
            <a:endParaRPr lang="en-IN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5346918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Relation Extraction</a:t>
            </a:r>
            <a:endParaRPr lang="en-US" sz="2800" b="1" dirty="0" smtClean="0"/>
          </a:p>
          <a:p>
            <a:r>
              <a:rPr lang="en-US" sz="2800" b="1" dirty="0" smtClean="0"/>
              <a:t>Run through all pairs of named entities, classifying each pair into </a:t>
            </a:r>
            <a:r>
              <a:rPr lang="en-US" sz="2800" b="1" dirty="0" err="1" smtClean="0">
                <a:solidFill>
                  <a:srgbClr val="00B050"/>
                </a:solidFill>
              </a:rPr>
              <a:t>CEO_of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/>
              <a:t>or</a:t>
            </a:r>
            <a:r>
              <a:rPr lang="en-US" sz="2800" b="1" dirty="0" smtClean="0">
                <a:solidFill>
                  <a:srgbClr val="00B050"/>
                </a:solidFill>
              </a:rPr>
              <a:t> Other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But look at what we’re extracting!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280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Do you realize what we’re extracting?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dirty="0" smtClean="0"/>
              <a:t>Meaning !!!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4419600" y="228600"/>
            <a:ext cx="4419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Extracting Meaning</a:t>
            </a:r>
            <a:endParaRPr lang="en-US" sz="4000" dirty="0"/>
          </a:p>
        </p:txBody>
      </p:sp>
      <p:sp>
        <p:nvSpPr>
          <p:cNvPr id="43" name="TextBox 42"/>
          <p:cNvSpPr txBox="1"/>
          <p:nvPr/>
        </p:nvSpPr>
        <p:spPr>
          <a:xfrm>
            <a:off x="234537" y="5246132"/>
            <a:ext cx="860466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Text:   I am looking for a Hyundai car in </a:t>
            </a:r>
            <a:r>
              <a:rPr lang="en-US" sz="3600" dirty="0" err="1" smtClean="0"/>
              <a:t>B’lore</a:t>
            </a:r>
            <a:endParaRPr lang="en-IN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381000" y="3505200"/>
            <a:ext cx="83820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Syntactic Analysis:   I/Pronoun am/BE looking/V for a/DT Hyundai/NP car/NN in/PP Bangalore/NP</a:t>
            </a:r>
            <a:endParaRPr lang="en-IN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533400" y="1752600"/>
            <a:ext cx="8091061" cy="107721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Semantic Analysis:   I/Person am looking for a</a:t>
            </a:r>
          </a:p>
          <a:p>
            <a:r>
              <a:rPr lang="en-US" sz="3200" dirty="0" smtClean="0"/>
              <a:t>Hyundai/Vehicle car/Vehicle in Bangalore/Place</a:t>
            </a:r>
            <a:endParaRPr lang="en-IN" sz="3200" dirty="0"/>
          </a:p>
        </p:txBody>
      </p:sp>
      <p:sp>
        <p:nvSpPr>
          <p:cNvPr id="61" name="Up Arrow 60"/>
          <p:cNvSpPr/>
          <p:nvPr/>
        </p:nvSpPr>
        <p:spPr>
          <a:xfrm>
            <a:off x="4191000" y="2971800"/>
            <a:ext cx="8382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Up Arrow 61"/>
          <p:cNvSpPr/>
          <p:nvPr/>
        </p:nvSpPr>
        <p:spPr>
          <a:xfrm>
            <a:off x="4191000" y="4724400"/>
            <a:ext cx="8382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But is this comprehensive?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2808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Are you telling me that this is all I have to do to extract every possible sort of simple meaning?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dirty="0" smtClean="0"/>
              <a:t>Yeah!!! </a:t>
            </a:r>
            <a:r>
              <a:rPr lang="en-US" sz="2800" dirty="0" smtClean="0">
                <a:sym typeface="Wingdings" pitchFamily="2" charset="2"/>
              </a:rPr>
              <a:t></a:t>
            </a:r>
          </a:p>
          <a:p>
            <a:pPr algn="ctr"/>
            <a:endParaRPr lang="en-US" sz="2800" dirty="0" smtClean="0">
              <a:sym typeface="Wingdings" pitchFamily="2" charset="2"/>
            </a:endParaRPr>
          </a:p>
          <a:p>
            <a:pPr algn="ctr"/>
            <a:r>
              <a:rPr lang="en-US" sz="2800" dirty="0" smtClean="0">
                <a:sym typeface="Wingdings" pitchFamily="2" charset="2"/>
              </a:rPr>
              <a:t>All utterances fall into two main categories 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81000" y="3124200"/>
            <a:ext cx="665938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Intentional:   I want to buy a computer.</a:t>
            </a:r>
            <a:endParaRPr lang="en-IN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381000" y="4126468"/>
            <a:ext cx="8495531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Information:   There was heavy snowfall in Sikkim.</a:t>
            </a:r>
            <a:endParaRPr lang="en-IN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1219200" y="1905000"/>
            <a:ext cx="6981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Two Kinds of Utterances</a:t>
            </a:r>
            <a:endParaRPr lang="en-IN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43805"/>
            <a:ext cx="33528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360 Degree Text Analysis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2362200" y="5181600"/>
            <a:ext cx="444641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I want to buy a computer.</a:t>
            </a:r>
            <a:endParaRPr lang="en-IN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1524000" y="19050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How do you deal with intentional utterances</a:t>
            </a:r>
            <a:endParaRPr lang="en-IN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43805"/>
            <a:ext cx="33528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360 Degree Text Analysis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5334000" y="228600"/>
            <a:ext cx="3505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Intentional Utterance</a:t>
            </a:r>
            <a:endParaRPr lang="en-US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57200" y="2962870"/>
            <a:ext cx="852573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Raw Text:   Are you sad that Steve Jobs died?</a:t>
            </a:r>
            <a:endParaRPr lang="en-IN" sz="3600" dirty="0"/>
          </a:p>
        </p:txBody>
      </p:sp>
      <p:sp>
        <p:nvSpPr>
          <p:cNvPr id="51" name="TextBox 50"/>
          <p:cNvSpPr txBox="1"/>
          <p:nvPr/>
        </p:nvSpPr>
        <p:spPr>
          <a:xfrm>
            <a:off x="457200" y="3736538"/>
            <a:ext cx="8309262" cy="120032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Analysis:   This person is inquiring about</a:t>
            </a:r>
          </a:p>
          <a:p>
            <a:r>
              <a:rPr lang="en-US" sz="3600" dirty="0" smtClean="0"/>
              <a:t>someone’s emotions concerning Steve Jobs</a:t>
            </a:r>
            <a:endParaRPr lang="en-IN" sz="3600" dirty="0"/>
          </a:p>
        </p:txBody>
      </p:sp>
      <p:sp>
        <p:nvSpPr>
          <p:cNvPr id="53" name="TextBox 52"/>
          <p:cNvSpPr txBox="1"/>
          <p:nvPr/>
        </p:nvSpPr>
        <p:spPr>
          <a:xfrm>
            <a:off x="2130191" y="1828800"/>
            <a:ext cx="5185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Intention Analysis</a:t>
            </a:r>
            <a:endParaRPr lang="en-IN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5181600"/>
            <a:ext cx="63167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Intention Holder:		</a:t>
            </a:r>
            <a:r>
              <a:rPr lang="en-US" sz="4000" b="1" dirty="0" smtClean="0"/>
              <a:t>I</a:t>
            </a:r>
          </a:p>
          <a:p>
            <a:r>
              <a:rPr lang="en-US" sz="4000" dirty="0" smtClean="0"/>
              <a:t>Intention:	</a:t>
            </a:r>
            <a:r>
              <a:rPr lang="en-US" sz="4000" b="1" dirty="0" smtClean="0"/>
              <a:t>		inquire</a:t>
            </a:r>
            <a:endParaRPr lang="en-IN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Classification?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9" y="1091625"/>
            <a:ext cx="861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Training data in the English language.</a:t>
            </a:r>
          </a:p>
        </p:txBody>
      </p:sp>
      <p:pic>
        <p:nvPicPr>
          <p:cNvPr id="828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66900"/>
            <a:ext cx="714305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5334000" y="228600"/>
            <a:ext cx="3505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Subjective Utterance</a:t>
            </a:r>
            <a:endParaRPr lang="en-US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219200" y="2133600"/>
            <a:ext cx="686636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Raw Text:   I am sad that Steve Jobs died</a:t>
            </a:r>
            <a:endParaRPr lang="en-IN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609600" y="2895600"/>
            <a:ext cx="7880299" cy="107721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Analysis:   This person holds a positive opinion</a:t>
            </a:r>
          </a:p>
          <a:p>
            <a:r>
              <a:rPr lang="en-US" sz="3200" dirty="0" smtClean="0"/>
              <a:t>on Steve Jobs</a:t>
            </a:r>
            <a:endParaRPr lang="en-IN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1905000" y="1057870"/>
            <a:ext cx="55034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Sentiment Analysis</a:t>
            </a:r>
            <a:endParaRPr lang="en-IN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824645" y="4450140"/>
            <a:ext cx="65662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Sentiment Holder:		</a:t>
            </a:r>
            <a:r>
              <a:rPr lang="en-US" sz="3200" b="1" dirty="0" smtClean="0"/>
              <a:t>I</a:t>
            </a:r>
          </a:p>
          <a:p>
            <a:r>
              <a:rPr lang="en-US" sz="3200" dirty="0" smtClean="0"/>
              <a:t>Object of Sentiment:</a:t>
            </a:r>
            <a:r>
              <a:rPr lang="en-US" sz="3200" b="1" dirty="0" smtClean="0"/>
              <a:t>		Steve Jobs</a:t>
            </a:r>
          </a:p>
          <a:p>
            <a:r>
              <a:rPr lang="en-US" sz="3200" dirty="0" smtClean="0"/>
              <a:t>Polarity of Sentiment:</a:t>
            </a:r>
            <a:r>
              <a:rPr lang="en-US" sz="3200" b="1" dirty="0" smtClean="0"/>
              <a:t>		positive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1524000" y="19050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How do you deal with informational utterances</a:t>
            </a:r>
            <a:endParaRPr lang="en-IN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43805"/>
            <a:ext cx="33528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360 Degree Text Analysis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47325" y="4977825"/>
            <a:ext cx="6125075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There was heavy snowfall in Sikkim.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5486400" y="228600"/>
            <a:ext cx="33528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Approaches to Extracting Meaning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914400" y="2819400"/>
            <a:ext cx="7605031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Raw Text:   There is heavy snowfall in Sikkim.</a:t>
            </a:r>
            <a:endParaRPr lang="en-IN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968253" y="3736538"/>
            <a:ext cx="4365747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Analysis:   Snowfall event</a:t>
            </a:r>
            <a:endParaRPr lang="en-IN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2743200" y="1676400"/>
            <a:ext cx="4167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Event Analysis</a:t>
            </a:r>
            <a:endParaRPr lang="en-IN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5007114"/>
            <a:ext cx="5677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Event:	</a:t>
            </a:r>
            <a:r>
              <a:rPr lang="en-US" sz="4000" b="1" dirty="0" smtClean="0"/>
              <a:t>		snowfall</a:t>
            </a:r>
            <a:endParaRPr lang="en-IN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5486400" y="228600"/>
            <a:ext cx="33528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Approaches to Extracting Meaning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52400" y="2743200"/>
            <a:ext cx="836543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Raw Text:   Bangalore is the capital of </a:t>
            </a:r>
            <a:r>
              <a:rPr lang="en-US" sz="3600" dirty="0" err="1" smtClean="0"/>
              <a:t>K’taka</a:t>
            </a:r>
            <a:endParaRPr lang="en-IN" sz="3600" dirty="0"/>
          </a:p>
        </p:txBody>
      </p:sp>
      <p:sp>
        <p:nvSpPr>
          <p:cNvPr id="51" name="TextBox 50"/>
          <p:cNvSpPr txBox="1"/>
          <p:nvPr/>
        </p:nvSpPr>
        <p:spPr>
          <a:xfrm>
            <a:off x="228600" y="3581400"/>
            <a:ext cx="6678944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Analysis:   </a:t>
            </a:r>
            <a:r>
              <a:rPr lang="en-US" sz="3600" dirty="0" err="1" smtClean="0"/>
              <a:t>capital_of</a:t>
            </a:r>
            <a:r>
              <a:rPr lang="en-US" sz="3600" dirty="0" smtClean="0"/>
              <a:t> relation exists</a:t>
            </a:r>
            <a:endParaRPr lang="en-IN" sz="3600" dirty="0"/>
          </a:p>
        </p:txBody>
      </p:sp>
      <p:sp>
        <p:nvSpPr>
          <p:cNvPr id="53" name="TextBox 52"/>
          <p:cNvSpPr txBox="1"/>
          <p:nvPr/>
        </p:nvSpPr>
        <p:spPr>
          <a:xfrm>
            <a:off x="3085727" y="1600200"/>
            <a:ext cx="3761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Fact Analysis</a:t>
            </a:r>
            <a:endParaRPr lang="en-IN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572000"/>
            <a:ext cx="81645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Entity:		</a:t>
            </a:r>
            <a:r>
              <a:rPr lang="en-US" sz="3200" b="1" dirty="0" smtClean="0"/>
              <a:t>Bangalore/Place</a:t>
            </a:r>
          </a:p>
          <a:p>
            <a:r>
              <a:rPr lang="en-US" sz="3200" b="1" dirty="0" smtClean="0"/>
              <a:t>			Karnataka/Place</a:t>
            </a:r>
          </a:p>
          <a:p>
            <a:r>
              <a:rPr lang="en-US" sz="3200" dirty="0" smtClean="0"/>
              <a:t>Relation:		</a:t>
            </a:r>
            <a:r>
              <a:rPr lang="en-US" sz="3200" b="1" dirty="0" smtClean="0"/>
              <a:t>Bangalore    </a:t>
            </a:r>
            <a:r>
              <a:rPr lang="en-US" sz="3200" b="1" dirty="0" err="1" smtClean="0"/>
              <a:t>capital_of</a:t>
            </a:r>
            <a:r>
              <a:rPr lang="en-US" sz="3200" b="1" dirty="0" smtClean="0"/>
              <a:t>    </a:t>
            </a:r>
            <a:r>
              <a:rPr lang="en-US" sz="3200" b="1" dirty="0" err="1" smtClean="0"/>
              <a:t>K’taka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5486400" y="228600"/>
            <a:ext cx="3352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Extracting Meaning</a:t>
            </a:r>
            <a:endParaRPr lang="en-US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81000" y="1905000"/>
            <a:ext cx="839287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Text:   I am looking for a Hyundai car in Bangalore</a:t>
            </a:r>
            <a:endParaRPr lang="en-IN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381000" y="2667000"/>
            <a:ext cx="7733912" cy="107721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Semantic Analysis:   I/Person am looking for a</a:t>
            </a:r>
          </a:p>
          <a:p>
            <a:r>
              <a:rPr lang="en-US" sz="3200" dirty="0" smtClean="0"/>
              <a:t>Hyundai/Thing car/Thing in Bangalore/Place</a:t>
            </a:r>
            <a:endParaRPr lang="en-IN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2189144" y="914400"/>
            <a:ext cx="4821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Entity Extraction</a:t>
            </a:r>
            <a:endParaRPr lang="en-IN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4432518"/>
            <a:ext cx="397204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Entities:</a:t>
            </a:r>
          </a:p>
          <a:p>
            <a:r>
              <a:rPr lang="en-US" sz="2800" b="1" dirty="0" smtClean="0"/>
              <a:t>I			Person</a:t>
            </a:r>
          </a:p>
          <a:p>
            <a:r>
              <a:rPr lang="en-US" sz="2800" b="1" dirty="0" smtClean="0"/>
              <a:t>Hyundai car		Thing</a:t>
            </a:r>
          </a:p>
          <a:p>
            <a:r>
              <a:rPr lang="en-US" sz="2800" b="1" dirty="0" smtClean="0"/>
              <a:t>Bangalore		Place</a:t>
            </a:r>
            <a:endParaRPr lang="en-I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5104" y="241484"/>
            <a:ext cx="3352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Fact Analysis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5486400" y="228600"/>
            <a:ext cx="3352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Extracting Meaning</a:t>
            </a:r>
            <a:endParaRPr lang="en-US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52400" y="1981200"/>
            <a:ext cx="880843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Text:   Tim Cook is the new CEO of Apple Computers</a:t>
            </a:r>
            <a:endParaRPr lang="en-IN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152400" y="2819400"/>
            <a:ext cx="8642815" cy="107721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Analysis:   Tim/Person Cook/Person is the new CEO</a:t>
            </a:r>
          </a:p>
          <a:p>
            <a:r>
              <a:rPr lang="en-US" sz="3200" dirty="0" smtClean="0"/>
              <a:t>of Apple/Org Computers/Org</a:t>
            </a:r>
            <a:endParaRPr lang="en-IN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1981200" y="990600"/>
            <a:ext cx="5501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Relation Extraction</a:t>
            </a:r>
            <a:endParaRPr lang="en-IN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953000"/>
            <a:ext cx="76959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Relation:   </a:t>
            </a:r>
            <a:r>
              <a:rPr lang="en-US" sz="3200" dirty="0" err="1" smtClean="0"/>
              <a:t>CEO_of</a:t>
            </a:r>
            <a:r>
              <a:rPr lang="en-US" sz="3200" dirty="0" smtClean="0"/>
              <a:t> </a:t>
            </a:r>
          </a:p>
          <a:p>
            <a:r>
              <a:rPr lang="en-US" sz="3200" b="1" dirty="0" smtClean="0"/>
              <a:t>Tim Cook (Person)	Apple Computers(Org)</a:t>
            </a:r>
            <a:endParaRPr lang="en-IN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5104" y="241484"/>
            <a:ext cx="3352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Fact Analysis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52400" y="152400"/>
            <a:ext cx="65672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Converting Unstructured to Structured Data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89318" y="2514600"/>
            <a:ext cx="53258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the whitepaper:</a:t>
            </a:r>
          </a:p>
          <a:p>
            <a:endParaRPr lang="en-US" dirty="0" smtClean="0"/>
          </a:p>
          <a:p>
            <a:r>
              <a:rPr lang="en-US" dirty="0" smtClean="0"/>
              <a:t>http://aiaioo.com/whitepapers/text_analytics_360.pdf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6 again: Question Answering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371600"/>
            <a:ext cx="80771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is the CEO of Apple Computers?</a:t>
            </a:r>
            <a:endParaRPr lang="en-I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590800"/>
            <a:ext cx="80772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Relation:   </a:t>
            </a:r>
            <a:r>
              <a:rPr lang="en-US" sz="3200" b="1" dirty="0" err="1" smtClean="0">
                <a:solidFill>
                  <a:srgbClr val="FF0000"/>
                </a:solidFill>
              </a:rPr>
              <a:t>CEO_of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smtClean="0"/>
              <a:t>? </a:t>
            </a:r>
            <a:r>
              <a:rPr lang="en-US" sz="3200" b="1" dirty="0" smtClean="0">
                <a:solidFill>
                  <a:srgbClr val="FF0000"/>
                </a:solidFill>
              </a:rPr>
              <a:t>(Person)	</a:t>
            </a:r>
            <a:r>
              <a:rPr lang="en-US" sz="3200" b="1" dirty="0" smtClean="0"/>
              <a:t>	Apple Computers </a:t>
            </a:r>
            <a:r>
              <a:rPr lang="en-US" sz="3200" b="1" dirty="0" smtClean="0">
                <a:solidFill>
                  <a:srgbClr val="FF0000"/>
                </a:solidFill>
              </a:rPr>
              <a:t>(Org)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11558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How do you answer a factoid question?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6 again: Question Answering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371600"/>
            <a:ext cx="80771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is the CEO of Apple Computers?</a:t>
            </a:r>
            <a:endParaRPr lang="en-I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590800"/>
            <a:ext cx="80772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Relation:   </a:t>
            </a:r>
            <a:r>
              <a:rPr lang="en-US" sz="3200" b="1" dirty="0" err="1" smtClean="0">
                <a:solidFill>
                  <a:srgbClr val="FF0000"/>
                </a:solidFill>
              </a:rPr>
              <a:t>CEO_of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smtClean="0"/>
              <a:t>? </a:t>
            </a:r>
            <a:r>
              <a:rPr lang="en-US" sz="3200" b="1" dirty="0" smtClean="0">
                <a:solidFill>
                  <a:srgbClr val="FF0000"/>
                </a:solidFill>
              </a:rPr>
              <a:t>(Person)	</a:t>
            </a:r>
            <a:r>
              <a:rPr lang="en-US" sz="3200" b="1" dirty="0" smtClean="0"/>
              <a:t>	Apple Computers </a:t>
            </a:r>
            <a:r>
              <a:rPr lang="en-US" sz="3200" b="1" dirty="0" smtClean="0">
                <a:solidFill>
                  <a:srgbClr val="FF0000"/>
                </a:solidFill>
              </a:rPr>
              <a:t>(Org)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11558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Factoid question answering can be modeled using relation extraction.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6 again: Question Answering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371600"/>
            <a:ext cx="80771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is the CEO of Apple Computers?</a:t>
            </a:r>
            <a:endParaRPr lang="en-I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590800"/>
            <a:ext cx="80772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Relation:   </a:t>
            </a:r>
            <a:r>
              <a:rPr lang="en-US" sz="3200" b="1" dirty="0" err="1" smtClean="0">
                <a:solidFill>
                  <a:srgbClr val="FF0000"/>
                </a:solidFill>
              </a:rPr>
              <a:t>CEO_of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smtClean="0"/>
              <a:t>? </a:t>
            </a:r>
            <a:r>
              <a:rPr lang="en-US" sz="3200" b="1" dirty="0" smtClean="0">
                <a:solidFill>
                  <a:srgbClr val="FF0000"/>
                </a:solidFill>
              </a:rPr>
              <a:t>(Person)	</a:t>
            </a:r>
            <a:r>
              <a:rPr lang="en-US" sz="3200" b="1" dirty="0" smtClean="0"/>
              <a:t>	Apple Computers </a:t>
            </a:r>
            <a:r>
              <a:rPr lang="en-US" sz="3200" b="1" dirty="0" smtClean="0">
                <a:solidFill>
                  <a:srgbClr val="FF0000"/>
                </a:solidFill>
              </a:rPr>
              <a:t>(Org)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11558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A factoid question specifies a relation and one of the entities.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Classification?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9" y="1091625"/>
            <a:ext cx="861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Training data in the </a:t>
            </a:r>
            <a:r>
              <a:rPr lang="en-US" sz="3200" b="1" dirty="0" err="1" smtClean="0"/>
              <a:t>Himba</a:t>
            </a:r>
            <a:r>
              <a:rPr lang="en-US" sz="3200" b="1" dirty="0" smtClean="0"/>
              <a:t> language.</a:t>
            </a:r>
          </a:p>
        </p:txBody>
      </p:sp>
      <p:pic>
        <p:nvPicPr>
          <p:cNvPr id="829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949" y="1828800"/>
            <a:ext cx="7634051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6 again: Question Answering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970782"/>
            <a:ext cx="80771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Tim Cook is the new CEO of Apple Computers</a:t>
            </a:r>
            <a:endParaRPr lang="en-I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494782"/>
            <a:ext cx="80772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Relation:   </a:t>
            </a:r>
            <a:r>
              <a:rPr lang="en-US" sz="3200" b="1" dirty="0" err="1" smtClean="0">
                <a:solidFill>
                  <a:srgbClr val="FF0000"/>
                </a:solidFill>
              </a:rPr>
              <a:t>CEO_of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smtClean="0"/>
              <a:t>Tim Cook</a:t>
            </a:r>
            <a:r>
              <a:rPr lang="en-US" sz="3200" b="1" dirty="0" smtClean="0">
                <a:solidFill>
                  <a:srgbClr val="FF0000"/>
                </a:solidFill>
              </a:rPr>
              <a:t> (Person)</a:t>
            </a:r>
            <a:r>
              <a:rPr lang="en-US" sz="3200" b="1" dirty="0" smtClean="0"/>
              <a:t>	Apple Computers </a:t>
            </a:r>
            <a:r>
              <a:rPr lang="en-US" sz="3200" b="1" dirty="0" smtClean="0">
                <a:solidFill>
                  <a:srgbClr val="FF0000"/>
                </a:solidFill>
              </a:rPr>
              <a:t>(Org)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11558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Since you have the relation and the query entity, you just have to return the requested entity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179493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Fetch this document using IR: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819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You’ve already developed a way to mark it as: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So, I can do anything (badly?)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280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 got it!  I got it!  I can do anything.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dirty="0" smtClean="0"/>
              <a:t>But how do I know how well I am doing it ? </a:t>
            </a:r>
            <a:r>
              <a:rPr lang="en-US" sz="2800" dirty="0" smtClean="0">
                <a:sym typeface="Wingdings" pitchFamily="2" charset="2"/>
              </a:rPr>
              <a:t>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Measurement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161288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Measurement:</a:t>
            </a:r>
          </a:p>
          <a:p>
            <a:endParaRPr lang="en-US" sz="3600" dirty="0" smtClean="0"/>
          </a:p>
          <a:p>
            <a:r>
              <a:rPr lang="en-US" sz="3600" dirty="0" smtClean="0"/>
              <a:t>This </a:t>
            </a:r>
            <a:r>
              <a:rPr lang="en-US" sz="3600" b="1" dirty="0" smtClean="0"/>
              <a:t>measurement</a:t>
            </a:r>
            <a:r>
              <a:rPr lang="en-US" sz="3600" dirty="0" smtClean="0"/>
              <a:t> thing is very important in any design process, because …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Measurement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49658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How do you measure the performance of a </a:t>
            </a:r>
            <a:r>
              <a:rPr lang="en-US" sz="2800" i="1" dirty="0" smtClean="0"/>
              <a:t>classifier</a:t>
            </a:r>
            <a:r>
              <a:rPr lang="en-US" sz="2800" b="1" i="1" dirty="0" smtClean="0"/>
              <a:t>?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61288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Measurement:</a:t>
            </a:r>
          </a:p>
          <a:p>
            <a:r>
              <a:rPr lang="en-US" sz="3600" dirty="0" smtClean="0"/>
              <a:t>… </a:t>
            </a:r>
            <a:r>
              <a:rPr lang="en-US" sz="3600" b="1" dirty="0" smtClean="0"/>
              <a:t>it lets you compare two designs and decide which is better.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Before we go on 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2808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… promise me …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dirty="0" smtClean="0"/>
              <a:t>… that you will never forget what I am about to tell you … </a:t>
            </a:r>
            <a:r>
              <a:rPr lang="en-US" sz="2800" dirty="0" smtClean="0">
                <a:sym typeface="Wingdings" pitchFamily="2" charset="2"/>
              </a:rPr>
              <a:t>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Measurement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161288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Break up the data points into training and test parts (usually an 80:20 split) and never test on your training data.</a:t>
            </a:r>
          </a:p>
          <a:p>
            <a:endParaRPr lang="en-US" sz="3600" b="1" dirty="0" smtClean="0"/>
          </a:p>
          <a:p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Measurement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49658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Why not test on the training data?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61288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Break up the data points into training and test – usually an 80:20 split.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Train on 80%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Test on the remaining 20%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Measurement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95378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Why not develop on the test data?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1343085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Or if you are still developing features,</a:t>
            </a:r>
          </a:p>
          <a:p>
            <a:r>
              <a:rPr lang="en-US" sz="3600" dirty="0" smtClean="0"/>
              <a:t>break up the data points into training, development and test – usually a 70:10:20 split.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Train on 70%</a:t>
            </a:r>
          </a:p>
          <a:p>
            <a:r>
              <a:rPr lang="en-US" sz="3600" b="1" dirty="0" smtClean="0"/>
              <a:t>Develop on 10%</a:t>
            </a:r>
          </a:p>
          <a:p>
            <a:r>
              <a:rPr lang="en-US" sz="3600" b="1" dirty="0" smtClean="0"/>
              <a:t>Test on the remaining 20%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That applies to college as well </a:t>
            </a:r>
            <a:r>
              <a:rPr lang="en-US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2808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… you won’t get accurate measurements …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dirty="0" smtClean="0"/>
              <a:t>… if you test students using questions that appeared in the question bank!</a:t>
            </a:r>
          </a:p>
          <a:p>
            <a:pPr algn="ctr"/>
            <a:r>
              <a:rPr lang="en-US" sz="2800" b="1" dirty="0" smtClean="0"/>
              <a:t>… and you will be encouraging students to learn things by rote!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Classification Quality Metric - Accuracy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3503" y="2438400"/>
            <a:ext cx="3250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Correct Answers</a:t>
            </a: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90103" y="3276600"/>
            <a:ext cx="44958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1200" y="3544669"/>
            <a:ext cx="5209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Total Number of Questions</a:t>
            </a: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That ML Tool is the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Classifier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083" y="1320225"/>
            <a:ext cx="80339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is a </a:t>
            </a:r>
            <a:r>
              <a:rPr lang="en-US" sz="3200" b="1" u="sng" dirty="0" smtClean="0"/>
              <a:t>Classifier</a:t>
            </a:r>
            <a:r>
              <a:rPr lang="en-US" sz="3200" b="1" dirty="0" smtClean="0"/>
              <a:t>? 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Something that performs </a:t>
            </a:r>
            <a:r>
              <a:rPr lang="en-US" sz="3200" b="1" dirty="0" smtClean="0">
                <a:solidFill>
                  <a:srgbClr val="FF0000"/>
                </a:solidFill>
              </a:rPr>
              <a:t>classification</a:t>
            </a:r>
            <a:r>
              <a:rPr lang="en-US" sz="3200" b="1" dirty="0" smtClean="0"/>
              <a:t>.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GB" sz="3200" b="1" dirty="0" smtClean="0"/>
              <a:t>Classification </a:t>
            </a:r>
            <a:r>
              <a:rPr lang="en-GB" sz="3200" b="1" dirty="0" smtClean="0">
                <a:solidFill>
                  <a:srgbClr val="0070C0"/>
                </a:solidFill>
              </a:rPr>
              <a:t>= categorizing</a:t>
            </a:r>
          </a:p>
          <a:p>
            <a:r>
              <a:rPr lang="en-GB" sz="3200" b="1" dirty="0" smtClean="0"/>
              <a:t>Classification </a:t>
            </a:r>
            <a:r>
              <a:rPr lang="en-GB" sz="3200" b="1" dirty="0" smtClean="0">
                <a:solidFill>
                  <a:srgbClr val="0070C0"/>
                </a:solidFill>
              </a:rPr>
              <a:t>= deciding</a:t>
            </a:r>
            <a:endParaRPr lang="en-IN" sz="3200" b="1" dirty="0" smtClean="0">
              <a:solidFill>
                <a:srgbClr val="0070C0"/>
              </a:solidFill>
            </a:endParaRPr>
          </a:p>
          <a:p>
            <a:r>
              <a:rPr lang="en-GB" sz="3200" b="1" dirty="0" smtClean="0"/>
              <a:t>Classification </a:t>
            </a:r>
            <a:r>
              <a:rPr lang="en-GB" sz="3200" b="1" dirty="0" smtClean="0">
                <a:solidFill>
                  <a:srgbClr val="0070C0"/>
                </a:solidFill>
              </a:rPr>
              <a:t>= labelling</a:t>
            </a:r>
            <a:endParaRPr lang="en-IN" sz="3200" b="1" dirty="0" smtClean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940425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Classification = Deciding =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Labelling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Classification Quality Metric - Accuracy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696" y="2438400"/>
            <a:ext cx="7722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Politics Documents </a:t>
            </a:r>
            <a:r>
              <a:rPr lang="en-US" sz="3600" dirty="0" smtClean="0"/>
              <a:t>classified as </a:t>
            </a:r>
            <a:r>
              <a:rPr lang="en-US" sz="3600" b="1" dirty="0" smtClean="0">
                <a:solidFill>
                  <a:srgbClr val="0070C0"/>
                </a:solidFill>
              </a:rPr>
              <a:t>Politics</a:t>
            </a:r>
          </a:p>
          <a:p>
            <a:r>
              <a:rPr lang="en-US" sz="3600" dirty="0" smtClean="0"/>
              <a:t>+ </a:t>
            </a:r>
            <a:r>
              <a:rPr lang="en-US" sz="3600" b="1" dirty="0" smtClean="0">
                <a:solidFill>
                  <a:srgbClr val="7030A0"/>
                </a:solidFill>
              </a:rPr>
              <a:t>Sports Documents </a:t>
            </a:r>
            <a:r>
              <a:rPr lang="en-US" sz="3600" dirty="0" smtClean="0"/>
              <a:t>classified as </a:t>
            </a:r>
            <a:r>
              <a:rPr lang="en-US" sz="3600" b="1" dirty="0" smtClean="0">
                <a:solidFill>
                  <a:srgbClr val="7030A0"/>
                </a:solidFill>
              </a:rPr>
              <a:t>Sports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62200" y="3810000"/>
            <a:ext cx="44958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53297" y="4078069"/>
            <a:ext cx="5460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Total Number of Documents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066800"/>
            <a:ext cx="7738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If your categories are </a:t>
            </a:r>
            <a:r>
              <a:rPr lang="en-US" sz="3600" b="1" dirty="0" smtClean="0">
                <a:solidFill>
                  <a:srgbClr val="00B050"/>
                </a:solidFill>
              </a:rPr>
              <a:t>Politics</a:t>
            </a:r>
            <a:r>
              <a:rPr lang="en-US" sz="3600" dirty="0" smtClean="0"/>
              <a:t> and </a:t>
            </a:r>
            <a:r>
              <a:rPr lang="en-US" sz="3600" b="1" dirty="0" smtClean="0">
                <a:solidFill>
                  <a:srgbClr val="00B050"/>
                </a:solidFill>
              </a:rPr>
              <a:t>Sports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Classification Quality Metric - Accuracy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38161" y="2348458"/>
          <a:ext cx="7215239" cy="222354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262239"/>
                <a:gridCol w="2667000"/>
                <a:gridCol w="2286000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- Politics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Sports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Observed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- Politics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TN (True Negative)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FN (False Positive)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IN" sz="2000" b="1" kern="50" dirty="0" smtClean="0"/>
                        <a:t>Observed</a:t>
                      </a:r>
                      <a:r>
                        <a:rPr lang="en-IN" sz="2000" b="1" kern="50" baseline="0" dirty="0" smtClean="0"/>
                        <a:t> - Sports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FP</a:t>
                      </a: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(False Negative)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TP (True Positive)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\mathrm{A}(M) = \frac{TN + TP}{TN + FP + FN + TP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257800"/>
            <a:ext cx="4908698" cy="76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09800" y="1295400"/>
            <a:ext cx="5038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Point of View = </a:t>
            </a:r>
            <a:r>
              <a:rPr lang="en-US" sz="3200" dirty="0" smtClean="0">
                <a:solidFill>
                  <a:srgbClr val="00B0F0"/>
                </a:solidFill>
              </a:rPr>
              <a:t>Sports </a:t>
            </a:r>
            <a:r>
              <a:rPr lang="en-US" sz="3200" dirty="0" smtClean="0"/>
              <a:t>= (+</a:t>
            </a:r>
            <a:r>
              <a:rPr lang="en-US" sz="3200" dirty="0" err="1" smtClean="0"/>
              <a:t>ve</a:t>
            </a:r>
            <a:r>
              <a:rPr lang="en-US" sz="3200" dirty="0" smtClean="0"/>
              <a:t>)</a:t>
            </a:r>
            <a:endParaRPr lang="en-IN" sz="3200" dirty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Accuracy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38161" y="2348458"/>
          <a:ext cx="7672438" cy="222354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648673"/>
                <a:gridCol w="2592911"/>
                <a:gridCol w="2430854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Sports (1000)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Politics (1000)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Observed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Sports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TN 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= 990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FN = 100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IN" sz="2000" b="1" kern="50" dirty="0" smtClean="0"/>
                        <a:t>Observed</a:t>
                      </a:r>
                      <a:r>
                        <a:rPr lang="en-IN" sz="2000" b="1" kern="50" baseline="0" dirty="0" smtClean="0"/>
                        <a:t> – Politics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FP</a:t>
                      </a: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=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10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TP =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900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86976" y="1295400"/>
            <a:ext cx="3884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Point of View - Politics</a:t>
            </a:r>
            <a:endParaRPr lang="en-IN" sz="32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\mathrm{A}(M) = \frac{TN + TP}{TN + FP + FN + TP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257800"/>
            <a:ext cx="4908698" cy="76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24600" y="5311914"/>
            <a:ext cx="79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 ?</a:t>
            </a:r>
            <a:endParaRPr lang="en-IN" sz="4000" dirty="0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Accuracy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38161" y="2348458"/>
          <a:ext cx="7672438" cy="222354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648673"/>
                <a:gridCol w="2592911"/>
                <a:gridCol w="2430854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Sports (1000)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Politics (1000)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Observed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Sports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TN 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= 990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FN = 100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IN" sz="2000" b="1" kern="50" dirty="0" smtClean="0"/>
                        <a:t>Observed</a:t>
                      </a:r>
                      <a:r>
                        <a:rPr lang="en-IN" sz="2000" b="1" kern="50" baseline="0" dirty="0" smtClean="0"/>
                        <a:t> – Politics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FP</a:t>
                      </a: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=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10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TP =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900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86976" y="1295400"/>
            <a:ext cx="3884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Point of View - Politics</a:t>
            </a:r>
            <a:endParaRPr lang="en-IN" sz="32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\mathrm{A}(M) = \frac{TN + TP}{TN + FP + FN + TP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257800"/>
            <a:ext cx="4908698" cy="76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24600" y="5311914"/>
            <a:ext cx="1830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 94.5%</a:t>
            </a:r>
            <a:endParaRPr lang="en-IN" sz="4000" dirty="0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Classification Quality Metric - Recall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438400"/>
            <a:ext cx="7515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How many Politics document did it find</a:t>
            </a: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90103" y="3276600"/>
            <a:ext cx="44958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6800" y="3544669"/>
            <a:ext cx="6864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Total number of Politics documents in the test data</a:t>
            </a:r>
            <a:endParaRPr lang="en-US" sz="3600" dirty="0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Recall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38161" y="2348458"/>
          <a:ext cx="7672438" cy="222354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648673"/>
                <a:gridCol w="2592911"/>
                <a:gridCol w="2430854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Sports (1000)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Politics (1000)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Observed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Sports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TN 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= 990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FN = 100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IN" sz="2000" b="1" kern="50" dirty="0" smtClean="0"/>
                        <a:t>Observed</a:t>
                      </a:r>
                      <a:r>
                        <a:rPr lang="en-IN" sz="2000" b="1" kern="50" baseline="0" dirty="0" smtClean="0"/>
                        <a:t> – Politics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FP</a:t>
                      </a: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=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10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TP =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900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86976" y="1295400"/>
            <a:ext cx="3884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Point of View - Politics</a:t>
            </a:r>
            <a:endParaRPr lang="en-IN" sz="32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5311914"/>
            <a:ext cx="79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 ?</a:t>
            </a:r>
            <a:endParaRPr lang="en-IN" sz="4000" dirty="0"/>
          </a:p>
        </p:txBody>
      </p:sp>
      <p:pic>
        <p:nvPicPr>
          <p:cNvPr id="9" name="Picture 4" descr="\text{Recall}=\frac{tp}{tp+fn} \,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334000"/>
            <a:ext cx="2762243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Recall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38161" y="2348458"/>
          <a:ext cx="7672438" cy="222354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648673"/>
                <a:gridCol w="2592911"/>
                <a:gridCol w="2430854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Sports (1000)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Politics (1000)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Observed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Sports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TN 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= 990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FN = 100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IN" sz="2000" b="1" kern="50" dirty="0" smtClean="0"/>
                        <a:t>Observed</a:t>
                      </a:r>
                      <a:r>
                        <a:rPr lang="en-IN" sz="2000" b="1" kern="50" baseline="0" dirty="0" smtClean="0"/>
                        <a:t> – Politics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FP</a:t>
                      </a: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=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10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TP =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900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86976" y="1295400"/>
            <a:ext cx="3884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Point of View - Politics</a:t>
            </a:r>
            <a:endParaRPr lang="en-IN" sz="32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5311914"/>
            <a:ext cx="1441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 90%</a:t>
            </a:r>
            <a:endParaRPr lang="en-IN" sz="4000" dirty="0"/>
          </a:p>
        </p:txBody>
      </p:sp>
      <p:pic>
        <p:nvPicPr>
          <p:cNvPr id="9" name="Picture 4" descr="\text{Recall}=\frac{tp}{tp+fn} \,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334000"/>
            <a:ext cx="2762243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Recall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38161" y="2348458"/>
          <a:ext cx="7672438" cy="222354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648673"/>
                <a:gridCol w="2592911"/>
                <a:gridCol w="2430854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Sports (1000)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Politics (1000)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Observed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Sports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TP 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= 990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FP = 100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IN" sz="2000" b="1" kern="50" dirty="0" smtClean="0"/>
                        <a:t>Observed</a:t>
                      </a:r>
                      <a:r>
                        <a:rPr lang="en-IN" sz="2000" b="1" kern="50" baseline="0" dirty="0" smtClean="0"/>
                        <a:t> – Politics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FN</a:t>
                      </a: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=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10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TN =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900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86976" y="1295400"/>
            <a:ext cx="3772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Point of View - Sports</a:t>
            </a:r>
            <a:endParaRPr lang="en-IN" sz="32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5311914"/>
            <a:ext cx="79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 ?</a:t>
            </a:r>
            <a:endParaRPr lang="en-IN" sz="4000" dirty="0"/>
          </a:p>
        </p:txBody>
      </p:sp>
      <p:pic>
        <p:nvPicPr>
          <p:cNvPr id="9" name="Picture 4" descr="\text{Recall}=\frac{tp}{tp+fn} \,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334000"/>
            <a:ext cx="2762243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Recall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38161" y="2348458"/>
          <a:ext cx="7672438" cy="222354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648673"/>
                <a:gridCol w="2592911"/>
                <a:gridCol w="2430854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Sports (1000)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Politics (1000)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Observed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Sports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TP 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= 990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FP = 100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IN" sz="2000" b="1" kern="50" dirty="0" smtClean="0"/>
                        <a:t>Observed</a:t>
                      </a:r>
                      <a:r>
                        <a:rPr lang="en-IN" sz="2000" b="1" kern="50" baseline="0" dirty="0" smtClean="0"/>
                        <a:t> – Politics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FN</a:t>
                      </a: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=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10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TN =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900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86976" y="1295400"/>
            <a:ext cx="3772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Point of View - Sports</a:t>
            </a:r>
            <a:endParaRPr lang="en-IN" sz="32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5311914"/>
            <a:ext cx="1441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 99%</a:t>
            </a:r>
            <a:endParaRPr lang="en-IN" sz="4000" dirty="0"/>
          </a:p>
        </p:txBody>
      </p:sp>
      <p:pic>
        <p:nvPicPr>
          <p:cNvPr id="9" name="Picture 4" descr="\text{Recall}=\frac{tp}{tp+fn} \,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334000"/>
            <a:ext cx="2762243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Classification Quality Metric - Precision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348" y="2286000"/>
            <a:ext cx="7898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How many were really Politics documents</a:t>
            </a: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90103" y="3276600"/>
            <a:ext cx="44958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6800" y="3544669"/>
            <a:ext cx="6864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Total number of documents the classifier identified as Politics</a:t>
            </a:r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Classification = Deciding =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Labelling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516082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5’11”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990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5’ 8”</a:t>
            </a:r>
            <a:endParaRPr lang="en-IN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816025"/>
            <a:ext cx="7823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Classify these door heights as:  </a:t>
            </a:r>
            <a:r>
              <a:rPr lang="en-US" sz="3200" b="1" dirty="0" smtClean="0">
                <a:solidFill>
                  <a:srgbClr val="00B050"/>
                </a:solidFill>
              </a:rPr>
              <a:t>Short </a:t>
            </a:r>
            <a:r>
              <a:rPr lang="en-US" sz="3200" b="1" dirty="0" smtClean="0"/>
              <a:t>or </a:t>
            </a:r>
            <a:r>
              <a:rPr lang="en-US" sz="3200" b="1" dirty="0" smtClean="0">
                <a:solidFill>
                  <a:srgbClr val="0070C0"/>
                </a:solidFill>
              </a:rPr>
              <a:t>Tall </a:t>
            </a:r>
            <a:r>
              <a:rPr lang="en-US" sz="3200" b="1" dirty="0" smtClean="0"/>
              <a:t>?</a:t>
            </a:r>
            <a:endParaRPr lang="en-IN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20675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5’8”</a:t>
            </a:r>
            <a:endParaRPr lang="en-IN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676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5’11”</a:t>
            </a:r>
            <a:endParaRPr lang="en-I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1295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6’2”</a:t>
            </a:r>
            <a:endParaRPr lang="en-IN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2362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6’6”</a:t>
            </a:r>
            <a:endParaRPr lang="en-I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2590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5’ 2”</a:t>
            </a:r>
            <a:endParaRPr lang="en-IN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6’8”</a:t>
            </a:r>
            <a:endParaRPr lang="en-IN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3124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6’9”</a:t>
            </a:r>
            <a:endParaRPr lang="en-IN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3733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 6’10”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Precision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976" y="1295400"/>
            <a:ext cx="3884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Point of View - Politics</a:t>
            </a:r>
            <a:endParaRPr lang="en-IN" sz="32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5311914"/>
            <a:ext cx="79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 ?</a:t>
            </a:r>
            <a:endParaRPr lang="en-IN" sz="4000" dirty="0"/>
          </a:p>
        </p:txBody>
      </p:sp>
      <p:pic>
        <p:nvPicPr>
          <p:cNvPr id="10" name="Picture 2" descr="\text{Precision}=\frac{tp}{tp+fp} \,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5297712"/>
            <a:ext cx="3048001" cy="798288"/>
          </a:xfrm>
          <a:prstGeom prst="rect">
            <a:avLst/>
          </a:prstGeom>
          <a:noFill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38161" y="2348458"/>
          <a:ext cx="7672438" cy="222354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648673"/>
                <a:gridCol w="2592911"/>
                <a:gridCol w="2430854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Sports (1040)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Politics (960)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Observed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Sports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TN 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= 990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FN = 10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IN" sz="2000" b="1" kern="50" dirty="0" smtClean="0"/>
                        <a:t>Observed</a:t>
                      </a:r>
                      <a:r>
                        <a:rPr lang="en-IN" sz="2000" b="1" kern="50" baseline="0" dirty="0" smtClean="0"/>
                        <a:t> – Politics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FP</a:t>
                      </a: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=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50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TP =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950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Precision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976" y="1295400"/>
            <a:ext cx="3884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Point of View - Politics</a:t>
            </a:r>
            <a:endParaRPr lang="en-IN" sz="32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5311914"/>
            <a:ext cx="1441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 95%</a:t>
            </a:r>
            <a:endParaRPr lang="en-IN" sz="4000" dirty="0"/>
          </a:p>
        </p:txBody>
      </p:sp>
      <p:pic>
        <p:nvPicPr>
          <p:cNvPr id="10" name="Picture 2" descr="\text{Precision}=\frac{tp}{tp+fp} \,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5297712"/>
            <a:ext cx="3048001" cy="798288"/>
          </a:xfrm>
          <a:prstGeom prst="rect">
            <a:avLst/>
          </a:prstGeom>
          <a:noFill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38161" y="2348458"/>
          <a:ext cx="7672438" cy="222354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648673"/>
                <a:gridCol w="2592911"/>
                <a:gridCol w="2430854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Sports (1040)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Politics (960)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Observed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Sports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TN 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= 990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FN = 10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IN" sz="2000" b="1" kern="50" dirty="0" smtClean="0"/>
                        <a:t>Observed</a:t>
                      </a:r>
                      <a:r>
                        <a:rPr lang="en-IN" sz="2000" b="1" kern="50" baseline="0" dirty="0" smtClean="0"/>
                        <a:t> – Politics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FP</a:t>
                      </a: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=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50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TP =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950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Precision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976" y="1295400"/>
            <a:ext cx="3772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Point of View - Sports</a:t>
            </a:r>
            <a:endParaRPr lang="en-IN" sz="32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5311914"/>
            <a:ext cx="79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 ?</a:t>
            </a:r>
            <a:endParaRPr lang="en-IN" sz="4000" dirty="0"/>
          </a:p>
        </p:txBody>
      </p:sp>
      <p:pic>
        <p:nvPicPr>
          <p:cNvPr id="10" name="Picture 2" descr="\text{Precision}=\frac{tp}{tp+fp} \,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5297712"/>
            <a:ext cx="3048001" cy="798288"/>
          </a:xfrm>
          <a:prstGeom prst="rect">
            <a:avLst/>
          </a:prstGeom>
          <a:noFill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38161" y="2348458"/>
          <a:ext cx="7672438" cy="222354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648673"/>
                <a:gridCol w="2592911"/>
                <a:gridCol w="2430854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Sports (1040)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Politics (960)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Observed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Sports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TP 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= 990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FP = 10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IN" sz="2000" b="1" kern="50" dirty="0" smtClean="0"/>
                        <a:t>Observed</a:t>
                      </a:r>
                      <a:r>
                        <a:rPr lang="en-IN" sz="2000" b="1" kern="50" baseline="0" dirty="0" smtClean="0"/>
                        <a:t> – Politics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FN</a:t>
                      </a: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=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50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TN =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950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Precision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976" y="1295400"/>
            <a:ext cx="3772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Point of View - Sports</a:t>
            </a:r>
            <a:endParaRPr lang="en-IN" sz="32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5311914"/>
            <a:ext cx="1441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 99%</a:t>
            </a:r>
            <a:endParaRPr lang="en-IN" sz="4000" dirty="0"/>
          </a:p>
        </p:txBody>
      </p:sp>
      <p:pic>
        <p:nvPicPr>
          <p:cNvPr id="10" name="Picture 2" descr="\text{Precision}=\frac{tp}{tp+fp} \,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5297712"/>
            <a:ext cx="3048001" cy="798288"/>
          </a:xfrm>
          <a:prstGeom prst="rect">
            <a:avLst/>
          </a:prstGeom>
          <a:noFill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38161" y="2348458"/>
          <a:ext cx="7672438" cy="222354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648673"/>
                <a:gridCol w="2592911"/>
                <a:gridCol w="2430854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Sports (1040)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Politics (960)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Observed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– Sports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TP 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= 990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FP = 10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IN" sz="2000" b="1" kern="50" dirty="0" smtClean="0"/>
                        <a:t>Observed</a:t>
                      </a:r>
                      <a:r>
                        <a:rPr lang="en-IN" sz="2000" b="1" kern="50" baseline="0" dirty="0" smtClean="0"/>
                        <a:t> – Politics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FN</a:t>
                      </a: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=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 50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TN =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950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Metrics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Measuring Classification Quality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 descr="\text{Precision}=\frac{tp}{tp+fp} \,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2249712"/>
            <a:ext cx="3048001" cy="798288"/>
          </a:xfrm>
          <a:prstGeom prst="rect">
            <a:avLst/>
          </a:prstGeom>
          <a:noFill/>
        </p:spPr>
      </p:pic>
      <p:pic>
        <p:nvPicPr>
          <p:cNvPr id="29700" name="Picture 4" descr="\text{Recall}=\frac{tp}{tp+fn} \,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209800"/>
            <a:ext cx="2762243" cy="838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200" y="4277380"/>
            <a:ext cx="7812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F-Score = the harmonic mean of Precision and Recall</a:t>
            </a:r>
            <a:endParaRPr lang="en-IN" sz="2800" dirty="0"/>
          </a:p>
        </p:txBody>
      </p:sp>
      <p:pic>
        <p:nvPicPr>
          <p:cNvPr id="21506" name="Picture 2" descr="F = 2 \cdot \frac{\mathrm{precision} \cdot \mathrm{recall}}{\mathrm{precision} + \mathrm{recall}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410200"/>
            <a:ext cx="3881222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IN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14612" y="2357430"/>
          <a:ext cx="3242349" cy="1506546"/>
        </p:xfrm>
        <a:graphic>
          <a:graphicData uri="http://schemas.openxmlformats.org/presentationml/2006/ole">
            <p:oleObj spid="_x0000_s207874" name="Equation" r:id="rId3" imgW="1257120" imgH="583920" progId="Equation.3">
              <p:embed/>
            </p:oleObj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F-Score Generalized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\text{Precision}=\frac{tp}{tp+fp} \,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799" y="4916712"/>
            <a:ext cx="3048001" cy="798288"/>
          </a:xfrm>
          <a:prstGeom prst="rect">
            <a:avLst/>
          </a:prstGeom>
          <a:noFill/>
        </p:spPr>
      </p:pic>
      <p:pic>
        <p:nvPicPr>
          <p:cNvPr id="8" name="Picture 4" descr="\text{Recall}=\frac{tp}{tp+fn} \,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876800"/>
            <a:ext cx="2762243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IN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03475" y="1357313"/>
          <a:ext cx="3863975" cy="1081087"/>
        </p:xfrm>
        <a:graphic>
          <a:graphicData uri="http://schemas.openxmlformats.org/presentationml/2006/ole">
            <p:oleObj spid="_x0000_s838658" name="Equation" r:id="rId3" imgW="1498320" imgH="419040" progId="Equation.3">
              <p:embed/>
            </p:oleObj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F-Score Generalized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\text{Precision}=\frac{tp}{tp+fp} \,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799" y="4916712"/>
            <a:ext cx="3048001" cy="798288"/>
          </a:xfrm>
          <a:prstGeom prst="rect">
            <a:avLst/>
          </a:prstGeom>
          <a:noFill/>
        </p:spPr>
      </p:pic>
      <p:pic>
        <p:nvPicPr>
          <p:cNvPr id="8" name="Picture 4" descr="\text{Recall}=\frac{tp}{tp+fn} \,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876800"/>
            <a:ext cx="2762243" cy="838200"/>
          </a:xfrm>
          <a:prstGeom prst="rect">
            <a:avLst/>
          </a:prstGeom>
          <a:noFill/>
        </p:spPr>
      </p:pic>
      <p:pic>
        <p:nvPicPr>
          <p:cNvPr id="9" name="Picture 2" descr="F = 2 \cdot \frac{\mathrm{precision} \cdot \mathrm{recall}}{\mathrm{precision} + \mathrm{recall}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3276600"/>
            <a:ext cx="3881222" cy="838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62200" y="3657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IN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03475" y="1357313"/>
          <a:ext cx="3863975" cy="1081087"/>
        </p:xfrm>
        <a:graphic>
          <a:graphicData uri="http://schemas.openxmlformats.org/presentationml/2006/ole">
            <p:oleObj spid="_x0000_s1153026" name="Equation" r:id="rId3" imgW="1498320" imgH="419040" progId="Equation.3">
              <p:embed/>
            </p:oleObj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F-Score Generalized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\text{Precision}=\frac{tp}{tp+fp} \,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799" y="4916712"/>
            <a:ext cx="3048001" cy="798288"/>
          </a:xfrm>
          <a:prstGeom prst="rect">
            <a:avLst/>
          </a:prstGeom>
          <a:noFill/>
        </p:spPr>
      </p:pic>
      <p:pic>
        <p:nvPicPr>
          <p:cNvPr id="8" name="Picture 4" descr="\text{Recall}=\frac{tp}{tp+fn} \,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876800"/>
            <a:ext cx="2762243" cy="838200"/>
          </a:xfrm>
          <a:prstGeom prst="rect">
            <a:avLst/>
          </a:prstGeom>
          <a:noFill/>
        </p:spPr>
      </p:pic>
      <p:pic>
        <p:nvPicPr>
          <p:cNvPr id="838660" name="Picture 4" descr="\alpha=\frac{1}{1 + \beta^2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3124200"/>
            <a:ext cx="1447800" cy="685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Precision and Recall Tradeoff?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38161" y="1447800"/>
          <a:ext cx="7215239" cy="222354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262239"/>
                <a:gridCol w="2667000"/>
                <a:gridCol w="2286000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Class 1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Class 2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Observed</a:t>
                      </a: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 Class 1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TP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FP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IN" sz="2000" b="1" kern="50" dirty="0" smtClean="0"/>
                        <a:t>Observed</a:t>
                      </a:r>
                      <a:r>
                        <a:rPr lang="en-IN" sz="2000" b="1" kern="50" baseline="0" dirty="0" smtClean="0"/>
                        <a:t> Class 2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FN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TN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9698" name="Picture 2" descr="\text{Precision}=\frac{tp}{tp+fp} \,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4535712"/>
            <a:ext cx="3048001" cy="798288"/>
          </a:xfrm>
          <a:prstGeom prst="rect">
            <a:avLst/>
          </a:prstGeom>
          <a:noFill/>
        </p:spPr>
      </p:pic>
      <p:pic>
        <p:nvPicPr>
          <p:cNvPr id="29700" name="Picture 4" descr="\text{Recall}=\frac{tp}{tp+fn} \,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95800"/>
            <a:ext cx="2762243" cy="838200"/>
          </a:xfrm>
          <a:prstGeom prst="rect">
            <a:avLst/>
          </a:prstGeom>
          <a:noFill/>
        </p:spPr>
      </p:pic>
      <p:sp>
        <p:nvSpPr>
          <p:cNvPr id="6" name="Left-Right Arrow 5"/>
          <p:cNvSpPr/>
          <p:nvPr/>
        </p:nvSpPr>
        <p:spPr>
          <a:xfrm>
            <a:off x="1981200" y="5715000"/>
            <a:ext cx="533400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Trade-off</a:t>
            </a:r>
            <a:endParaRPr lang="en-IN" dirty="0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Precision, Recall,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Average, F-Score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38161" y="1447800"/>
          <a:ext cx="7215239" cy="2942404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384768"/>
                <a:gridCol w="1632532"/>
                <a:gridCol w="1399313"/>
                <a:gridCol w="1399313"/>
                <a:gridCol w="1399313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Recall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Average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F-Score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Classifier 1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50%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50%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50%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IN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?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IN" sz="2000" b="1" kern="50" baseline="0" dirty="0" smtClean="0"/>
                        <a:t>Classifier 2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IN" sz="2000" b="1" kern="50" baseline="0" dirty="0" smtClean="0"/>
                        <a:t>Classifier 3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F = 2 \cdot \frac{\mathrm{precision} \cdot \mathrm{recall}}{\mathrm{precision} + \mathrm{recall}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876800"/>
            <a:ext cx="3881222" cy="838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4600" y="5943600"/>
            <a:ext cx="442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sort of classifier that fares worst?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Classification = Deciding =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Labelling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516082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B050"/>
                </a:solidFill>
              </a:rPr>
              <a:t>5’11” Short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990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B050"/>
                </a:solidFill>
              </a:rPr>
              <a:t>5’ 8” Short</a:t>
            </a:r>
            <a:endParaRPr lang="en-IN" sz="28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9856" y="5410200"/>
            <a:ext cx="68336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For classification, you always start with</a:t>
            </a:r>
          </a:p>
          <a:p>
            <a:r>
              <a:rPr lang="en-US" sz="3200" b="1" dirty="0" smtClean="0"/>
              <a:t>some </a:t>
            </a:r>
            <a:r>
              <a:rPr lang="en-US" sz="3200" b="1" dirty="0" err="1" smtClean="0">
                <a:solidFill>
                  <a:srgbClr val="FF0000"/>
                </a:solidFill>
              </a:rPr>
              <a:t>labelled</a:t>
            </a:r>
            <a:r>
              <a:rPr lang="en-US" sz="3200" b="1" dirty="0" smtClean="0">
                <a:solidFill>
                  <a:srgbClr val="FF0000"/>
                </a:solidFill>
              </a:rPr>
              <a:t> data points</a:t>
            </a:r>
            <a:r>
              <a:rPr lang="en-US" sz="3200" b="1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20675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5’8”</a:t>
            </a:r>
            <a:endParaRPr lang="en-IN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676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5’11”</a:t>
            </a:r>
            <a:endParaRPr lang="en-I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1295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70C0"/>
                </a:solidFill>
              </a:rPr>
              <a:t>6’2” Tall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2362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70C0"/>
                </a:solidFill>
              </a:rPr>
              <a:t>6’6” Tall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590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B050"/>
                </a:solidFill>
              </a:rPr>
              <a:t>5’ 2” Short</a:t>
            </a:r>
            <a:endParaRPr lang="en-IN" sz="28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6’8”</a:t>
            </a:r>
            <a:endParaRPr lang="en-IN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3124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6’9”</a:t>
            </a:r>
            <a:endParaRPr lang="en-IN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3733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 </a:t>
            </a:r>
            <a:r>
              <a:rPr lang="en-IN" sz="2800" i="1" dirty="0" smtClean="0">
                <a:solidFill>
                  <a:srgbClr val="0070C0"/>
                </a:solidFill>
              </a:rPr>
              <a:t>6’10” Tall</a:t>
            </a:r>
            <a:endParaRPr lang="en-IN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Precision, Recall,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Average, F-Score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38161" y="1447800"/>
          <a:ext cx="7215239" cy="2942404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384768"/>
                <a:gridCol w="1632532"/>
                <a:gridCol w="1399313"/>
                <a:gridCol w="1399313"/>
                <a:gridCol w="1399313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+mn-ea"/>
                          <a:cs typeface="+mn-cs"/>
                        </a:rPr>
                        <a:t>Recall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Average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F-Score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2000" b="1" kern="50" baseline="0" dirty="0" smtClean="0">
                          <a:latin typeface="+mn-lt"/>
                          <a:ea typeface="+mn-ea"/>
                          <a:cs typeface="+mn-cs"/>
                        </a:rPr>
                        <a:t>Classifier 1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50%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50%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50%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50%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IN" sz="2000" b="1" kern="50" baseline="0" dirty="0" smtClean="0"/>
                        <a:t>Classifier 2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IN" sz="2000" b="1" kern="50" baseline="0" dirty="0" smtClean="0"/>
                        <a:t>Classifier 3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F = 2 \cdot \frac{\mathrm{precision} \cdot \mathrm{recall}}{\mathrm{precision} + \mathrm{recall}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876800"/>
            <a:ext cx="3881222" cy="838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4600" y="5943600"/>
            <a:ext cx="442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sort of classifier that fares worst?</a:t>
            </a:r>
            <a:endParaRPr lang="en-IN" dirty="0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Measurement Exercise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6764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02739" y="5410200"/>
            <a:ext cx="223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accuracy?</a:t>
            </a:r>
            <a:endParaRPr lang="en-US" dirty="0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Measurement Exercise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6764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0" y="5410200"/>
            <a:ext cx="324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precision for Sports?</a:t>
            </a:r>
            <a:endParaRPr lang="en-US" dirty="0"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Measurement Exercise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6764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0" y="5410200"/>
            <a:ext cx="289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recall for Sports?</a:t>
            </a:r>
            <a:endParaRPr lang="en-US" dirty="0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Measurement Exercise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6764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0" y="5410200"/>
            <a:ext cx="306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F-score for Sports?</a:t>
            </a:r>
            <a:endParaRPr lang="en-US" dirty="0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Time for Exercises!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048000"/>
            <a:ext cx="39326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Precision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Recall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F-Score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Confusion Matrices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818382"/>
            <a:ext cx="845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Let’s </a:t>
            </a:r>
            <a:r>
              <a:rPr lang="en-US" sz="3200" dirty="0" err="1" smtClean="0"/>
              <a:t>practise</a:t>
            </a:r>
            <a:r>
              <a:rPr lang="en-US" sz="3200" dirty="0" smtClean="0"/>
              <a:t> measurement!</a:t>
            </a:r>
            <a:endParaRPr lang="en-IN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marL="596646" indent="-514350">
              <a:buNone/>
            </a:pPr>
            <a:r>
              <a:rPr lang="en-IN" dirty="0" smtClean="0"/>
              <a:t>Classification does not have to be about ML.</a:t>
            </a:r>
          </a:p>
          <a:p>
            <a:pPr marL="596646" indent="-514350">
              <a:buNone/>
            </a:pPr>
            <a:endParaRPr lang="en-IN" dirty="0" smtClean="0"/>
          </a:p>
          <a:p>
            <a:pPr marL="596646" indent="-514350">
              <a:buNone/>
            </a:pPr>
            <a:r>
              <a:rPr lang="en-IN" dirty="0" smtClean="0"/>
              <a:t>You can make decisions (classify) using rules.</a:t>
            </a:r>
          </a:p>
          <a:p>
            <a:pPr marL="596646" indent="-514350">
              <a:buNone/>
            </a:pPr>
            <a:endParaRPr lang="en-IN" dirty="0" smtClean="0"/>
          </a:p>
          <a:p>
            <a:pPr marL="596646" indent="-514350">
              <a:buNone/>
            </a:pPr>
            <a:r>
              <a:rPr lang="en-IN" dirty="0" smtClean="0"/>
              <a:t>There are also many kinds of ML.</a:t>
            </a:r>
          </a:p>
          <a:p>
            <a:pPr marL="596646" indent="-514350">
              <a:buNone/>
            </a:pPr>
            <a:endParaRPr lang="en-IN" dirty="0" smtClean="0"/>
          </a:p>
          <a:p>
            <a:pPr marL="596646" indent="-514350">
              <a:buNone/>
            </a:pPr>
            <a:r>
              <a:rPr lang="en-IN" dirty="0" smtClean="0"/>
              <a:t>Now, we have a way to compare them.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Comparing Classifiers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Rule-based classifiers</a:t>
            </a:r>
          </a:p>
          <a:p>
            <a:r>
              <a:rPr lang="en-US" dirty="0" smtClean="0"/>
              <a:t>Word Lists (Gazetteers)</a:t>
            </a:r>
          </a:p>
          <a:p>
            <a:r>
              <a:rPr lang="en-US" dirty="0" smtClean="0"/>
              <a:t>Artificial Neural Networks (</a:t>
            </a:r>
            <a:r>
              <a:rPr lang="en-US" dirty="0" err="1" smtClean="0"/>
              <a:t>Perceptrons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Naïve Bayesian Classifier</a:t>
            </a:r>
          </a:p>
          <a:p>
            <a:r>
              <a:rPr lang="en-US" dirty="0" smtClean="0"/>
              <a:t>Maximum Entropy Classifiers</a:t>
            </a:r>
          </a:p>
          <a:p>
            <a:r>
              <a:rPr lang="en-US" dirty="0" smtClean="0"/>
              <a:t>Support Vector Machines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Let’s Look at these Types of Classifiers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220980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Rule Based Classification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Decision Tree Classifier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52800" y="1752600"/>
            <a:ext cx="3124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Body Temperature</a:t>
            </a:r>
          </a:p>
        </p:txBody>
      </p:sp>
      <p:sp>
        <p:nvSpPr>
          <p:cNvPr id="9" name="Oval 8"/>
          <p:cNvSpPr/>
          <p:nvPr/>
        </p:nvSpPr>
        <p:spPr>
          <a:xfrm>
            <a:off x="2286000" y="3505200"/>
            <a:ext cx="2057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Gives Birth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581400" y="2743200"/>
            <a:ext cx="457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876800" y="3200400"/>
            <a:ext cx="25146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Non Mammal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34000" y="2743200"/>
            <a:ext cx="304801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362200" y="4495800"/>
            <a:ext cx="457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57600" y="4495800"/>
            <a:ext cx="453699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57600" y="5105400"/>
            <a:ext cx="25908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Non Mammal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1524000" y="5257800"/>
            <a:ext cx="17526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Mammal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0" y="28956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567662" y="274320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62400" y="449580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105282" y="4659868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43000" y="6324600"/>
            <a:ext cx="720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 from “Introduction to Data Mining” by Tan, Steinbach and Kumar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Classification = Deciding =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Labelling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516082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B050"/>
                </a:solidFill>
              </a:rPr>
              <a:t>5’11” Short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990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B050"/>
                </a:solidFill>
              </a:rPr>
              <a:t>5’ 8” Short</a:t>
            </a:r>
            <a:endParaRPr lang="en-IN" sz="2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20675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B050"/>
                </a:solidFill>
              </a:rPr>
              <a:t>5’8” Short</a:t>
            </a:r>
            <a:endParaRPr lang="en-IN" sz="28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1676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B050"/>
                </a:solidFill>
              </a:rPr>
              <a:t>5’11” Short</a:t>
            </a:r>
            <a:endParaRPr lang="en-IN" sz="28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1295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70C0"/>
                </a:solidFill>
              </a:rPr>
              <a:t>6’2” Tall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2362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70C0"/>
                </a:solidFill>
              </a:rPr>
              <a:t>6’6” Tall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590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B050"/>
                </a:solidFill>
              </a:rPr>
              <a:t>5’ 2” Short</a:t>
            </a:r>
            <a:endParaRPr lang="en-IN" sz="28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70C0"/>
                </a:solidFill>
              </a:rPr>
              <a:t>6’8” Tall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3124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70C0"/>
                </a:solidFill>
              </a:rPr>
              <a:t>6’9” Tall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3733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 </a:t>
            </a:r>
            <a:r>
              <a:rPr lang="en-IN" sz="2800" i="1" dirty="0" smtClean="0">
                <a:solidFill>
                  <a:srgbClr val="0070C0"/>
                </a:solidFill>
              </a:rPr>
              <a:t>6’10” Tall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4724400"/>
            <a:ext cx="7300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you were doing </a:t>
            </a:r>
            <a:r>
              <a:rPr lang="en-US" sz="3200" b="1" dirty="0" smtClean="0">
                <a:solidFill>
                  <a:srgbClr val="FF0000"/>
                </a:solidFill>
              </a:rPr>
              <a:t>analysis</a:t>
            </a:r>
            <a:r>
              <a:rPr lang="en-US" sz="3200" b="1" dirty="0" smtClean="0"/>
              <a:t>, you’d ask a </a:t>
            </a:r>
            <a:r>
              <a:rPr lang="en-US" sz="3200" b="1" dirty="0" smtClean="0">
                <a:solidFill>
                  <a:srgbClr val="FF0000"/>
                </a:solidFill>
              </a:rPr>
              <a:t>human</a:t>
            </a:r>
            <a:r>
              <a:rPr lang="en-US" sz="3200" b="1" dirty="0" smtClean="0"/>
              <a:t> to come up with a rule like:</a:t>
            </a:r>
          </a:p>
          <a:p>
            <a:r>
              <a:rPr lang="en-US" sz="3200" b="1" dirty="0" smtClean="0"/>
              <a:t>A door below 6’ is </a:t>
            </a:r>
            <a:r>
              <a:rPr lang="en-US" sz="3200" b="1" dirty="0" smtClean="0">
                <a:solidFill>
                  <a:srgbClr val="00B050"/>
                </a:solidFill>
              </a:rPr>
              <a:t>Short </a:t>
            </a:r>
            <a:r>
              <a:rPr lang="en-US" sz="3200" b="1" dirty="0" smtClean="0"/>
              <a:t>else it’s </a:t>
            </a:r>
            <a:r>
              <a:rPr lang="en-US" sz="3200" b="1" dirty="0" smtClean="0">
                <a:solidFill>
                  <a:srgbClr val="0070C0"/>
                </a:solidFill>
              </a:rPr>
              <a:t>Tall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Decision Tree Classifier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Classifying a Data Point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09800" y="2057400"/>
            <a:ext cx="3124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Body Temperature</a:t>
            </a:r>
          </a:p>
        </p:txBody>
      </p:sp>
      <p:sp>
        <p:nvSpPr>
          <p:cNvPr id="9" name="Oval 8"/>
          <p:cNvSpPr/>
          <p:nvPr/>
        </p:nvSpPr>
        <p:spPr>
          <a:xfrm>
            <a:off x="1143000" y="3810000"/>
            <a:ext cx="2057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Gives Birth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438400" y="3048000"/>
            <a:ext cx="457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33800" y="3505200"/>
            <a:ext cx="25146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Non Mammal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91000" y="3048000"/>
            <a:ext cx="304801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219200" y="4800600"/>
            <a:ext cx="457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14600" y="4800600"/>
            <a:ext cx="453699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14600" y="5410200"/>
            <a:ext cx="25908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Non Mammal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381000" y="5562600"/>
            <a:ext cx="17526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Mammal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905000" y="32004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24662" y="304800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19400" y="480060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62282" y="4964668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172200" y="1676400"/>
          <a:ext cx="2743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Flamingo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Body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Gives Birth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H="1">
            <a:off x="2667000" y="32004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438400" y="49530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Decision Tree Classifier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Classifying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Point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09800" y="2057400"/>
            <a:ext cx="3124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Body Temperature</a:t>
            </a:r>
          </a:p>
        </p:txBody>
      </p:sp>
      <p:sp>
        <p:nvSpPr>
          <p:cNvPr id="9" name="Oval 8"/>
          <p:cNvSpPr/>
          <p:nvPr/>
        </p:nvSpPr>
        <p:spPr>
          <a:xfrm>
            <a:off x="1143000" y="3810000"/>
            <a:ext cx="2057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Gives Birth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438400" y="3048000"/>
            <a:ext cx="457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33800" y="3505200"/>
            <a:ext cx="25146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Non Mammal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91000" y="3048000"/>
            <a:ext cx="304801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219200" y="4800600"/>
            <a:ext cx="457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14600" y="4800600"/>
            <a:ext cx="453699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14600" y="5410200"/>
            <a:ext cx="25908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Non Mammal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381000" y="5562600"/>
            <a:ext cx="17526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Mammal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905000" y="32004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24662" y="304800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19400" y="480060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62282" y="4964668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172200" y="1676400"/>
          <a:ext cx="2743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Body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Gives Birth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H="1">
            <a:off x="2667000" y="32004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524000" y="49530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Decision Tree Classifier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Learning to Classify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from Examples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524000" y="1981200"/>
          <a:ext cx="60960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990600"/>
                <a:gridCol w="19050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 Owner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Marital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Defaulted</a:t>
                      </a:r>
                      <a:r>
                        <a:rPr lang="en-US" baseline="0" dirty="0" smtClean="0"/>
                        <a:t> Borrower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Married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Married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Divorced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Married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Divorced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Married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Decision Tree Classifier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Learning to Classify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from Examples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905000"/>
            <a:ext cx="2655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Hunt’s Algorithm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3124200"/>
            <a:ext cx="159588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Defaulted = 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Decision Tree Classifier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Learning to Classify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from Examples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438400"/>
            <a:ext cx="7834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Now pick a splitting feature, let’s say “Home Owner”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3581400" y="3124200"/>
            <a:ext cx="2133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Home Owner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Decision Tree Classifier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Learning to Classify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from Examples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905000"/>
            <a:ext cx="2655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Hunt’s Algorithm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593068"/>
            <a:ext cx="159588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Defaulted = No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81400" y="2590800"/>
            <a:ext cx="2133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Home Owner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3581400"/>
            <a:ext cx="159588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Defaulted = No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8" idx="0"/>
          </p:cNvCxnSpPr>
          <p:nvPr/>
        </p:nvCxnSpPr>
        <p:spPr>
          <a:xfrm flipH="1">
            <a:off x="3312543" y="3200400"/>
            <a:ext cx="802257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" idx="0"/>
          </p:cNvCxnSpPr>
          <p:nvPr/>
        </p:nvCxnSpPr>
        <p:spPr>
          <a:xfrm>
            <a:off x="5145658" y="3200400"/>
            <a:ext cx="833885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24200" y="3124200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58082" y="312420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Decision Tree Classifier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Learning to Classify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from Examples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905000"/>
            <a:ext cx="2655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Hunt’s Algorithm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3581400" y="2590800"/>
            <a:ext cx="2133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Home Owner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3581400"/>
            <a:ext cx="159588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Defaulted = No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8" idx="0"/>
          </p:cNvCxnSpPr>
          <p:nvPr/>
        </p:nvCxnSpPr>
        <p:spPr>
          <a:xfrm flipH="1">
            <a:off x="3312543" y="3200400"/>
            <a:ext cx="802257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21858" y="3733800"/>
            <a:ext cx="833885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24200" y="3124200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34282" y="365760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5114" y="4583668"/>
            <a:ext cx="159588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Defaulted = No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804914" y="3581400"/>
            <a:ext cx="2133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Marital Status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738114" y="4572000"/>
            <a:ext cx="162583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Defaulted = Yes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16" idx="0"/>
          </p:cNvCxnSpPr>
          <p:nvPr/>
        </p:nvCxnSpPr>
        <p:spPr>
          <a:xfrm flipH="1">
            <a:off x="4551029" y="4191000"/>
            <a:ext cx="787288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0"/>
          </p:cNvCxnSpPr>
          <p:nvPr/>
        </p:nvCxnSpPr>
        <p:spPr>
          <a:xfrm>
            <a:off x="6369172" y="4191000"/>
            <a:ext cx="833885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24200" y="4114800"/>
            <a:ext cx="1684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Single, Divorced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81596" y="4114800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Married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181600" y="3200400"/>
            <a:ext cx="833885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94024" y="312420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Decision Tree Classifier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Learning to Classify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from Examples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905000"/>
            <a:ext cx="2655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Hunt’s Algorithm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3581400" y="2590800"/>
            <a:ext cx="2133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Home Owner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3581400"/>
            <a:ext cx="159588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Defaulted = No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8" idx="0"/>
          </p:cNvCxnSpPr>
          <p:nvPr/>
        </p:nvCxnSpPr>
        <p:spPr>
          <a:xfrm flipH="1">
            <a:off x="3312543" y="3200400"/>
            <a:ext cx="802257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21858" y="3733800"/>
            <a:ext cx="833885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24200" y="3124200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34282" y="365760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5114" y="4583668"/>
            <a:ext cx="159588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Defaulted = No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804914" y="3581400"/>
            <a:ext cx="2133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Marital Status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551029" y="4191000"/>
            <a:ext cx="787288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0"/>
          </p:cNvCxnSpPr>
          <p:nvPr/>
        </p:nvCxnSpPr>
        <p:spPr>
          <a:xfrm>
            <a:off x="6369172" y="4191000"/>
            <a:ext cx="833885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24200" y="4114800"/>
            <a:ext cx="1684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Single, Divorced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81596" y="4114800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Married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181600" y="3200400"/>
            <a:ext cx="833885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94024" y="312420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922144" y="4724400"/>
            <a:ext cx="833885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34568" y="464820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05400" y="5574268"/>
            <a:ext cx="162583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Defaulted = Yes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505200" y="4572000"/>
            <a:ext cx="2133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Income &gt;= 80K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438400" y="5562600"/>
            <a:ext cx="159588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Defaulted = No</a:t>
            </a:r>
            <a:endParaRPr lang="en-US" dirty="0"/>
          </a:p>
        </p:txBody>
      </p:sp>
      <p:cxnSp>
        <p:nvCxnSpPr>
          <p:cNvPr id="28" name="Straight Arrow Connector 27"/>
          <p:cNvCxnSpPr>
            <a:endCxn id="27" idx="0"/>
          </p:cNvCxnSpPr>
          <p:nvPr/>
        </p:nvCxnSpPr>
        <p:spPr>
          <a:xfrm flipH="1">
            <a:off x="3236343" y="5181600"/>
            <a:ext cx="80226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5" idx="0"/>
          </p:cNvCxnSpPr>
          <p:nvPr/>
        </p:nvCxnSpPr>
        <p:spPr>
          <a:xfrm>
            <a:off x="5069458" y="5181600"/>
            <a:ext cx="848857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81882" y="5105400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200400" y="5117068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Do You Choose The Next Splitting Feature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905000"/>
            <a:ext cx="2614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Impurity Metrics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838200" y="3048000"/>
            <a:ext cx="116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Entropy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838200" y="3881735"/>
            <a:ext cx="2099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Gini</a:t>
            </a:r>
            <a:r>
              <a:rPr lang="en-US" sz="2400" dirty="0" smtClean="0"/>
              <a:t> Coefficient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838200" y="4719935"/>
            <a:ext cx="2509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Classification Error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Do You Choose The Next Splitting Feature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905000"/>
            <a:ext cx="2614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Impurity Metrics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838200" y="3048000"/>
            <a:ext cx="6932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Entropy(t) = - sum over all classes of [p(</a:t>
            </a:r>
            <a:r>
              <a:rPr lang="en-US" sz="2400" dirty="0" err="1" smtClean="0"/>
              <a:t>i|t</a:t>
            </a:r>
            <a:r>
              <a:rPr lang="en-US" sz="2400" dirty="0" smtClean="0"/>
              <a:t>) log p(</a:t>
            </a:r>
            <a:r>
              <a:rPr lang="en-US" sz="2400" dirty="0" err="1" smtClean="0"/>
              <a:t>i|t</a:t>
            </a:r>
            <a:r>
              <a:rPr lang="en-US" sz="2400" dirty="0" smtClean="0"/>
              <a:t>)]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838200" y="3881735"/>
            <a:ext cx="5786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Gini</a:t>
            </a:r>
            <a:r>
              <a:rPr lang="en-US" sz="2400" dirty="0" smtClean="0"/>
              <a:t>(t) = 1 - sum over all classes of [p(</a:t>
            </a:r>
            <a:r>
              <a:rPr lang="en-US" sz="2400" dirty="0" err="1" smtClean="0"/>
              <a:t>i|t</a:t>
            </a:r>
            <a:r>
              <a:rPr lang="en-US" sz="2400" dirty="0" smtClean="0"/>
              <a:t>) ^ 2]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838200" y="4719935"/>
            <a:ext cx="7290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Classification Error(t) = 1 – max over all classes of [p(</a:t>
            </a:r>
            <a:r>
              <a:rPr lang="en-US" sz="2400" dirty="0" err="1" smtClean="0"/>
              <a:t>i|t</a:t>
            </a:r>
            <a:r>
              <a:rPr lang="en-US" sz="2400" dirty="0" smtClean="0"/>
              <a:t>)]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Classification = Deciding =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Labelling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516082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B050"/>
                </a:solidFill>
              </a:rPr>
              <a:t>5’11” Short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990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B050"/>
                </a:solidFill>
              </a:rPr>
              <a:t>5’ 8” Short</a:t>
            </a:r>
            <a:endParaRPr lang="en-IN" sz="28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9856" y="5410200"/>
            <a:ext cx="69160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 </a:t>
            </a:r>
            <a:r>
              <a:rPr lang="en-US" sz="3200" b="1" dirty="0" smtClean="0">
                <a:solidFill>
                  <a:srgbClr val="FF0000"/>
                </a:solidFill>
              </a:rPr>
              <a:t>ML</a:t>
            </a:r>
            <a:r>
              <a:rPr lang="en-US" sz="3200" b="1" dirty="0" smtClean="0"/>
              <a:t>, you just provide some examples.</a:t>
            </a:r>
          </a:p>
          <a:p>
            <a:r>
              <a:rPr lang="en-US" sz="3200" b="1" dirty="0" smtClean="0"/>
              <a:t>The </a:t>
            </a:r>
            <a:r>
              <a:rPr lang="en-US" sz="3200" b="1" dirty="0" smtClean="0">
                <a:solidFill>
                  <a:srgbClr val="FF0000"/>
                </a:solidFill>
              </a:rPr>
              <a:t>computer</a:t>
            </a:r>
            <a:r>
              <a:rPr lang="en-US" sz="3200" b="1" dirty="0" smtClean="0"/>
              <a:t> discovers the rule.</a:t>
            </a:r>
            <a:endParaRPr lang="en-IN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20675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5’8”</a:t>
            </a:r>
            <a:endParaRPr lang="en-IN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676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5’11”</a:t>
            </a:r>
            <a:endParaRPr lang="en-I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1295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70C0"/>
                </a:solidFill>
              </a:rPr>
              <a:t>6’2” Tall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2362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70C0"/>
                </a:solidFill>
              </a:rPr>
              <a:t>6’6” Tall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590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B050"/>
                </a:solidFill>
              </a:rPr>
              <a:t>5’ 2” Short</a:t>
            </a:r>
            <a:endParaRPr lang="en-IN" sz="28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6’8”</a:t>
            </a:r>
            <a:endParaRPr lang="en-IN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3124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6’9”</a:t>
            </a:r>
            <a:endParaRPr lang="en-IN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3733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 </a:t>
            </a:r>
            <a:r>
              <a:rPr lang="en-IN" sz="2800" i="1" dirty="0" smtClean="0">
                <a:solidFill>
                  <a:srgbClr val="0070C0"/>
                </a:solidFill>
              </a:rPr>
              <a:t>6’10” Tall</a:t>
            </a:r>
            <a:endParaRPr lang="en-IN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Impurity Metric 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905000"/>
            <a:ext cx="5370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count(Class1) = 0, count(Class2) = 6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838200" y="3048000"/>
            <a:ext cx="765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Entropy(t) = 			–  0/6 * log 0/6 – 6/6 * log 6/6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838200" y="3881735"/>
            <a:ext cx="6466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Gini</a:t>
            </a:r>
            <a:r>
              <a:rPr lang="en-US" sz="2400" dirty="0" smtClean="0"/>
              <a:t>(t) =			1 – (0/6)^2 – (6/6)^2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838200" y="4719935"/>
            <a:ext cx="597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Classification Error(t) = 	1 – max[0/6,6/6]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Impurity Metric Example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981200"/>
            <a:ext cx="5328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count(Class1) = 1, count(Class2) = 5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838200" y="3048000"/>
            <a:ext cx="779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Entropy(t) =		 –  1/6 * log 1/6 – 5/6 * log 5/6 = 0.650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838200" y="3881735"/>
            <a:ext cx="6534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Gini</a:t>
            </a:r>
            <a:r>
              <a:rPr lang="en-US" sz="2400" dirty="0" smtClean="0"/>
              <a:t>(t) =		1 – (1/6)^2 – (5/6)^2 = 0.278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838200" y="4719935"/>
            <a:ext cx="6964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Classification Error(t) =	1 – max[1/6,5/6] = 0.167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Impurity Metric Example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905000"/>
            <a:ext cx="5328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count(Class1) = 3, count(Class2) = 3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838200" y="3048000"/>
            <a:ext cx="6186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Entropy(t) =	– 3/6 * log 3/6 – 3/6 * log 3/6 = 1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838200" y="3881735"/>
            <a:ext cx="5299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Gini</a:t>
            </a:r>
            <a:r>
              <a:rPr lang="en-US" sz="2400" dirty="0" smtClean="0"/>
              <a:t>(t) =	1 – (3/6)^2 – (3/6)^2 = 0.5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838200" y="4719935"/>
            <a:ext cx="6653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Classification Error(t) =	1 – max[3/6,3/6] = 0.5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Do You Choose The Next Splitting Feature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09800"/>
            <a:ext cx="8777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Use an Impurity Metric:  Entropy, </a:t>
            </a:r>
            <a:r>
              <a:rPr lang="en-US" sz="2800" dirty="0" err="1" smtClean="0"/>
              <a:t>Gini</a:t>
            </a:r>
            <a:r>
              <a:rPr lang="en-US" sz="2800" dirty="0" smtClean="0"/>
              <a:t> or Classification Error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09600" y="3048000"/>
            <a:ext cx="7909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Pick the attribute that decreases the impurity metric the most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Example:  Choosing Splitting Features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641913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Features:</a:t>
            </a:r>
          </a:p>
          <a:p>
            <a:r>
              <a:rPr lang="en-US" sz="2800" dirty="0" smtClean="0"/>
              <a:t>size: small medium large</a:t>
            </a:r>
          </a:p>
          <a:p>
            <a:r>
              <a:rPr lang="en-US" sz="2800" dirty="0" err="1" smtClean="0"/>
              <a:t>colour</a:t>
            </a:r>
            <a:r>
              <a:rPr lang="en-US" sz="2800" dirty="0" smtClean="0"/>
              <a:t>: red blue green</a:t>
            </a:r>
          </a:p>
          <a:p>
            <a:r>
              <a:rPr lang="en-US" sz="2800" dirty="0" smtClean="0"/>
              <a:t>shape: brick wedge sphere pillar</a:t>
            </a:r>
          </a:p>
          <a:p>
            <a:endParaRPr lang="en-US" sz="2800" dirty="0" smtClean="0"/>
          </a:p>
          <a:p>
            <a:r>
              <a:rPr lang="en-US" sz="2800" dirty="0" smtClean="0"/>
              <a:t>%% yes			 %% no </a:t>
            </a:r>
          </a:p>
          <a:p>
            <a:r>
              <a:rPr lang="en-US" sz="2800" dirty="0" smtClean="0"/>
              <a:t>medium blue brick		 small red wedge </a:t>
            </a:r>
          </a:p>
          <a:p>
            <a:r>
              <a:rPr lang="en-US" sz="2800" dirty="0" smtClean="0"/>
              <a:t>small red sphere		 large red wedge</a:t>
            </a:r>
          </a:p>
          <a:p>
            <a:r>
              <a:rPr lang="en-US" sz="2800" dirty="0" smtClean="0"/>
              <a:t>large green pillar		 large red pillar</a:t>
            </a:r>
          </a:p>
          <a:p>
            <a:r>
              <a:rPr lang="en-US" sz="2800" dirty="0" smtClean="0"/>
              <a:t>large green sphere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6096000"/>
            <a:ext cx="3700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Reference</a:t>
            </a:r>
            <a:r>
              <a:rPr lang="en-GB" dirty="0" smtClean="0"/>
              <a:t>: </a:t>
            </a:r>
            <a:r>
              <a:rPr lang="en-GB" dirty="0" err="1" smtClean="0"/>
              <a:t>Bratko</a:t>
            </a:r>
            <a:r>
              <a:rPr lang="en-GB" dirty="0" smtClean="0"/>
              <a:t> sections 18.5, 18.6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Example:  Choosing Splitting Features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641913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%% yes			 %% no </a:t>
            </a:r>
          </a:p>
          <a:p>
            <a:r>
              <a:rPr lang="en-US" sz="2800" dirty="0" smtClean="0"/>
              <a:t>medium blue brick		 small red wedge </a:t>
            </a:r>
          </a:p>
          <a:p>
            <a:r>
              <a:rPr lang="en-US" sz="2800" dirty="0" smtClean="0"/>
              <a:t>small red sphere		 large red wedge</a:t>
            </a:r>
          </a:p>
          <a:p>
            <a:r>
              <a:rPr lang="en-US" sz="2800" dirty="0" smtClean="0"/>
              <a:t>large green pillar		 large red pillar</a:t>
            </a:r>
          </a:p>
          <a:p>
            <a:r>
              <a:rPr lang="en-US" sz="2800" dirty="0" smtClean="0"/>
              <a:t>large green sphere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6096000"/>
            <a:ext cx="3700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Reference</a:t>
            </a:r>
            <a:r>
              <a:rPr lang="en-GB" dirty="0" smtClean="0"/>
              <a:t>: </a:t>
            </a:r>
            <a:r>
              <a:rPr lang="en-GB" dirty="0" err="1" smtClean="0"/>
              <a:t>Bratko</a:t>
            </a:r>
            <a:r>
              <a:rPr lang="en-GB" dirty="0" smtClean="0"/>
              <a:t> sections 18.5, 18.6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334631"/>
            <a:ext cx="891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Initial decision tree is one node with all examples.</a:t>
            </a:r>
          </a:p>
          <a:p>
            <a:r>
              <a:rPr lang="en-GB" sz="2800" dirty="0" smtClean="0"/>
              <a:t>There are 4 positive examples and 3 negative examples</a:t>
            </a:r>
          </a:p>
          <a:p>
            <a:r>
              <a:rPr lang="en-GB" sz="2800" dirty="0" smtClean="0"/>
              <a:t>i.e. probability of positive is 4/7 = 0.57; probability of negative is 3/7 = 0.43</a:t>
            </a:r>
          </a:p>
          <a:p>
            <a:r>
              <a:rPr lang="en-GB" sz="2800" dirty="0" smtClean="0"/>
              <a:t>Entropy is: – (0.57 * log 0.57) – (0.43 * log 0.43) = 0.99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Do You Choose The Next Splitting Feature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981200"/>
            <a:ext cx="58894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Suppose we split on size?</a:t>
            </a:r>
          </a:p>
          <a:p>
            <a:endParaRPr lang="en-US" sz="2800" dirty="0" smtClean="0"/>
          </a:p>
          <a:p>
            <a:r>
              <a:rPr lang="en-GB" sz="2800" dirty="0" smtClean="0"/>
              <a:t>Try split on </a:t>
            </a:r>
            <a:r>
              <a:rPr lang="en-GB" sz="2800" i="1" dirty="0" smtClean="0"/>
              <a:t>size</a:t>
            </a:r>
            <a:r>
              <a:rPr lang="en-GB" sz="2800" dirty="0" smtClean="0"/>
              <a:t> which has three values:</a:t>
            </a:r>
          </a:p>
          <a:p>
            <a:r>
              <a:rPr lang="en-GB" sz="2800" i="1" dirty="0" smtClean="0"/>
              <a:t>large, medium</a:t>
            </a:r>
            <a:r>
              <a:rPr lang="en-GB" sz="2800" dirty="0" smtClean="0"/>
              <a:t> and </a:t>
            </a:r>
            <a:r>
              <a:rPr lang="en-GB" sz="2800" i="1" dirty="0" smtClean="0"/>
              <a:t>small.</a:t>
            </a:r>
            <a:endParaRPr lang="en-GB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Example:  Choosing Splitting Features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641913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%% yes			 %% no </a:t>
            </a:r>
          </a:p>
          <a:p>
            <a:r>
              <a:rPr lang="en-US" sz="2800" dirty="0" smtClean="0"/>
              <a:t>medium blue brick		 small red wedge </a:t>
            </a:r>
          </a:p>
          <a:p>
            <a:r>
              <a:rPr lang="en-US" sz="2800" dirty="0" smtClean="0"/>
              <a:t>small red sphere		</a:t>
            </a:r>
            <a:r>
              <a:rPr lang="en-US" sz="2800" b="1" dirty="0" smtClean="0"/>
              <a:t> large red wedge</a:t>
            </a:r>
          </a:p>
          <a:p>
            <a:r>
              <a:rPr lang="en-US" sz="2800" b="1" dirty="0" smtClean="0"/>
              <a:t>large green pillar		 large red pillar</a:t>
            </a:r>
          </a:p>
          <a:p>
            <a:r>
              <a:rPr lang="en-US" sz="2800" b="1" dirty="0" smtClean="0"/>
              <a:t>large green sphere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6096000"/>
            <a:ext cx="3700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Reference</a:t>
            </a:r>
            <a:r>
              <a:rPr lang="en-GB" dirty="0" smtClean="0"/>
              <a:t>: </a:t>
            </a:r>
            <a:r>
              <a:rPr lang="en-GB" dirty="0" err="1" smtClean="0"/>
              <a:t>Bratko</a:t>
            </a:r>
            <a:r>
              <a:rPr lang="en-GB" dirty="0" smtClean="0"/>
              <a:t> sections 18.5, 18.6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334631"/>
            <a:ext cx="8915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There are four instances with </a:t>
            </a:r>
            <a:r>
              <a:rPr lang="en-GB" sz="2800" b="1" dirty="0" smtClean="0"/>
              <a:t>size = large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There are </a:t>
            </a:r>
            <a:r>
              <a:rPr lang="en-GB" sz="2800" b="1" dirty="0" smtClean="0"/>
              <a:t>two large positive </a:t>
            </a:r>
            <a:r>
              <a:rPr lang="en-GB" sz="2800" dirty="0" smtClean="0"/>
              <a:t>examples and </a:t>
            </a:r>
            <a:r>
              <a:rPr lang="en-GB" sz="2800" b="1" dirty="0" smtClean="0"/>
              <a:t>two large negative </a:t>
            </a:r>
            <a:r>
              <a:rPr lang="en-GB" sz="2800" dirty="0" smtClean="0"/>
              <a:t>examples.</a:t>
            </a:r>
          </a:p>
          <a:p>
            <a:r>
              <a:rPr lang="en-GB" sz="2800" dirty="0" smtClean="0"/>
              <a:t>The probability of positive is 0.5</a:t>
            </a:r>
          </a:p>
          <a:p>
            <a:r>
              <a:rPr lang="en-GB" sz="2800" dirty="0" smtClean="0"/>
              <a:t>The entropy is: – (0.5 * log 0.5) – (0.5 * log 0.5) = 1</a:t>
            </a:r>
          </a:p>
          <a:p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Example:  Choosing Splitting Features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641913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%% yes			 %% no </a:t>
            </a:r>
          </a:p>
          <a:p>
            <a:r>
              <a:rPr lang="en-US" sz="2800" b="1" dirty="0" smtClean="0"/>
              <a:t>medium blue brick	 </a:t>
            </a:r>
            <a:r>
              <a:rPr lang="en-US" sz="2800" dirty="0" smtClean="0"/>
              <a:t>small red wedge </a:t>
            </a:r>
          </a:p>
          <a:p>
            <a:r>
              <a:rPr lang="en-US" sz="2800" dirty="0" smtClean="0"/>
              <a:t>small red sphere		</a:t>
            </a:r>
            <a:r>
              <a:rPr lang="en-US" sz="2800" b="1" dirty="0" smtClean="0"/>
              <a:t> </a:t>
            </a:r>
            <a:r>
              <a:rPr lang="en-US" sz="2800" dirty="0" smtClean="0"/>
              <a:t>large red wedge</a:t>
            </a:r>
          </a:p>
          <a:p>
            <a:r>
              <a:rPr lang="en-US" sz="2800" dirty="0" smtClean="0"/>
              <a:t>large green pillar		 large red pillar</a:t>
            </a:r>
          </a:p>
          <a:p>
            <a:r>
              <a:rPr lang="en-US" sz="2800" dirty="0" smtClean="0"/>
              <a:t>large green sphere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6096000"/>
            <a:ext cx="3700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Reference</a:t>
            </a:r>
            <a:r>
              <a:rPr lang="en-GB" dirty="0" smtClean="0"/>
              <a:t>: </a:t>
            </a:r>
            <a:r>
              <a:rPr lang="en-GB" dirty="0" err="1" smtClean="0"/>
              <a:t>Bratko</a:t>
            </a:r>
            <a:r>
              <a:rPr lang="en-GB" dirty="0" smtClean="0"/>
              <a:t> sections 18.5, 18.6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334631"/>
            <a:ext cx="8915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There is 1 instance with </a:t>
            </a:r>
            <a:r>
              <a:rPr lang="en-GB" sz="2800" b="1" dirty="0" smtClean="0"/>
              <a:t>size = medium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There is </a:t>
            </a:r>
            <a:r>
              <a:rPr lang="en-GB" sz="2800" b="1" dirty="0" smtClean="0"/>
              <a:t>1 medium positive </a:t>
            </a:r>
            <a:r>
              <a:rPr lang="en-GB" sz="2800" dirty="0" smtClean="0"/>
              <a:t>example and </a:t>
            </a:r>
            <a:r>
              <a:rPr lang="en-GB" sz="2800" b="1" dirty="0" smtClean="0"/>
              <a:t>0 medium negative </a:t>
            </a:r>
            <a:r>
              <a:rPr lang="en-GB" sz="2800" dirty="0" smtClean="0"/>
              <a:t>examples.</a:t>
            </a:r>
          </a:p>
          <a:p>
            <a:r>
              <a:rPr lang="en-GB" sz="2800" dirty="0" smtClean="0"/>
              <a:t>The probability of positive is 1</a:t>
            </a:r>
          </a:p>
          <a:p>
            <a:r>
              <a:rPr lang="en-GB" sz="2800" dirty="0" smtClean="0"/>
              <a:t>The entropy is: – (1 * log 1) – (0 * log 0) = 0</a:t>
            </a:r>
          </a:p>
          <a:p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Example:  Choosing Splitting Features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641913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%% yes			 %% no </a:t>
            </a:r>
          </a:p>
          <a:p>
            <a:r>
              <a:rPr lang="en-US" sz="2800" dirty="0" smtClean="0"/>
              <a:t>medium blue brick	</a:t>
            </a:r>
            <a:r>
              <a:rPr lang="en-US" sz="2800" b="1" dirty="0" smtClean="0"/>
              <a:t>	 small red wedge </a:t>
            </a:r>
          </a:p>
          <a:p>
            <a:r>
              <a:rPr lang="en-US" sz="2800" b="1" dirty="0" smtClean="0"/>
              <a:t>small red sphere</a:t>
            </a:r>
            <a:r>
              <a:rPr lang="en-US" sz="2800" dirty="0" smtClean="0"/>
              <a:t>		</a:t>
            </a:r>
            <a:r>
              <a:rPr lang="en-US" sz="2800" b="1" dirty="0" smtClean="0"/>
              <a:t> </a:t>
            </a:r>
            <a:r>
              <a:rPr lang="en-US" sz="2800" dirty="0" smtClean="0"/>
              <a:t>large red wedge</a:t>
            </a:r>
          </a:p>
          <a:p>
            <a:r>
              <a:rPr lang="en-US" sz="2800" dirty="0" smtClean="0"/>
              <a:t>large green pillar		 large red pillar</a:t>
            </a:r>
          </a:p>
          <a:p>
            <a:r>
              <a:rPr lang="en-US" sz="2800" dirty="0" smtClean="0"/>
              <a:t>large green sphere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6096000"/>
            <a:ext cx="3700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Reference</a:t>
            </a:r>
            <a:r>
              <a:rPr lang="en-GB" dirty="0" smtClean="0"/>
              <a:t>: </a:t>
            </a:r>
            <a:r>
              <a:rPr lang="en-GB" dirty="0" err="1" smtClean="0"/>
              <a:t>Bratko</a:t>
            </a:r>
            <a:r>
              <a:rPr lang="en-GB" dirty="0" smtClean="0"/>
              <a:t> sections 18.5, 18.6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334631"/>
            <a:ext cx="8915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There is 2 instances with </a:t>
            </a:r>
            <a:r>
              <a:rPr lang="en-GB" sz="2800" b="1" dirty="0" smtClean="0"/>
              <a:t>size = small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There is </a:t>
            </a:r>
            <a:r>
              <a:rPr lang="en-GB" sz="2800" b="1" dirty="0" smtClean="0"/>
              <a:t>1 medium positive </a:t>
            </a:r>
            <a:r>
              <a:rPr lang="en-GB" sz="2800" dirty="0" smtClean="0"/>
              <a:t>example and </a:t>
            </a:r>
            <a:r>
              <a:rPr lang="en-GB" sz="2800" b="1" dirty="0" smtClean="0"/>
              <a:t>1 medium negative </a:t>
            </a:r>
            <a:r>
              <a:rPr lang="en-GB" sz="2800" dirty="0" smtClean="0"/>
              <a:t>example.</a:t>
            </a:r>
          </a:p>
          <a:p>
            <a:r>
              <a:rPr lang="en-GB" sz="2800" dirty="0" smtClean="0"/>
              <a:t>The probability of positive is 0.5</a:t>
            </a:r>
          </a:p>
          <a:p>
            <a:r>
              <a:rPr lang="en-GB" sz="2800" dirty="0" smtClean="0"/>
              <a:t>The entropy is: – (0.5 * log 0.5) – (0.5 * log 0.5) = 1</a:t>
            </a:r>
          </a:p>
          <a:p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98080" cy="541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I shall chuck three buzz-words at you:</a:t>
            </a:r>
          </a:p>
          <a:p>
            <a:endParaRPr lang="en-US" dirty="0" smtClean="0"/>
          </a:p>
          <a:p>
            <a:r>
              <a:rPr lang="en-US" dirty="0" smtClean="0"/>
              <a:t>One type of </a:t>
            </a:r>
            <a:r>
              <a:rPr lang="en-US" dirty="0" smtClean="0">
                <a:solidFill>
                  <a:srgbClr val="FF0000"/>
                </a:solidFill>
              </a:rPr>
              <a:t>big data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unstructured data</a:t>
            </a:r>
          </a:p>
          <a:p>
            <a:r>
              <a:rPr lang="en-US" dirty="0" smtClean="0"/>
              <a:t>One type of </a:t>
            </a:r>
            <a:r>
              <a:rPr lang="en-US" dirty="0" smtClean="0">
                <a:solidFill>
                  <a:srgbClr val="FF0000"/>
                </a:solidFill>
              </a:rPr>
              <a:t>unstructured data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text</a:t>
            </a:r>
          </a:p>
          <a:p>
            <a:r>
              <a:rPr lang="en-US" dirty="0" smtClean="0"/>
              <a:t>The analysis of </a:t>
            </a:r>
            <a:r>
              <a:rPr lang="en-US" dirty="0" smtClean="0">
                <a:solidFill>
                  <a:srgbClr val="FF0000"/>
                </a:solidFill>
              </a:rPr>
              <a:t>text </a:t>
            </a:r>
            <a:r>
              <a:rPr lang="en-US" dirty="0" smtClean="0"/>
              <a:t>is</a:t>
            </a:r>
            <a:r>
              <a:rPr lang="en-US" dirty="0" smtClean="0">
                <a:solidFill>
                  <a:srgbClr val="FF0000"/>
                </a:solidFill>
              </a:rPr>
              <a:t> text analysis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 text analytics important?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Classification = Deciding =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Labelling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516082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B050"/>
                </a:solidFill>
              </a:rPr>
              <a:t>5’11” Short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990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B050"/>
                </a:solidFill>
              </a:rPr>
              <a:t>5’ 8” Short</a:t>
            </a:r>
            <a:endParaRPr lang="en-IN" sz="2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20675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5’8”</a:t>
            </a:r>
            <a:endParaRPr lang="en-IN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676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5’11”</a:t>
            </a:r>
            <a:endParaRPr lang="en-I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1295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70C0"/>
                </a:solidFill>
              </a:rPr>
              <a:t>6’2” Tall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2362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70C0"/>
                </a:solidFill>
              </a:rPr>
              <a:t>6’6” Tall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590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B050"/>
                </a:solidFill>
              </a:rPr>
              <a:t>5’ 2” Short</a:t>
            </a:r>
            <a:endParaRPr lang="en-IN" sz="28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6’8”</a:t>
            </a:r>
            <a:endParaRPr lang="en-IN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3124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6’9”</a:t>
            </a:r>
            <a:endParaRPr lang="en-IN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3733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 </a:t>
            </a:r>
            <a:r>
              <a:rPr lang="en-IN" sz="2800" i="1" dirty="0" smtClean="0">
                <a:solidFill>
                  <a:srgbClr val="0070C0"/>
                </a:solidFill>
              </a:rPr>
              <a:t>6’10” Tall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5094982"/>
            <a:ext cx="7300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ML algorithm learns something like:</a:t>
            </a:r>
          </a:p>
          <a:p>
            <a:r>
              <a:rPr lang="en-US" sz="3200" b="1" dirty="0" smtClean="0"/>
              <a:t>A door below 6’ is </a:t>
            </a:r>
            <a:r>
              <a:rPr lang="en-US" sz="3200" b="1" dirty="0" smtClean="0">
                <a:solidFill>
                  <a:srgbClr val="00B050"/>
                </a:solidFill>
              </a:rPr>
              <a:t>Short </a:t>
            </a:r>
            <a:r>
              <a:rPr lang="en-US" sz="3200" b="1" dirty="0" smtClean="0"/>
              <a:t>else it’s </a:t>
            </a:r>
            <a:r>
              <a:rPr lang="en-US" sz="3200" b="1" dirty="0" smtClean="0">
                <a:solidFill>
                  <a:srgbClr val="0070C0"/>
                </a:solidFill>
              </a:rPr>
              <a:t>Tall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Example:  Choosing Splitting Features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641913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%% yes			 %% no 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medium blue brick	</a:t>
            </a:r>
            <a:r>
              <a:rPr lang="en-US" sz="2800" dirty="0" smtClean="0"/>
              <a:t>	 </a:t>
            </a:r>
            <a:r>
              <a:rPr lang="en-US" sz="2800" dirty="0" smtClean="0">
                <a:solidFill>
                  <a:srgbClr val="FF0000"/>
                </a:solidFill>
              </a:rPr>
              <a:t>small red wedge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small red sphere</a:t>
            </a:r>
            <a:r>
              <a:rPr lang="en-US" sz="2800" dirty="0" smtClean="0"/>
              <a:t>		 </a:t>
            </a:r>
            <a:r>
              <a:rPr lang="en-US" sz="2800" dirty="0" smtClean="0">
                <a:solidFill>
                  <a:srgbClr val="00B0F0"/>
                </a:solidFill>
              </a:rPr>
              <a:t>large red wedge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large green pillar		 large red pillar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large green sphere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6096000"/>
            <a:ext cx="3700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Reference</a:t>
            </a:r>
            <a:r>
              <a:rPr lang="en-GB" dirty="0" smtClean="0"/>
              <a:t>: </a:t>
            </a:r>
            <a:r>
              <a:rPr lang="en-GB" dirty="0" err="1" smtClean="0"/>
              <a:t>Bratko</a:t>
            </a:r>
            <a:r>
              <a:rPr lang="en-GB" dirty="0" smtClean="0"/>
              <a:t> sections 18.5, 18.6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334631"/>
            <a:ext cx="891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Initial decision tree was one node with all examples.</a:t>
            </a:r>
          </a:p>
          <a:p>
            <a:r>
              <a:rPr lang="en-GB" sz="2800" dirty="0" smtClean="0"/>
              <a:t>There are 4 positive examples and 3 negative examples.</a:t>
            </a:r>
          </a:p>
          <a:p>
            <a:r>
              <a:rPr lang="en-GB" sz="2800" dirty="0" smtClean="0"/>
              <a:t>After splitting on size, we got 3 nodes with 4, 2 and 1 examples.  So, the expected information is:</a:t>
            </a:r>
          </a:p>
          <a:p>
            <a:endParaRPr lang="en-GB" sz="2800" dirty="0" smtClean="0"/>
          </a:p>
          <a:p>
            <a:endParaRPr lang="en-GB" sz="2800" dirty="0" smtClean="0"/>
          </a:p>
        </p:txBody>
      </p:sp>
      <p:pic>
        <p:nvPicPr>
          <p:cNvPr id="434178" name="Picture 2" descr="http://www.cse.unsw.edu.au/~billw/cs9414/notes/ml/06prop/id3/id3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00400"/>
            <a:ext cx="4038600" cy="605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Example:  Choosing Splitting Features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641913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%% yes			 %% no 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medium blue brick	</a:t>
            </a:r>
            <a:r>
              <a:rPr lang="en-US" sz="2800" dirty="0" smtClean="0"/>
              <a:t>	 </a:t>
            </a:r>
            <a:r>
              <a:rPr lang="en-US" sz="2800" dirty="0" smtClean="0">
                <a:solidFill>
                  <a:srgbClr val="FF0000"/>
                </a:solidFill>
              </a:rPr>
              <a:t>small red wedge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small red sphere</a:t>
            </a:r>
            <a:r>
              <a:rPr lang="en-US" sz="2800" dirty="0" smtClean="0"/>
              <a:t>		 </a:t>
            </a:r>
            <a:r>
              <a:rPr lang="en-US" sz="2800" dirty="0" smtClean="0">
                <a:solidFill>
                  <a:srgbClr val="00B0F0"/>
                </a:solidFill>
              </a:rPr>
              <a:t>large red wedge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large green pillar		 large red pillar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large green sphere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6096000"/>
            <a:ext cx="3700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Reference</a:t>
            </a:r>
            <a:r>
              <a:rPr lang="en-GB" dirty="0" smtClean="0"/>
              <a:t>: </a:t>
            </a:r>
            <a:r>
              <a:rPr lang="en-GB" dirty="0" err="1" smtClean="0"/>
              <a:t>Bratko</a:t>
            </a:r>
            <a:r>
              <a:rPr lang="en-GB" dirty="0" smtClean="0"/>
              <a:t> sections 18.5, 18.6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334631"/>
            <a:ext cx="8915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Initial decision tree was one node with entropy 0.99.</a:t>
            </a:r>
          </a:p>
          <a:p>
            <a:r>
              <a:rPr lang="en-GB" sz="2800" dirty="0" smtClean="0"/>
              <a:t>After splitting on size, we got 3 nodes with 4, 2 and 1 examples with expected information: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So, the information gain is:  </a:t>
            </a:r>
            <a:r>
              <a:rPr lang="en-US" sz="2800" dirty="0" smtClean="0"/>
              <a:t>0.99 – 0.86 = 0.13</a:t>
            </a:r>
            <a:endParaRPr lang="en-GB" sz="2800" dirty="0" smtClean="0"/>
          </a:p>
          <a:p>
            <a:endParaRPr lang="en-GB" sz="2800" dirty="0" smtClean="0"/>
          </a:p>
        </p:txBody>
      </p:sp>
      <p:pic>
        <p:nvPicPr>
          <p:cNvPr id="434178" name="Picture 2" descr="http://www.cse.unsw.edu.au/~billw/cs9414/notes/ml/06prop/id3/id3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743200"/>
            <a:ext cx="4038600" cy="605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Do You Choose The Next Splitting Feature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81200"/>
            <a:ext cx="778277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Suppose we split on </a:t>
            </a:r>
            <a:r>
              <a:rPr lang="en-US" sz="2800" dirty="0" err="1" smtClean="0"/>
              <a:t>colour</a:t>
            </a:r>
            <a:r>
              <a:rPr lang="en-US" sz="2800" dirty="0" smtClean="0"/>
              <a:t>?</a:t>
            </a:r>
          </a:p>
          <a:p>
            <a:endParaRPr lang="en-US" sz="2800" dirty="0" smtClean="0"/>
          </a:p>
          <a:p>
            <a:r>
              <a:rPr lang="en-GB" sz="2800" dirty="0" smtClean="0"/>
              <a:t>Try split on </a:t>
            </a:r>
            <a:r>
              <a:rPr lang="en-GB" sz="2800" i="1" dirty="0" smtClean="0"/>
              <a:t>colour</a:t>
            </a:r>
            <a:r>
              <a:rPr lang="en-GB" sz="2800" dirty="0" smtClean="0"/>
              <a:t> which has three values:</a:t>
            </a:r>
          </a:p>
          <a:p>
            <a:r>
              <a:rPr lang="en-GB" sz="2800" i="1" dirty="0" smtClean="0"/>
              <a:t>blue, red</a:t>
            </a:r>
            <a:r>
              <a:rPr lang="en-GB" sz="2800" dirty="0" smtClean="0"/>
              <a:t> and </a:t>
            </a:r>
            <a:r>
              <a:rPr lang="en-GB" sz="2800" i="1" dirty="0" smtClean="0"/>
              <a:t>green.</a:t>
            </a:r>
            <a:endParaRPr lang="en-GB" sz="2800" dirty="0" smtClean="0"/>
          </a:p>
          <a:p>
            <a:endParaRPr lang="en-US" sz="2800" dirty="0" smtClean="0"/>
          </a:p>
          <a:p>
            <a:r>
              <a:rPr lang="en-GB" sz="2800" dirty="0" smtClean="0"/>
              <a:t>Colour has an information gain of 0.52</a:t>
            </a:r>
          </a:p>
          <a:p>
            <a:endParaRPr lang="en-US" sz="2800" dirty="0" smtClean="0"/>
          </a:p>
          <a:p>
            <a:r>
              <a:rPr lang="en-US" sz="2800" dirty="0" smtClean="0"/>
              <a:t>So,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is a better parameter to split on than size.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Do You Choose The Next Splitting Feature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981200"/>
            <a:ext cx="636449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Suppose we split on shape?</a:t>
            </a:r>
          </a:p>
          <a:p>
            <a:endParaRPr lang="en-US" sz="2800" dirty="0" smtClean="0"/>
          </a:p>
          <a:p>
            <a:r>
              <a:rPr lang="en-GB" sz="2800" dirty="0" smtClean="0"/>
              <a:t>Try split on </a:t>
            </a:r>
            <a:r>
              <a:rPr lang="en-GB" sz="2800" i="1" dirty="0" smtClean="0"/>
              <a:t>shape</a:t>
            </a:r>
            <a:r>
              <a:rPr lang="en-GB" sz="2800" dirty="0" smtClean="0"/>
              <a:t> which has four values:</a:t>
            </a:r>
          </a:p>
          <a:p>
            <a:r>
              <a:rPr lang="en-GB" sz="2800" i="1" dirty="0" smtClean="0"/>
              <a:t>brick, wedge, sphere</a:t>
            </a:r>
            <a:r>
              <a:rPr lang="en-GB" sz="2800" dirty="0" smtClean="0"/>
              <a:t> and </a:t>
            </a:r>
            <a:r>
              <a:rPr lang="en-GB" sz="2800" i="1" dirty="0" smtClean="0"/>
              <a:t>pillar.</a:t>
            </a:r>
            <a:endParaRPr lang="en-GB" sz="2800" dirty="0" smtClean="0"/>
          </a:p>
          <a:p>
            <a:endParaRPr lang="en-US" sz="2800" dirty="0" smtClean="0"/>
          </a:p>
          <a:p>
            <a:r>
              <a:rPr lang="en-GB" sz="2800" dirty="0" smtClean="0"/>
              <a:t>Shape has an information gain of 0.7</a:t>
            </a:r>
          </a:p>
          <a:p>
            <a:endParaRPr lang="en-GB" sz="2800" dirty="0" smtClean="0"/>
          </a:p>
          <a:p>
            <a:r>
              <a:rPr lang="en-GB" sz="2800" dirty="0" smtClean="0"/>
              <a:t>So, shape works better than colour or size.</a:t>
            </a:r>
          </a:p>
          <a:p>
            <a:endParaRPr lang="en-GB" sz="2800" dirty="0" smtClean="0"/>
          </a:p>
          <a:p>
            <a:r>
              <a:rPr lang="en-GB" sz="2800" dirty="0" smtClean="0"/>
              <a:t>Therefore split on shape.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Rules such as the following are mathematically equivalent to a Decision Tree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If</a:t>
            </a:r>
            <a:r>
              <a:rPr lang="en-US" dirty="0" smtClean="0"/>
              <a:t> </a:t>
            </a:r>
            <a:r>
              <a:rPr lang="en-US" dirty="0" err="1" smtClean="0"/>
              <a:t>sepal_length</a:t>
            </a:r>
            <a:r>
              <a:rPr lang="en-US" dirty="0" smtClean="0"/>
              <a:t> &gt; 3 and </a:t>
            </a:r>
            <a:r>
              <a:rPr lang="en-US" dirty="0" err="1" smtClean="0"/>
              <a:t>sepal_width</a:t>
            </a:r>
            <a:r>
              <a:rPr lang="en-US" dirty="0" smtClean="0"/>
              <a:t> &lt; 5 </a:t>
            </a:r>
            <a:r>
              <a:rPr lang="en-US" dirty="0" smtClean="0">
                <a:solidFill>
                  <a:srgbClr val="00B0F0"/>
                </a:solidFill>
              </a:rPr>
              <a:t>then</a:t>
            </a:r>
            <a:r>
              <a:rPr lang="en-US" dirty="0" smtClean="0"/>
              <a:t> class=</a:t>
            </a:r>
            <a:r>
              <a:rPr lang="en-US" dirty="0" err="1" smtClean="0"/>
              <a:t>setosa</a:t>
            </a:r>
            <a:r>
              <a:rPr lang="en-US" dirty="0" smtClean="0"/>
              <a:t> else class=</a:t>
            </a:r>
            <a:r>
              <a:rPr lang="en-US" dirty="0" err="1" smtClean="0"/>
              <a:t>versicolor</a:t>
            </a:r>
            <a:endParaRPr lang="en-IN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If the only features are sepal length and width (2 features), you can draw a line in 2D separating the two classes.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Rule-Based Classifiers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2214546" y="235743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5-Point Star 4"/>
          <p:cNvSpPr/>
          <p:nvPr/>
        </p:nvSpPr>
        <p:spPr>
          <a:xfrm>
            <a:off x="3643306" y="250983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5-Point Star 5"/>
          <p:cNvSpPr/>
          <p:nvPr/>
        </p:nvSpPr>
        <p:spPr>
          <a:xfrm>
            <a:off x="2362200" y="373380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Isosceles Triangle 8"/>
          <p:cNvSpPr/>
          <p:nvPr/>
        </p:nvSpPr>
        <p:spPr>
          <a:xfrm>
            <a:off x="4786314" y="4000504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Isosceles Triangle 9"/>
          <p:cNvSpPr/>
          <p:nvPr/>
        </p:nvSpPr>
        <p:spPr>
          <a:xfrm>
            <a:off x="4938714" y="4929198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Isosceles Triangle 10"/>
          <p:cNvSpPr/>
          <p:nvPr/>
        </p:nvSpPr>
        <p:spPr>
          <a:xfrm>
            <a:off x="6072198" y="4071942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Isosceles Triangle 11"/>
          <p:cNvSpPr/>
          <p:nvPr/>
        </p:nvSpPr>
        <p:spPr>
          <a:xfrm>
            <a:off x="6000760" y="2714620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Isosceles Triangle 12"/>
          <p:cNvSpPr/>
          <p:nvPr/>
        </p:nvSpPr>
        <p:spPr>
          <a:xfrm>
            <a:off x="3286116" y="5429264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4143372" y="271462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1600200" y="3502026"/>
            <a:ext cx="3328990" cy="3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Rule-Based Classifiers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130706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Sepal width &lt; 5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" y="3048000"/>
            <a:ext cx="167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Sepal length &gt; 3</a:t>
            </a:r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1600200" y="1752600"/>
            <a:ext cx="801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Setosa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6705600" y="5486400"/>
            <a:ext cx="111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Versicolor</a:t>
            </a:r>
            <a:endParaRPr lang="en-IN" dirty="0"/>
          </a:p>
        </p:txBody>
      </p:sp>
      <p:cxnSp>
        <p:nvCxnSpPr>
          <p:cNvPr id="25" name="Straight Arrow Connector 24"/>
          <p:cNvCxnSpPr/>
          <p:nvPr/>
        </p:nvCxnSpPr>
        <p:spPr>
          <a:xfrm rot="16200000" flipV="1">
            <a:off x="800894" y="26281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1752600" y="14478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Try a more complex rule to eliminate the blue point that is being classified as green.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If</a:t>
            </a:r>
            <a:r>
              <a:rPr lang="en-US" dirty="0" smtClean="0"/>
              <a:t> </a:t>
            </a:r>
            <a:r>
              <a:rPr lang="en-US" dirty="0" err="1" smtClean="0"/>
              <a:t>sepal_length</a:t>
            </a:r>
            <a:r>
              <a:rPr lang="en-US" dirty="0" smtClean="0"/>
              <a:t> &gt; 3 and </a:t>
            </a:r>
            <a:r>
              <a:rPr lang="en-US" dirty="0" err="1" smtClean="0"/>
              <a:t>sepal_width</a:t>
            </a:r>
            <a:r>
              <a:rPr lang="en-US" dirty="0" smtClean="0"/>
              <a:t> &lt; 5 OR </a:t>
            </a:r>
            <a:r>
              <a:rPr lang="en-US" dirty="0" err="1" smtClean="0"/>
              <a:t>sepal_length</a:t>
            </a:r>
            <a:r>
              <a:rPr lang="en-US" dirty="0" smtClean="0"/>
              <a:t> &gt; 2 and </a:t>
            </a:r>
            <a:r>
              <a:rPr lang="en-US" dirty="0" err="1" smtClean="0"/>
              <a:t>sepal_width</a:t>
            </a:r>
            <a:r>
              <a:rPr lang="en-US" dirty="0" smtClean="0"/>
              <a:t> &lt; 4 </a:t>
            </a:r>
            <a:r>
              <a:rPr lang="en-US" dirty="0" smtClean="0">
                <a:solidFill>
                  <a:srgbClr val="00B0F0"/>
                </a:solidFill>
              </a:rPr>
              <a:t>then</a:t>
            </a:r>
            <a:r>
              <a:rPr lang="en-US" dirty="0" smtClean="0"/>
              <a:t> class=</a:t>
            </a:r>
            <a:r>
              <a:rPr lang="en-US" dirty="0" err="1" smtClean="0"/>
              <a:t>setosa</a:t>
            </a:r>
            <a:r>
              <a:rPr lang="en-US" dirty="0" smtClean="0"/>
              <a:t> else class=</a:t>
            </a:r>
            <a:r>
              <a:rPr lang="en-US" dirty="0" err="1" smtClean="0"/>
              <a:t>versicolor</a:t>
            </a:r>
            <a:endParaRPr lang="en-IN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Now we get 2 more lines in 2D.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Rule-Based Classifiers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2214546" y="235743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5-Point Star 4"/>
          <p:cNvSpPr/>
          <p:nvPr/>
        </p:nvSpPr>
        <p:spPr>
          <a:xfrm>
            <a:off x="3643306" y="250983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5-Point Star 5"/>
          <p:cNvSpPr/>
          <p:nvPr/>
        </p:nvSpPr>
        <p:spPr>
          <a:xfrm>
            <a:off x="2571736" y="350043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Isosceles Triangle 8"/>
          <p:cNvSpPr/>
          <p:nvPr/>
        </p:nvSpPr>
        <p:spPr>
          <a:xfrm>
            <a:off x="4786314" y="4000504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Isosceles Triangle 9"/>
          <p:cNvSpPr/>
          <p:nvPr/>
        </p:nvSpPr>
        <p:spPr>
          <a:xfrm>
            <a:off x="4938714" y="4929198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Isosceles Triangle 10"/>
          <p:cNvSpPr/>
          <p:nvPr/>
        </p:nvSpPr>
        <p:spPr>
          <a:xfrm>
            <a:off x="6072198" y="4071942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Isosceles Triangle 11"/>
          <p:cNvSpPr/>
          <p:nvPr/>
        </p:nvSpPr>
        <p:spPr>
          <a:xfrm>
            <a:off x="6000760" y="2714620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Isosceles Triangle 12"/>
          <p:cNvSpPr/>
          <p:nvPr/>
        </p:nvSpPr>
        <p:spPr>
          <a:xfrm>
            <a:off x="3286116" y="5429264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>
            <a:off x="4929190" y="1928802"/>
            <a:ext cx="28575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143372" y="271462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3286116" y="3500438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786050" y="4000504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285720" y="4500570"/>
            <a:ext cx="30003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Rule-Based Classifiers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2214546" y="235743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5-Point Star 4"/>
          <p:cNvSpPr/>
          <p:nvPr/>
        </p:nvSpPr>
        <p:spPr>
          <a:xfrm>
            <a:off x="3643306" y="250983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5-Point Star 5"/>
          <p:cNvSpPr/>
          <p:nvPr/>
        </p:nvSpPr>
        <p:spPr>
          <a:xfrm>
            <a:off x="2362200" y="358140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Isosceles Triangle 8"/>
          <p:cNvSpPr/>
          <p:nvPr/>
        </p:nvSpPr>
        <p:spPr>
          <a:xfrm>
            <a:off x="4786314" y="4000504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Isosceles Triangle 9"/>
          <p:cNvSpPr/>
          <p:nvPr/>
        </p:nvSpPr>
        <p:spPr>
          <a:xfrm>
            <a:off x="4938714" y="4929198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Isosceles Triangle 10"/>
          <p:cNvSpPr/>
          <p:nvPr/>
        </p:nvSpPr>
        <p:spPr>
          <a:xfrm>
            <a:off x="6072198" y="4071942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Isosceles Triangle 11"/>
          <p:cNvSpPr/>
          <p:nvPr/>
        </p:nvSpPr>
        <p:spPr>
          <a:xfrm>
            <a:off x="6000760" y="2714620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Isosceles Triangle 12"/>
          <p:cNvSpPr/>
          <p:nvPr/>
        </p:nvSpPr>
        <p:spPr>
          <a:xfrm>
            <a:off x="3286116" y="5429264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5-Point Star 13"/>
          <p:cNvSpPr/>
          <p:nvPr/>
        </p:nvSpPr>
        <p:spPr>
          <a:xfrm>
            <a:off x="1142976" y="4702742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714348" y="548856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</a:t>
            </a:r>
            <a:endParaRPr lang="en-IN" dirty="0"/>
          </a:p>
        </p:txBody>
      </p:sp>
      <p:cxnSp>
        <p:nvCxnSpPr>
          <p:cNvPr id="20" name="Curved Connector 19"/>
          <p:cNvCxnSpPr>
            <a:stCxn id="18" idx="0"/>
          </p:cNvCxnSpPr>
          <p:nvPr/>
        </p:nvCxnSpPr>
        <p:spPr>
          <a:xfrm rot="5400000" flipH="1" flipV="1">
            <a:off x="872726" y="5146870"/>
            <a:ext cx="500066" cy="1833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29190" y="1928802"/>
            <a:ext cx="28575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143372" y="2714620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3286116" y="3500438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786050" y="4000504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285720" y="4500570"/>
            <a:ext cx="30003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Rule-Based Classifiers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I’ll need an infinite number of rules!</a:t>
            </a:r>
          </a:p>
          <a:p>
            <a:endParaRPr lang="en-US" dirty="0" smtClean="0"/>
          </a:p>
          <a:p>
            <a:r>
              <a:rPr lang="en-US" dirty="0" smtClean="0"/>
              <a:t>Is there a machine learning algorithm that can handle this data?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Rule-Based Classifiers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Classification = Deciding =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Labelling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516082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B050"/>
                </a:solidFill>
              </a:rPr>
              <a:t>5’11” Short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990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B050"/>
                </a:solidFill>
              </a:rPr>
              <a:t>5’ 8” Short</a:t>
            </a:r>
            <a:endParaRPr lang="en-IN" sz="2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20675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B050"/>
                </a:solidFill>
              </a:rPr>
              <a:t>5’8” Short</a:t>
            </a:r>
            <a:endParaRPr lang="en-IN" sz="28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1676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B050"/>
                </a:solidFill>
              </a:rPr>
              <a:t>5’11” Short</a:t>
            </a:r>
            <a:endParaRPr lang="en-IN" sz="28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1295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70C0"/>
                </a:solidFill>
              </a:rPr>
              <a:t>6’2” Tall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2362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70C0"/>
                </a:solidFill>
              </a:rPr>
              <a:t>6’6” Tall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590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B050"/>
                </a:solidFill>
              </a:rPr>
              <a:t>5’ 2” Short</a:t>
            </a:r>
            <a:endParaRPr lang="en-IN" sz="28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70C0"/>
                </a:solidFill>
              </a:rPr>
              <a:t>6’8” Tall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3124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rgbClr val="0070C0"/>
                </a:solidFill>
              </a:rPr>
              <a:t>6’9” Tall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3733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 </a:t>
            </a:r>
            <a:r>
              <a:rPr lang="en-IN" sz="2800" i="1" dirty="0" smtClean="0">
                <a:solidFill>
                  <a:srgbClr val="0070C0"/>
                </a:solidFill>
              </a:rPr>
              <a:t>6’10” Tall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4983540"/>
            <a:ext cx="7300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You will learn to create an ML algorithm that learns something like this and that works with text.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220980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Word-List Based Classification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very simple classification technique that is used very often and works well if done correctly.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Word List (Gazetteer)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Classification for Text Categorization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350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The </a:t>
            </a:r>
            <a:r>
              <a:rPr lang="en-IN" sz="2800" dirty="0" smtClean="0">
                <a:solidFill>
                  <a:srgbClr val="00B050"/>
                </a:solidFill>
              </a:rPr>
              <a:t>United Nations Security Council </a:t>
            </a:r>
            <a:r>
              <a:rPr lang="en-IN" sz="2800" dirty="0" smtClean="0"/>
              <a:t>will</a:t>
            </a:r>
            <a:r>
              <a:rPr lang="en-IN" sz="2800" dirty="0" smtClean="0">
                <a:solidFill>
                  <a:srgbClr val="00B050"/>
                </a:solidFill>
              </a:rPr>
              <a:t> record</a:t>
            </a:r>
            <a:r>
              <a:rPr lang="en-IN" sz="2800" dirty="0" smtClean="0"/>
              <a:t> its first clear </a:t>
            </a:r>
            <a:r>
              <a:rPr lang="en-IN" sz="2800" dirty="0" smtClean="0">
                <a:solidFill>
                  <a:srgbClr val="00B050"/>
                </a:solidFill>
              </a:rPr>
              <a:t>condemnation</a:t>
            </a:r>
            <a:r>
              <a:rPr lang="en-IN" sz="2800" dirty="0" smtClean="0"/>
              <a:t> of </a:t>
            </a:r>
            <a:r>
              <a:rPr lang="en-IN" sz="2800" dirty="0" smtClean="0">
                <a:solidFill>
                  <a:srgbClr val="00B050"/>
                </a:solidFill>
              </a:rPr>
              <a:t>Syria</a:t>
            </a:r>
            <a:r>
              <a:rPr lang="en-IN" sz="2800" dirty="0" smtClean="0"/>
              <a:t> for its continuing </a:t>
            </a:r>
            <a:r>
              <a:rPr lang="en-IN" sz="2800" dirty="0" smtClean="0">
                <a:solidFill>
                  <a:srgbClr val="00B050"/>
                </a:solidFill>
              </a:rPr>
              <a:t>crackdown</a:t>
            </a:r>
            <a:r>
              <a:rPr lang="en-IN" sz="2800" dirty="0" smtClean="0"/>
              <a:t> on </a:t>
            </a:r>
            <a:r>
              <a:rPr lang="en-IN" sz="2800" dirty="0" smtClean="0">
                <a:solidFill>
                  <a:srgbClr val="00B050"/>
                </a:solidFill>
              </a:rPr>
              <a:t>protests</a:t>
            </a:r>
            <a:r>
              <a:rPr lang="en-IN" sz="2800" dirty="0" smtClean="0"/>
              <a:t>, as the </a:t>
            </a:r>
            <a:r>
              <a:rPr lang="en-IN" sz="2800" dirty="0" smtClean="0">
                <a:solidFill>
                  <a:srgbClr val="00B050"/>
                </a:solidFill>
              </a:rPr>
              <a:t>army</a:t>
            </a:r>
            <a:r>
              <a:rPr lang="en-IN" sz="2800" dirty="0" smtClean="0"/>
              <a:t> continues its advance into </a:t>
            </a:r>
            <a:r>
              <a:rPr lang="en-IN" sz="2800" dirty="0" smtClean="0">
                <a:solidFill>
                  <a:srgbClr val="00B050"/>
                </a:solidFill>
              </a:rPr>
              <a:t>Hama</a:t>
            </a:r>
            <a:r>
              <a:rPr lang="en-IN" sz="2800" dirty="0" smtClean="0"/>
              <a:t>.</a:t>
            </a:r>
            <a:endParaRPr lang="en-I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1752600"/>
            <a:ext cx="350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00B0F0"/>
                </a:solidFill>
              </a:rPr>
              <a:t>Warwickshire's Clarke </a:t>
            </a:r>
            <a:r>
              <a:rPr lang="en-IN" sz="2800" dirty="0" smtClean="0"/>
              <a:t>equalled the </a:t>
            </a:r>
            <a:r>
              <a:rPr lang="en-IN" sz="2800" dirty="0" smtClean="0">
                <a:solidFill>
                  <a:srgbClr val="00B0F0"/>
                </a:solidFill>
              </a:rPr>
              <a:t>first-class record</a:t>
            </a:r>
            <a:r>
              <a:rPr lang="en-IN" sz="2800" dirty="0" smtClean="0"/>
              <a:t> of </a:t>
            </a:r>
            <a:r>
              <a:rPr lang="en-IN" sz="2800" dirty="0" smtClean="0">
                <a:solidFill>
                  <a:srgbClr val="00B0F0"/>
                </a:solidFill>
              </a:rPr>
              <a:t>seven catches</a:t>
            </a:r>
            <a:r>
              <a:rPr lang="en-IN" sz="2800" dirty="0" smtClean="0"/>
              <a:t> for an </a:t>
            </a:r>
            <a:r>
              <a:rPr lang="en-IN" sz="2800" dirty="0" smtClean="0">
                <a:solidFill>
                  <a:srgbClr val="00B0F0"/>
                </a:solidFill>
              </a:rPr>
              <a:t>outfielder</a:t>
            </a:r>
            <a:r>
              <a:rPr lang="en-IN" sz="2800" dirty="0" smtClean="0"/>
              <a:t> in an </a:t>
            </a:r>
            <a:r>
              <a:rPr lang="en-IN" sz="2800" dirty="0" smtClean="0">
                <a:solidFill>
                  <a:srgbClr val="00B0F0"/>
                </a:solidFill>
              </a:rPr>
              <a:t>innings</a:t>
            </a:r>
            <a:r>
              <a:rPr lang="en-IN" sz="2800" dirty="0" smtClean="0"/>
              <a:t> but </a:t>
            </a:r>
            <a:r>
              <a:rPr lang="en-IN" sz="2800" dirty="0" smtClean="0">
                <a:solidFill>
                  <a:srgbClr val="00B0F0"/>
                </a:solidFill>
              </a:rPr>
              <a:t>Lancashire</a:t>
            </a:r>
            <a:r>
              <a:rPr lang="en-IN" sz="2800" dirty="0" smtClean="0"/>
              <a:t> took control on day three.</a:t>
            </a:r>
            <a:endParaRPr lang="en-IN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143000"/>
            <a:ext cx="7866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say you want to classify these.  Make a list of key words.  What sort of words?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Text Categorization using Lists of Words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27970"/>
            <a:ext cx="350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7030A0"/>
                </a:solidFill>
              </a:rPr>
              <a:t>United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Nations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Security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Record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Condemnation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Syria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Crackdown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Protests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Army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Hama</a:t>
            </a:r>
            <a:endParaRPr lang="en-IN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327970"/>
            <a:ext cx="350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0070C0"/>
                </a:solidFill>
              </a:rPr>
              <a:t>Manchester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United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Warwickshire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Clarke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First-class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Record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Catches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Outfielder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Innings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Lancashire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5945" y="1066800"/>
            <a:ext cx="442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lists of words are also called gazetteers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1411069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Politics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6875" y="1374338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Sports</a:t>
            </a:r>
            <a:endParaRPr lang="en-IN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can write rules like “If any work in the document matches a word in the word list for a category, it belongs to that category”.</a:t>
            </a:r>
          </a:p>
          <a:p>
            <a:r>
              <a:rPr lang="en-US" dirty="0" smtClean="0"/>
              <a:t>This type of word list classification is a type of rule-based classifier.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If</a:t>
            </a:r>
            <a:r>
              <a:rPr lang="en-US" dirty="0" smtClean="0"/>
              <a:t> word1 exists in doc OR word2 exists in doc OR word3 exists in doc </a:t>
            </a:r>
            <a:r>
              <a:rPr lang="en-US" dirty="0" smtClean="0">
                <a:solidFill>
                  <a:srgbClr val="00B0F0"/>
                </a:solidFill>
              </a:rPr>
              <a:t>then</a:t>
            </a:r>
            <a:r>
              <a:rPr lang="en-US" dirty="0" smtClean="0"/>
              <a:t> class=C1 else class=C2</a:t>
            </a:r>
            <a:endParaRPr lang="en-IN" dirty="0" smtClean="0"/>
          </a:p>
          <a:p>
            <a:endParaRPr lang="en-IN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Word List (Gazetteer)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greatly improve the quality of this by counting.</a:t>
            </a:r>
          </a:p>
          <a:p>
            <a:r>
              <a:rPr lang="en-US" dirty="0" smtClean="0"/>
              <a:t>I count occurrences of words from the word list for each category in the document.</a:t>
            </a:r>
          </a:p>
          <a:p>
            <a:r>
              <a:rPr lang="en-US" dirty="0" smtClean="0"/>
              <a:t>If count(category1) &gt; count(category2) in document, then category 1 else category2</a:t>
            </a:r>
            <a:endParaRPr lang="en-IN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Word List (Gazetteer)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Word List Topic Classification 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40417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7030A0"/>
                </a:solidFill>
              </a:rPr>
              <a:t>Manchester United</a:t>
            </a:r>
            <a:endParaRPr lang="en-IN" sz="28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240417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00B0F0"/>
                </a:solidFill>
              </a:rPr>
              <a:t>United Nations</a:t>
            </a:r>
            <a:endParaRPr lang="en-IN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Word List Topic Classification Example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40417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7030A0"/>
                </a:solidFill>
              </a:rPr>
              <a:t>Manchester United</a:t>
            </a:r>
            <a:endParaRPr lang="en-IN" sz="28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240417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00B0F0"/>
                </a:solidFill>
              </a:rPr>
              <a:t>United Nations</a:t>
            </a:r>
            <a:endParaRPr lang="en-IN" sz="28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429000"/>
            <a:ext cx="2409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count(Politics) = 2</a:t>
            </a:r>
          </a:p>
          <a:p>
            <a:r>
              <a:rPr lang="en-US" sz="2400" dirty="0" smtClean="0"/>
              <a:t>count(Sports)  = 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3436203"/>
            <a:ext cx="2409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count(Politics) = 1</a:t>
            </a:r>
          </a:p>
          <a:p>
            <a:r>
              <a:rPr lang="en-US" sz="2400" dirty="0" smtClean="0"/>
              <a:t>count(Sports)  = 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Word List Topic Classification Example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40417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7030A0"/>
                </a:solidFill>
              </a:rPr>
              <a:t>Manchester United</a:t>
            </a:r>
            <a:endParaRPr lang="en-IN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411069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Politics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240417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00B0F0"/>
                </a:solidFill>
              </a:rPr>
              <a:t>United Nations</a:t>
            </a:r>
            <a:endParaRPr lang="en-IN" sz="28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1374338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Sports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1189" y="4863405"/>
            <a:ext cx="7280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 have successfully used a rule-based algorithm to tell us which document is about </a:t>
            </a:r>
            <a:r>
              <a:rPr lang="en-US" sz="2800" b="1" u="sng" dirty="0" smtClean="0"/>
              <a:t>Politics</a:t>
            </a:r>
            <a:r>
              <a:rPr lang="en-US" sz="2800" b="1" dirty="0" smtClean="0"/>
              <a:t> and which is about </a:t>
            </a:r>
            <a:r>
              <a:rPr lang="en-US" sz="2800" b="1" u="sng" dirty="0" smtClean="0"/>
              <a:t>Sports</a:t>
            </a:r>
            <a:r>
              <a:rPr lang="en-US" sz="2800" b="1" dirty="0" smtClean="0"/>
              <a:t> !!!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3429000"/>
            <a:ext cx="2409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count(Politics) = 2</a:t>
            </a:r>
          </a:p>
          <a:p>
            <a:r>
              <a:rPr lang="en-US" sz="2400" dirty="0" smtClean="0"/>
              <a:t>	&gt;</a:t>
            </a:r>
          </a:p>
          <a:p>
            <a:r>
              <a:rPr lang="en-US" sz="2400" dirty="0" smtClean="0"/>
              <a:t>count(Sports)  = 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3436203"/>
            <a:ext cx="2409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count(Politics) = 1</a:t>
            </a:r>
          </a:p>
          <a:p>
            <a:r>
              <a:rPr lang="en-US" sz="2400" dirty="0" smtClean="0"/>
              <a:t>	&lt;</a:t>
            </a:r>
          </a:p>
          <a:p>
            <a:r>
              <a:rPr lang="en-US" sz="2400" dirty="0" smtClean="0"/>
              <a:t>count(Sports)  = 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very simple classification technique that is used very often but never written about in textbooks.</a:t>
            </a:r>
          </a:p>
          <a:p>
            <a:r>
              <a:rPr lang="en-US" dirty="0" smtClean="0"/>
              <a:t>I count occurrences of words from the word list for each category.  If count(category1) &gt; count(category2) in document, then category 1 else category2</a:t>
            </a:r>
          </a:p>
          <a:p>
            <a:r>
              <a:rPr lang="en-US" dirty="0" smtClean="0"/>
              <a:t>Word lists are an improvement over decision tree classifiers because they involve counting.</a:t>
            </a:r>
            <a:endParaRPr lang="en-IN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Word List (Gazetteer)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Topic Classification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648200"/>
            <a:ext cx="7280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Can you tell which is about </a:t>
            </a:r>
            <a:r>
              <a:rPr lang="en-US" sz="2800" b="1" u="sng" dirty="0" smtClean="0"/>
              <a:t>Politics</a:t>
            </a:r>
            <a:r>
              <a:rPr lang="en-US" sz="2800" b="1" dirty="0" smtClean="0"/>
              <a:t> and which is about </a:t>
            </a:r>
            <a:r>
              <a:rPr lang="en-US" sz="2800" b="1" u="sng" dirty="0" smtClean="0"/>
              <a:t>Sports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40417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00B0F0"/>
                </a:solidFill>
              </a:rPr>
              <a:t>The United Nations Security Council today</a:t>
            </a:r>
            <a:endParaRPr lang="en-IN" sz="28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240417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7030A0"/>
                </a:solidFill>
              </a:rPr>
              <a:t>Manchester United beat </a:t>
            </a:r>
            <a:r>
              <a:rPr lang="en-IN" sz="2800" dirty="0" err="1" smtClean="0">
                <a:solidFill>
                  <a:srgbClr val="7030A0"/>
                </a:solidFill>
              </a:rPr>
              <a:t>Barca</a:t>
            </a:r>
            <a:r>
              <a:rPr lang="en-IN" sz="2800" dirty="0" smtClean="0">
                <a:solidFill>
                  <a:srgbClr val="7030A0"/>
                </a:solidFill>
              </a:rPr>
              <a:t> to reach</a:t>
            </a:r>
            <a:endParaRPr lang="en-IN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 with words lists is, all the words (features) have equal </a:t>
            </a:r>
            <a:r>
              <a:rPr lang="en-US" dirty="0" err="1" smtClean="0"/>
              <a:t>weightage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But hey, some words (features) might be better indicators of the topic than others.</a:t>
            </a:r>
          </a:p>
          <a:p>
            <a:endParaRPr lang="en-US" dirty="0" smtClean="0"/>
          </a:p>
          <a:p>
            <a:r>
              <a:rPr lang="en-US" dirty="0" smtClean="0"/>
              <a:t>So, what if we added a weight to the features … like what you see on the next slide …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Word List (a.k.a. Gazetteer)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Adding Weights to the Features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27970"/>
            <a:ext cx="350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7030A0"/>
                </a:solidFill>
              </a:rPr>
              <a:t>UN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Adopts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Condemnation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Syria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Crackdown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Protests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Army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Hama</a:t>
            </a:r>
            <a:endParaRPr lang="en-IN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327970"/>
            <a:ext cx="350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0070C0"/>
                </a:solidFill>
              </a:rPr>
              <a:t>Warwickshire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Clarke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First-class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Record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Catches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Outfielder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Innings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Lancashire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6736" y="1078468"/>
            <a:ext cx="4112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improve the gazetteer with weights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1411069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Politics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6875" y="1374338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Sports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327970"/>
            <a:ext cx="106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1.0</a:t>
            </a:r>
            <a:endParaRPr lang="en-IN" sz="2800" dirty="0" smtClean="0"/>
          </a:p>
          <a:p>
            <a:r>
              <a:rPr lang="en-US" sz="2800" dirty="0" smtClean="0"/>
              <a:t>0.1</a:t>
            </a:r>
            <a:endParaRPr lang="en-IN" sz="2800" dirty="0" smtClean="0"/>
          </a:p>
          <a:p>
            <a:r>
              <a:rPr lang="en-US" sz="2800" dirty="0" smtClean="0"/>
              <a:t>0.2</a:t>
            </a:r>
            <a:endParaRPr lang="en-IN" sz="2800" dirty="0" smtClean="0"/>
          </a:p>
          <a:p>
            <a:r>
              <a:rPr lang="en-US" sz="2800" dirty="0" smtClean="0"/>
              <a:t>0.3</a:t>
            </a:r>
            <a:endParaRPr lang="en-IN" sz="2800" dirty="0" smtClean="0"/>
          </a:p>
          <a:p>
            <a:r>
              <a:rPr lang="en-US" sz="2800" dirty="0" smtClean="0"/>
              <a:t>0.8</a:t>
            </a:r>
            <a:endParaRPr lang="en-IN" sz="2800" dirty="0" smtClean="0"/>
          </a:p>
          <a:p>
            <a:r>
              <a:rPr lang="en-US" sz="2800" dirty="0" smtClean="0"/>
              <a:t>1.0</a:t>
            </a:r>
            <a:endParaRPr lang="en-IN" sz="2800" dirty="0" smtClean="0"/>
          </a:p>
          <a:p>
            <a:r>
              <a:rPr lang="en-US" sz="2800" dirty="0" smtClean="0"/>
              <a:t>0.8</a:t>
            </a:r>
            <a:endParaRPr lang="en-IN" sz="2800" dirty="0" smtClean="0"/>
          </a:p>
          <a:p>
            <a:r>
              <a:rPr lang="en-US" sz="2800" dirty="0" smtClean="0"/>
              <a:t>1.0</a:t>
            </a:r>
            <a:endParaRPr lang="en-IN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2327970"/>
            <a:ext cx="106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0.3</a:t>
            </a:r>
            <a:endParaRPr lang="en-IN" sz="2800" dirty="0" smtClean="0"/>
          </a:p>
          <a:p>
            <a:r>
              <a:rPr lang="en-US" sz="2800" dirty="0" smtClean="0"/>
              <a:t>0.1</a:t>
            </a:r>
            <a:endParaRPr lang="en-IN" sz="2800" dirty="0" smtClean="0"/>
          </a:p>
          <a:p>
            <a:r>
              <a:rPr lang="en-US" sz="2800" dirty="0" smtClean="0"/>
              <a:t>0.6</a:t>
            </a:r>
            <a:endParaRPr lang="en-IN" sz="2800" dirty="0" smtClean="0"/>
          </a:p>
          <a:p>
            <a:r>
              <a:rPr lang="en-US" sz="2800" dirty="0" smtClean="0"/>
              <a:t>0.3</a:t>
            </a:r>
            <a:endParaRPr lang="en-IN" sz="2800" dirty="0" smtClean="0"/>
          </a:p>
          <a:p>
            <a:r>
              <a:rPr lang="en-US" sz="2800" dirty="0" smtClean="0"/>
              <a:t>0.6</a:t>
            </a:r>
            <a:endParaRPr lang="en-IN" sz="2800" dirty="0" smtClean="0"/>
          </a:p>
          <a:p>
            <a:r>
              <a:rPr lang="en-US" sz="2800" dirty="0" smtClean="0"/>
              <a:t>1.0</a:t>
            </a:r>
            <a:endParaRPr lang="en-IN" sz="2800" dirty="0" smtClean="0"/>
          </a:p>
          <a:p>
            <a:r>
              <a:rPr lang="en-US" sz="2800" dirty="0" smtClean="0"/>
              <a:t>0.9</a:t>
            </a:r>
            <a:endParaRPr lang="en-IN" sz="2800" dirty="0" smtClean="0"/>
          </a:p>
          <a:p>
            <a:r>
              <a:rPr lang="en-US" sz="2800" dirty="0" smtClean="0"/>
              <a:t>0.5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that’s exactly what machine learning models are – weighted gazetteers.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Weighted Gazetteers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But, counts multiplied by weights represent lines!</a:t>
            </a:r>
          </a:p>
          <a:p>
            <a:endParaRPr lang="en-US" dirty="0" smtClean="0"/>
          </a:p>
          <a:p>
            <a:r>
              <a:rPr lang="en-US" dirty="0" err="1" smtClean="0"/>
              <a:t>Eg</a:t>
            </a:r>
            <a:r>
              <a:rPr lang="en-US" dirty="0" smtClean="0"/>
              <a:t>:  </a:t>
            </a:r>
            <a:r>
              <a:rPr lang="en-US" dirty="0" err="1" smtClean="0"/>
              <a:t>mx</a:t>
            </a:r>
            <a:r>
              <a:rPr lang="en-US" dirty="0" smtClean="0"/>
              <a:t> + </a:t>
            </a:r>
            <a:r>
              <a:rPr lang="en-US" dirty="0" err="1" smtClean="0"/>
              <a:t>ny</a:t>
            </a:r>
            <a:r>
              <a:rPr lang="en-US" dirty="0" smtClean="0"/>
              <a:t> is a 2 dimensional line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:  ax + by + </a:t>
            </a:r>
            <a:r>
              <a:rPr lang="en-US" dirty="0" err="1" smtClean="0"/>
              <a:t>cz</a:t>
            </a:r>
            <a:r>
              <a:rPr lang="en-US" dirty="0" smtClean="0"/>
              <a:t> is a 3 dimensional line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Weighted Gazetteers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that’s exactly what machine learning models are – weighted gazetteers.</a:t>
            </a:r>
          </a:p>
          <a:p>
            <a:endParaRPr lang="en-US" dirty="0" smtClean="0"/>
          </a:p>
          <a:p>
            <a:r>
              <a:rPr lang="en-US" dirty="0" smtClean="0"/>
              <a:t>And the linear classifier had been invented!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Weighted Gazetteers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Artificial Neural Networks (</a:t>
            </a:r>
            <a:r>
              <a:rPr lang="en-US" dirty="0" err="1" smtClean="0"/>
              <a:t>Perceptrons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Naïve Bayesian Classifier</a:t>
            </a:r>
          </a:p>
          <a:p>
            <a:r>
              <a:rPr lang="en-US" dirty="0" smtClean="0"/>
              <a:t>Maximum Entropy Classifiers</a:t>
            </a:r>
          </a:p>
          <a:p>
            <a:r>
              <a:rPr lang="en-US" dirty="0" smtClean="0"/>
              <a:t>Support Vector Machines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Linear Classifiers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2587625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Perceptron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For binary (two class classification – 0 or 1)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f(x) returns the class 1 if </a:t>
            </a:r>
            <a:r>
              <a:rPr lang="en-US" dirty="0" err="1" smtClean="0"/>
              <a:t>w.x</a:t>
            </a:r>
            <a:r>
              <a:rPr lang="en-US" dirty="0" smtClean="0"/>
              <a:t> + b &gt; 0.</a:t>
            </a:r>
          </a:p>
          <a:p>
            <a:pPr>
              <a:buNone/>
            </a:pPr>
            <a:r>
              <a:rPr lang="en-US" dirty="0" smtClean="0"/>
              <a:t>f(x) returns the class 0 if </a:t>
            </a:r>
            <a:r>
              <a:rPr lang="en-US" dirty="0" err="1" smtClean="0"/>
              <a:t>w.x</a:t>
            </a:r>
            <a:r>
              <a:rPr lang="en-US" dirty="0" smtClean="0"/>
              <a:t> + b &lt;= 0.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Perceptron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52292" name="Picture 4" descr="&#10;f(x) = \begin{cases}1 &amp; \text{if }w \cdot x + b &gt; 0\\0 &amp; \text{otherwise}\end{cases}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705099"/>
            <a:ext cx="4903465" cy="12573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29400" y="5867400"/>
            <a:ext cx="200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Wikipedia</a:t>
            </a:r>
            <a:endParaRPr lang="en-US" dirty="0"/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Steps</a:t>
            </a:r>
          </a:p>
          <a:p>
            <a:pPr>
              <a:buNone/>
            </a:pPr>
            <a:r>
              <a:rPr lang="en-GB" dirty="0" smtClean="0"/>
              <a:t>1. Initialize the weights and the threshold. Weights may be initialized to 0 or to a small random value.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Perceptron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Training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2585" y="5715000"/>
            <a:ext cx="200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Wikipedia</a:t>
            </a:r>
            <a:endParaRPr lang="en-US" dirty="0"/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Steps</a:t>
            </a:r>
          </a:p>
          <a:p>
            <a:pPr>
              <a:buNone/>
            </a:pPr>
            <a:r>
              <a:rPr lang="en-GB" dirty="0" smtClean="0"/>
              <a:t>2. For each example  in the training set, perform the following steps:</a:t>
            </a:r>
          </a:p>
          <a:p>
            <a:pPr>
              <a:buNone/>
            </a:pPr>
            <a:r>
              <a:rPr lang="en-GB" dirty="0" smtClean="0"/>
              <a:t>Calculate the actual output: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Update the weights: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Perceptron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Training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85410" name="Picture 2" descr="y_j(t) = f[\mathbf{w}(t)\cdot\mathbf{x}_j] = f[w_0(t) + w_1(t)x_{j,1} + w_2(t)x_{j,2} + \dotsb + w_n(t)x_{j,n}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4038600"/>
            <a:ext cx="8201891" cy="304800"/>
          </a:xfrm>
          <a:prstGeom prst="rect">
            <a:avLst/>
          </a:prstGeom>
          <a:noFill/>
        </p:spPr>
      </p:pic>
      <p:pic>
        <p:nvPicPr>
          <p:cNvPr id="785412" name="Picture 4" descr="w_i(t+1) = w_i(t) + \alpha (d_j - y_j(t)) x_{j,i} \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5105400"/>
            <a:ext cx="4343399" cy="3164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22585" y="5715000"/>
            <a:ext cx="200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Wikipedia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Topic Classification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962400"/>
            <a:ext cx="72808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Can you train an ML algorithm to tell which is about </a:t>
            </a:r>
            <a:r>
              <a:rPr lang="en-US" sz="2800" b="1" u="sng" dirty="0" smtClean="0"/>
              <a:t>Politics</a:t>
            </a:r>
            <a:r>
              <a:rPr lang="en-US" sz="2800" b="1" dirty="0" smtClean="0"/>
              <a:t> and which is about </a:t>
            </a:r>
            <a:r>
              <a:rPr lang="en-US" sz="2800" b="1" u="sng" dirty="0" smtClean="0"/>
              <a:t>Sports</a:t>
            </a:r>
            <a:r>
              <a:rPr lang="en-US" sz="2800" b="1" dirty="0" smtClean="0"/>
              <a:t>?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Yes, but you need to learn some probability theory.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240417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7030A0"/>
                </a:solidFill>
              </a:rPr>
              <a:t>Manchester United beat </a:t>
            </a:r>
            <a:r>
              <a:rPr lang="en-IN" sz="2800" dirty="0" err="1" smtClean="0">
                <a:solidFill>
                  <a:srgbClr val="7030A0"/>
                </a:solidFill>
              </a:rPr>
              <a:t>Barca</a:t>
            </a:r>
            <a:r>
              <a:rPr lang="en-IN" sz="2800" dirty="0" smtClean="0">
                <a:solidFill>
                  <a:srgbClr val="7030A0"/>
                </a:solidFill>
              </a:rPr>
              <a:t> to reach</a:t>
            </a:r>
            <a:endParaRPr lang="en-IN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411069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Politics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6875" y="1374338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Sports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240417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00B0F0"/>
                </a:solidFill>
              </a:rPr>
              <a:t>The United Nations Security Council today</a:t>
            </a:r>
            <a:endParaRPr lang="en-IN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Steps</a:t>
            </a:r>
          </a:p>
          <a:p>
            <a:pPr>
              <a:buNone/>
            </a:pPr>
            <a:r>
              <a:rPr lang="en-GB" dirty="0" smtClean="0"/>
              <a:t>3. Repeat until the iteration error is less than a user-specified error threshold, or a predetermined number of iterations have been completed.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Perceptron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Training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2585" y="5715000"/>
            <a:ext cx="200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Wikipedia</a:t>
            </a:r>
            <a:endParaRPr lang="en-US" dirty="0"/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For binary (two class classification – 0 or 1)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Now that you’ve learnt the weights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52292" name="Picture 4" descr="&#10;f(x) = \begin{cases}1 &amp; \text{if }w \cdot x + b &gt; 0\\0 &amp; \text{otherwise}\end{cases}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4903465" cy="1257301"/>
          </a:xfrm>
          <a:prstGeom prst="rect">
            <a:avLst/>
          </a:prstGeom>
          <a:noFill/>
        </p:spPr>
      </p:pic>
      <p:pic>
        <p:nvPicPr>
          <p:cNvPr id="787458" name="Picture 2" descr="https://upload.wikimedia.org/wikipedia/commons/thumb/3/31/Perceptron.svg/456px-Perceptr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505200"/>
            <a:ext cx="4343400" cy="28860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53200" y="5791200"/>
            <a:ext cx="200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Wikipedia</a:t>
            </a:r>
            <a:endParaRPr lang="en-US" dirty="0"/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separate two linearly separable data sets in hyperspace (</a:t>
            </a:r>
            <a:r>
              <a:rPr lang="en-IN" dirty="0" smtClean="0"/>
              <a:t>a Euclidean space of dimension n</a:t>
            </a:r>
            <a:r>
              <a:rPr lang="en-US" dirty="0" smtClean="0"/>
              <a:t>).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Now we get 1 sloping line in 2D.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Perceptron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2214546" y="235743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5-Point Star 4"/>
          <p:cNvSpPr/>
          <p:nvPr/>
        </p:nvSpPr>
        <p:spPr>
          <a:xfrm>
            <a:off x="3643306" y="250983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5-Point Star 5"/>
          <p:cNvSpPr/>
          <p:nvPr/>
        </p:nvSpPr>
        <p:spPr>
          <a:xfrm>
            <a:off x="2571736" y="350043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Isosceles Triangle 8"/>
          <p:cNvSpPr/>
          <p:nvPr/>
        </p:nvSpPr>
        <p:spPr>
          <a:xfrm>
            <a:off x="4786314" y="4000504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Isosceles Triangle 9"/>
          <p:cNvSpPr/>
          <p:nvPr/>
        </p:nvSpPr>
        <p:spPr>
          <a:xfrm>
            <a:off x="4938714" y="4929198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Isosceles Triangle 10"/>
          <p:cNvSpPr/>
          <p:nvPr/>
        </p:nvSpPr>
        <p:spPr>
          <a:xfrm>
            <a:off x="6072198" y="4071942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Isosceles Triangle 11"/>
          <p:cNvSpPr/>
          <p:nvPr/>
        </p:nvSpPr>
        <p:spPr>
          <a:xfrm>
            <a:off x="6000760" y="2714620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Isosceles Triangle 12"/>
          <p:cNvSpPr/>
          <p:nvPr/>
        </p:nvSpPr>
        <p:spPr>
          <a:xfrm>
            <a:off x="3286116" y="5429264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428728" y="1219200"/>
            <a:ext cx="5962672" cy="435294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Perceptrons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Dependent on order of data</a:t>
            </a:r>
          </a:p>
          <a:p>
            <a:r>
              <a:rPr lang="en-US" dirty="0" smtClean="0"/>
              <a:t>Jitter (the separating plane can move around a lot as you train it)</a:t>
            </a:r>
          </a:p>
          <a:p>
            <a:r>
              <a:rPr lang="en-US" dirty="0" smtClean="0"/>
              <a:t>Sensitive to outliers appearing at the end of training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Problem with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Perceptrons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2214546" y="235743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5-Point Star 4"/>
          <p:cNvSpPr/>
          <p:nvPr/>
        </p:nvSpPr>
        <p:spPr>
          <a:xfrm>
            <a:off x="3643306" y="250983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5-Point Star 5"/>
          <p:cNvSpPr/>
          <p:nvPr/>
        </p:nvSpPr>
        <p:spPr>
          <a:xfrm>
            <a:off x="2571736" y="350043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Isosceles Triangle 8"/>
          <p:cNvSpPr/>
          <p:nvPr/>
        </p:nvSpPr>
        <p:spPr>
          <a:xfrm>
            <a:off x="4786314" y="4000504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Isosceles Triangle 9"/>
          <p:cNvSpPr/>
          <p:nvPr/>
        </p:nvSpPr>
        <p:spPr>
          <a:xfrm>
            <a:off x="4938714" y="4929198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Isosceles Triangle 10"/>
          <p:cNvSpPr/>
          <p:nvPr/>
        </p:nvSpPr>
        <p:spPr>
          <a:xfrm>
            <a:off x="6072198" y="4071942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Isosceles Triangle 11"/>
          <p:cNvSpPr/>
          <p:nvPr/>
        </p:nvSpPr>
        <p:spPr>
          <a:xfrm>
            <a:off x="6000760" y="2714620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Isosceles Triangle 12"/>
          <p:cNvSpPr/>
          <p:nvPr/>
        </p:nvSpPr>
        <p:spPr>
          <a:xfrm>
            <a:off x="3286116" y="5429264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250265" y="2536025"/>
            <a:ext cx="4929222" cy="285752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>
          <a:xfrm>
            <a:off x="1142976" y="171448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714348" y="250030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</a:t>
            </a:r>
            <a:endParaRPr lang="en-IN" dirty="0"/>
          </a:p>
        </p:txBody>
      </p:sp>
      <p:cxnSp>
        <p:nvCxnSpPr>
          <p:cNvPr id="20" name="Curved Connector 19"/>
          <p:cNvCxnSpPr>
            <a:stCxn id="18" idx="0"/>
          </p:cNvCxnSpPr>
          <p:nvPr/>
        </p:nvCxnSpPr>
        <p:spPr>
          <a:xfrm rot="5400000" flipH="1" flipV="1">
            <a:off x="872726" y="2158616"/>
            <a:ext cx="500066" cy="1833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Perceptrons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Can we solve this problem using probabilities?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Jitter Problem with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Perceptrons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if the Weights were Probabilities?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27970"/>
            <a:ext cx="350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7030A0"/>
                </a:solidFill>
              </a:rPr>
              <a:t>UN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Adopts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Condemnation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Syria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Crackdown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Protests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Army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Hama</a:t>
            </a:r>
            <a:endParaRPr lang="en-IN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327970"/>
            <a:ext cx="350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0070C0"/>
                </a:solidFill>
              </a:rPr>
              <a:t>Warwickshire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Clarke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First-class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Record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Catches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Outfielder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Innings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Lancashire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066800"/>
            <a:ext cx="269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gazetteer with weights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1411069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Politics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6875" y="1374338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Sports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327970"/>
            <a:ext cx="106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1.0</a:t>
            </a:r>
            <a:endParaRPr lang="en-IN" sz="2800" dirty="0" smtClean="0"/>
          </a:p>
          <a:p>
            <a:r>
              <a:rPr lang="en-US" sz="2800" dirty="0" smtClean="0"/>
              <a:t>0.1</a:t>
            </a:r>
            <a:endParaRPr lang="en-IN" sz="2800" dirty="0" smtClean="0"/>
          </a:p>
          <a:p>
            <a:r>
              <a:rPr lang="en-US" sz="2800" dirty="0" smtClean="0"/>
              <a:t>0.2</a:t>
            </a:r>
            <a:endParaRPr lang="en-IN" sz="2800" dirty="0" smtClean="0"/>
          </a:p>
          <a:p>
            <a:r>
              <a:rPr lang="en-US" sz="2800" dirty="0" smtClean="0"/>
              <a:t>0.3</a:t>
            </a:r>
            <a:endParaRPr lang="en-IN" sz="2800" dirty="0" smtClean="0"/>
          </a:p>
          <a:p>
            <a:r>
              <a:rPr lang="en-US" sz="2800" dirty="0" smtClean="0"/>
              <a:t>0.8</a:t>
            </a:r>
            <a:endParaRPr lang="en-IN" sz="2800" dirty="0" smtClean="0"/>
          </a:p>
          <a:p>
            <a:r>
              <a:rPr lang="en-US" sz="2800" dirty="0" smtClean="0"/>
              <a:t>1.0</a:t>
            </a:r>
            <a:endParaRPr lang="en-IN" sz="2800" dirty="0" smtClean="0"/>
          </a:p>
          <a:p>
            <a:r>
              <a:rPr lang="en-US" sz="2800" dirty="0" smtClean="0"/>
              <a:t>0.8</a:t>
            </a:r>
            <a:endParaRPr lang="en-IN" sz="2800" dirty="0" smtClean="0"/>
          </a:p>
          <a:p>
            <a:r>
              <a:rPr lang="en-US" sz="2800" dirty="0" smtClean="0"/>
              <a:t>1.0</a:t>
            </a:r>
            <a:endParaRPr lang="en-IN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2327970"/>
            <a:ext cx="106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0.3</a:t>
            </a:r>
            <a:endParaRPr lang="en-IN" sz="2800" dirty="0" smtClean="0"/>
          </a:p>
          <a:p>
            <a:r>
              <a:rPr lang="en-US" sz="2800" dirty="0" smtClean="0"/>
              <a:t>0.1</a:t>
            </a:r>
            <a:endParaRPr lang="en-IN" sz="2800" dirty="0" smtClean="0"/>
          </a:p>
          <a:p>
            <a:r>
              <a:rPr lang="en-US" sz="2800" dirty="0" smtClean="0"/>
              <a:t>0.6</a:t>
            </a:r>
            <a:endParaRPr lang="en-IN" sz="2800" dirty="0" smtClean="0"/>
          </a:p>
          <a:p>
            <a:r>
              <a:rPr lang="en-US" sz="2800" dirty="0" smtClean="0"/>
              <a:t>0.3</a:t>
            </a:r>
            <a:endParaRPr lang="en-IN" sz="2800" dirty="0" smtClean="0"/>
          </a:p>
          <a:p>
            <a:r>
              <a:rPr lang="en-US" sz="2800" dirty="0" smtClean="0"/>
              <a:t>0.6</a:t>
            </a:r>
            <a:endParaRPr lang="en-IN" sz="2800" dirty="0" smtClean="0"/>
          </a:p>
          <a:p>
            <a:r>
              <a:rPr lang="en-US" sz="2800" dirty="0" smtClean="0"/>
              <a:t>1.0</a:t>
            </a:r>
            <a:endParaRPr lang="en-IN" sz="2800" dirty="0" smtClean="0"/>
          </a:p>
          <a:p>
            <a:r>
              <a:rPr lang="en-US" sz="2800" dirty="0" smtClean="0"/>
              <a:t>0.9</a:t>
            </a:r>
            <a:endParaRPr lang="en-IN" sz="2800" dirty="0" smtClean="0"/>
          </a:p>
          <a:p>
            <a:r>
              <a:rPr lang="en-US" sz="2800" dirty="0" smtClean="0"/>
              <a:t>0.5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What if the Weights were Probabilities?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27970"/>
            <a:ext cx="350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7030A0"/>
                </a:solidFill>
              </a:rPr>
              <a:t>UN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Adopts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Condemnation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Syria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Crackdown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Protests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Army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Hama</a:t>
            </a:r>
            <a:endParaRPr lang="en-IN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327970"/>
            <a:ext cx="350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0070C0"/>
                </a:solidFill>
              </a:rPr>
              <a:t>Warwickshire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Clarke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First-class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Record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Catches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Outfielder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Innings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Lancashire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6736" y="1078468"/>
            <a:ext cx="3524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 … for these categories we’d have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1411069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Politics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6875" y="1374338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Sports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327970"/>
            <a:ext cx="106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1.0</a:t>
            </a:r>
            <a:endParaRPr lang="en-IN" sz="2800" dirty="0" smtClean="0"/>
          </a:p>
          <a:p>
            <a:r>
              <a:rPr lang="en-US" sz="2800" dirty="0" smtClean="0"/>
              <a:t>0.1</a:t>
            </a:r>
            <a:endParaRPr lang="en-IN" sz="2800" dirty="0" smtClean="0"/>
          </a:p>
          <a:p>
            <a:r>
              <a:rPr lang="en-US" sz="2800" dirty="0" smtClean="0"/>
              <a:t>0.2</a:t>
            </a:r>
            <a:endParaRPr lang="en-IN" sz="2800" dirty="0" smtClean="0"/>
          </a:p>
          <a:p>
            <a:r>
              <a:rPr lang="en-US" sz="2800" dirty="0" smtClean="0"/>
              <a:t>0.3</a:t>
            </a:r>
            <a:endParaRPr lang="en-IN" sz="2800" dirty="0" smtClean="0"/>
          </a:p>
          <a:p>
            <a:r>
              <a:rPr lang="en-US" sz="2800" dirty="0" smtClean="0"/>
              <a:t>0.8</a:t>
            </a:r>
            <a:endParaRPr lang="en-IN" sz="2800" dirty="0" smtClean="0"/>
          </a:p>
          <a:p>
            <a:r>
              <a:rPr lang="en-US" sz="2800" dirty="0" smtClean="0"/>
              <a:t>1.0</a:t>
            </a:r>
            <a:endParaRPr lang="en-IN" sz="2800" dirty="0" smtClean="0"/>
          </a:p>
          <a:p>
            <a:r>
              <a:rPr lang="en-US" sz="2800" dirty="0" smtClean="0"/>
              <a:t>0.8</a:t>
            </a:r>
            <a:endParaRPr lang="en-IN" sz="2800" dirty="0" smtClean="0"/>
          </a:p>
          <a:p>
            <a:r>
              <a:rPr lang="en-US" sz="2800" dirty="0" smtClean="0"/>
              <a:t>1.0</a:t>
            </a:r>
            <a:endParaRPr lang="en-IN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2327970"/>
            <a:ext cx="106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0.3</a:t>
            </a:r>
            <a:endParaRPr lang="en-IN" sz="2800" dirty="0" smtClean="0"/>
          </a:p>
          <a:p>
            <a:r>
              <a:rPr lang="en-US" sz="2800" dirty="0" smtClean="0"/>
              <a:t>0.1</a:t>
            </a:r>
            <a:endParaRPr lang="en-IN" sz="2800" dirty="0" smtClean="0"/>
          </a:p>
          <a:p>
            <a:r>
              <a:rPr lang="en-US" sz="2800" dirty="0" smtClean="0"/>
              <a:t>0.6</a:t>
            </a:r>
            <a:endParaRPr lang="en-IN" sz="2800" dirty="0" smtClean="0"/>
          </a:p>
          <a:p>
            <a:r>
              <a:rPr lang="en-US" sz="2800" dirty="0" smtClean="0"/>
              <a:t>0.3</a:t>
            </a:r>
            <a:endParaRPr lang="en-IN" sz="2800" dirty="0" smtClean="0"/>
          </a:p>
          <a:p>
            <a:r>
              <a:rPr lang="en-US" sz="2800" dirty="0" smtClean="0"/>
              <a:t>0.6</a:t>
            </a:r>
            <a:endParaRPr lang="en-IN" sz="2800" dirty="0" smtClean="0"/>
          </a:p>
          <a:p>
            <a:r>
              <a:rPr lang="en-US" sz="2800" dirty="0" smtClean="0"/>
              <a:t>1.0</a:t>
            </a:r>
            <a:endParaRPr lang="en-IN" sz="2800" dirty="0" smtClean="0"/>
          </a:p>
          <a:p>
            <a:r>
              <a:rPr lang="en-US" sz="2800" dirty="0" smtClean="0"/>
              <a:t>0.9</a:t>
            </a:r>
            <a:endParaRPr lang="en-IN" sz="2800" dirty="0" smtClean="0"/>
          </a:p>
          <a:p>
            <a:r>
              <a:rPr lang="en-US" sz="2800" dirty="0" smtClean="0"/>
              <a:t>0.5</a:t>
            </a:r>
            <a:endParaRPr lang="en-IN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5867400"/>
            <a:ext cx="570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P(</a:t>
            </a:r>
            <a:r>
              <a:rPr lang="en-US" b="1" dirty="0" err="1" smtClean="0"/>
              <a:t>Politics|Word</a:t>
            </a:r>
            <a:r>
              <a:rPr lang="en-US" b="1" dirty="0" smtClean="0"/>
              <a:t>)			      P(</a:t>
            </a:r>
            <a:r>
              <a:rPr lang="en-US" b="1" dirty="0" err="1" smtClean="0"/>
              <a:t>Sports|Word</a:t>
            </a:r>
            <a:r>
              <a:rPr lang="en-US" b="1" dirty="0" smtClean="0"/>
              <a:t>)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number between 0 and 1</a:t>
            </a:r>
          </a:p>
          <a:p>
            <a:r>
              <a:rPr lang="en-US" dirty="0" smtClean="0"/>
              <a:t>The sum of the probabilities on all outcomes is 1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 Heads			Tails</a:t>
            </a:r>
          </a:p>
          <a:p>
            <a:pPr>
              <a:buNone/>
            </a:pPr>
            <a:endParaRPr lang="en-US" sz="7200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P(heads) = 0.5</a:t>
            </a:r>
          </a:p>
          <a:p>
            <a:r>
              <a:rPr lang="en-US" dirty="0" smtClean="0"/>
              <a:t>P(tails) = 0.5</a:t>
            </a:r>
            <a:endParaRPr lang="en-IN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a probability?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95600"/>
            <a:ext cx="1524000" cy="1571626"/>
          </a:xfrm>
          <a:prstGeom prst="rect">
            <a:avLst/>
          </a:prstGeom>
          <a:noFill/>
        </p:spPr>
      </p:pic>
      <p:pic>
        <p:nvPicPr>
          <p:cNvPr id="1028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971800"/>
            <a:ext cx="1511046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Outcome</a:t>
            </a:r>
          </a:p>
          <a:p>
            <a:pPr lvl="1"/>
            <a:r>
              <a:rPr lang="en-US" dirty="0" smtClean="0"/>
              <a:t>Sample Space S</a:t>
            </a:r>
          </a:p>
          <a:p>
            <a:pPr lvl="1"/>
            <a:r>
              <a:rPr lang="en-US" dirty="0" smtClean="0"/>
              <a:t>Event E</a:t>
            </a:r>
          </a:p>
          <a:p>
            <a:r>
              <a:rPr lang="en-US" dirty="0" smtClean="0"/>
              <a:t>Axioms of Probability</a:t>
            </a:r>
          </a:p>
          <a:p>
            <a:pPr lvl="1"/>
            <a:r>
              <a:rPr lang="en-US" dirty="0" smtClean="0"/>
              <a:t>Axiom 1: 	0 &lt;= P(E) &lt;= 1</a:t>
            </a:r>
          </a:p>
          <a:p>
            <a:pPr lvl="1"/>
            <a:r>
              <a:rPr lang="en-US" dirty="0" smtClean="0"/>
              <a:t>Axiom 2:		P(S) = 1</a:t>
            </a:r>
          </a:p>
          <a:p>
            <a:pPr lvl="1"/>
            <a:r>
              <a:rPr lang="en-US" dirty="0" smtClean="0"/>
              <a:t>Axiom 3:		P(union [ E ]) = sum[ P(E) ]</a:t>
            </a:r>
          </a:p>
          <a:p>
            <a:pPr lvl="7"/>
            <a:r>
              <a:rPr lang="en-US" dirty="0" smtClean="0"/>
              <a:t>for mutually exclusive events.</a:t>
            </a:r>
            <a:endParaRPr lang="en-IN" dirty="0" smtClean="0"/>
          </a:p>
          <a:p>
            <a:r>
              <a:rPr lang="en-US" dirty="0" smtClean="0"/>
              <a:t>Just Remember</a:t>
            </a:r>
          </a:p>
          <a:p>
            <a:pPr lvl="1"/>
            <a:r>
              <a:rPr lang="en-US" dirty="0" smtClean="0"/>
              <a:t>A number between 0 and 1</a:t>
            </a:r>
          </a:p>
          <a:p>
            <a:pPr lvl="1"/>
            <a:r>
              <a:rPr lang="en-US" dirty="0" smtClean="0"/>
              <a:t>Adds up to 1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a probability?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Chance of something happening and something else happening.</a:t>
            </a:r>
          </a:p>
          <a:p>
            <a:r>
              <a:rPr lang="en-US" dirty="0" smtClean="0"/>
              <a:t>Chance of something happening at the same time as something else.</a:t>
            </a:r>
            <a:endParaRPr lang="en-IN" dirty="0" smtClean="0"/>
          </a:p>
          <a:p>
            <a:r>
              <a:rPr lang="en-US" dirty="0" smtClean="0"/>
              <a:t>Chance of seeing the word Barack and the word Obama in a document.</a:t>
            </a:r>
          </a:p>
          <a:p>
            <a:r>
              <a:rPr lang="en-US" dirty="0" smtClean="0"/>
              <a:t>Chance of the document being about Sports and having the word ‘innings’ in it.</a:t>
            </a:r>
            <a:endParaRPr lang="en-IN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Concept 1 - What is a joint probability?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Chance of something happening when you know that something else has happened.</a:t>
            </a:r>
          </a:p>
          <a:p>
            <a:r>
              <a:rPr lang="en-US" dirty="0" smtClean="0"/>
              <a:t>Chance of something happening given something else happens.</a:t>
            </a:r>
            <a:endParaRPr lang="en-IN" dirty="0" smtClean="0"/>
          </a:p>
          <a:p>
            <a:r>
              <a:rPr lang="en-US" dirty="0" smtClean="0"/>
              <a:t>Chance of seeing the word Barack in a document when you see the word Obama.</a:t>
            </a:r>
          </a:p>
          <a:p>
            <a:r>
              <a:rPr lang="en-US" dirty="0" smtClean="0"/>
              <a:t>Chance of the document being about Sports when you see the word ‘innings’ in it.</a:t>
            </a:r>
            <a:endParaRPr lang="en-IN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Concept 2 - What is a conditional probability?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Independence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239" y="5924550"/>
            <a:ext cx="609600" cy="628650"/>
          </a:xfrm>
          <a:prstGeom prst="rect">
            <a:avLst/>
          </a:prstGeom>
          <a:noFill/>
        </p:spPr>
      </p:pic>
      <p:pic>
        <p:nvPicPr>
          <p:cNvPr id="7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239" y="3790950"/>
            <a:ext cx="609600" cy="553343"/>
          </a:xfrm>
          <a:prstGeom prst="rect">
            <a:avLst/>
          </a:prstGeom>
          <a:noFill/>
        </p:spPr>
      </p:pic>
      <p:pic>
        <p:nvPicPr>
          <p:cNvPr id="8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239" y="4476750"/>
            <a:ext cx="609600" cy="628650"/>
          </a:xfrm>
          <a:prstGeom prst="rect">
            <a:avLst/>
          </a:prstGeom>
          <a:noFill/>
        </p:spPr>
      </p:pic>
      <p:pic>
        <p:nvPicPr>
          <p:cNvPr id="9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039" y="3790950"/>
            <a:ext cx="609600" cy="553343"/>
          </a:xfrm>
          <a:prstGeom prst="rect">
            <a:avLst/>
          </a:prstGeom>
          <a:noFill/>
        </p:spPr>
      </p:pic>
      <p:pic>
        <p:nvPicPr>
          <p:cNvPr id="10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039" y="4533007"/>
            <a:ext cx="609600" cy="553343"/>
          </a:xfrm>
          <a:prstGeom prst="rect">
            <a:avLst/>
          </a:prstGeom>
          <a:noFill/>
        </p:spPr>
      </p:pic>
      <p:pic>
        <p:nvPicPr>
          <p:cNvPr id="11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039" y="5219700"/>
            <a:ext cx="609600" cy="628650"/>
          </a:xfrm>
          <a:prstGeom prst="rect">
            <a:avLst/>
          </a:prstGeom>
          <a:noFill/>
        </p:spPr>
      </p:pic>
      <p:pic>
        <p:nvPicPr>
          <p:cNvPr id="12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039" y="5924550"/>
            <a:ext cx="609600" cy="628650"/>
          </a:xfrm>
          <a:prstGeom prst="rect">
            <a:avLst/>
          </a:prstGeom>
          <a:noFill/>
        </p:spPr>
      </p:pic>
      <p:pic>
        <p:nvPicPr>
          <p:cNvPr id="13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239" y="5238750"/>
            <a:ext cx="609600" cy="55334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524000" y="1219200"/>
            <a:ext cx="578921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Two events are independent</a:t>
            </a:r>
          </a:p>
          <a:p>
            <a:r>
              <a:rPr lang="en-US" sz="2800" dirty="0" smtClean="0"/>
              <a:t>if the </a:t>
            </a:r>
            <a:r>
              <a:rPr lang="en-US" sz="2800" dirty="0" smtClean="0">
                <a:solidFill>
                  <a:srgbClr val="0070C0"/>
                </a:solidFill>
              </a:rPr>
              <a:t>chance of one event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happening given the other </a:t>
            </a:r>
            <a:r>
              <a:rPr lang="en-US" sz="2800" dirty="0" smtClean="0"/>
              <a:t>is the same</a:t>
            </a:r>
          </a:p>
          <a:p>
            <a:r>
              <a:rPr lang="en-US" sz="2800" dirty="0" smtClean="0"/>
              <a:t>as the </a:t>
            </a:r>
            <a:r>
              <a:rPr lang="en-US" sz="2800" dirty="0" smtClean="0">
                <a:solidFill>
                  <a:srgbClr val="0070C0"/>
                </a:solidFill>
              </a:rPr>
              <a:t>chance of the event happening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irrespective of the other event</a:t>
            </a:r>
            <a:r>
              <a:rPr lang="en-US" sz="2800" dirty="0" smtClean="0"/>
              <a:t>.</a:t>
            </a:r>
            <a:endParaRPr lang="en-IN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203554" y="4110097"/>
            <a:ext cx="28380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 put it simply:</a:t>
            </a:r>
          </a:p>
          <a:p>
            <a:r>
              <a:rPr lang="en-US" sz="3200" dirty="0" smtClean="0"/>
              <a:t>If P(E|F) = P(E)</a:t>
            </a: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Independence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748934"/>
          <a:ext cx="8129639" cy="3661266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916854"/>
                <a:gridCol w="1514801"/>
                <a:gridCol w="1594528"/>
                <a:gridCol w="1594528"/>
                <a:gridCol w="2508928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Combo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/>
                        <a:t>E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/>
                        <a:t>F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P(E)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P(E|F) = P(EF)/P(F)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1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2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3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4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H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0.5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239" y="4724400"/>
            <a:ext cx="609600" cy="628650"/>
          </a:xfrm>
          <a:prstGeom prst="rect">
            <a:avLst/>
          </a:prstGeom>
          <a:noFill/>
        </p:spPr>
      </p:pic>
      <p:pic>
        <p:nvPicPr>
          <p:cNvPr id="7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239" y="2590800"/>
            <a:ext cx="609600" cy="553343"/>
          </a:xfrm>
          <a:prstGeom prst="rect">
            <a:avLst/>
          </a:prstGeom>
          <a:noFill/>
        </p:spPr>
      </p:pic>
      <p:pic>
        <p:nvPicPr>
          <p:cNvPr id="8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239" y="3276600"/>
            <a:ext cx="609600" cy="628650"/>
          </a:xfrm>
          <a:prstGeom prst="rect">
            <a:avLst/>
          </a:prstGeom>
          <a:noFill/>
        </p:spPr>
      </p:pic>
      <p:pic>
        <p:nvPicPr>
          <p:cNvPr id="9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039" y="2590800"/>
            <a:ext cx="609600" cy="553343"/>
          </a:xfrm>
          <a:prstGeom prst="rect">
            <a:avLst/>
          </a:prstGeom>
          <a:noFill/>
        </p:spPr>
      </p:pic>
      <p:pic>
        <p:nvPicPr>
          <p:cNvPr id="10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039" y="3332857"/>
            <a:ext cx="609600" cy="553343"/>
          </a:xfrm>
          <a:prstGeom prst="rect">
            <a:avLst/>
          </a:prstGeom>
          <a:noFill/>
        </p:spPr>
      </p:pic>
      <p:pic>
        <p:nvPicPr>
          <p:cNvPr id="11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039" y="4019550"/>
            <a:ext cx="609600" cy="628650"/>
          </a:xfrm>
          <a:prstGeom prst="rect">
            <a:avLst/>
          </a:prstGeom>
          <a:noFill/>
        </p:spPr>
      </p:pic>
      <p:pic>
        <p:nvPicPr>
          <p:cNvPr id="12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039" y="4724400"/>
            <a:ext cx="609600" cy="628650"/>
          </a:xfrm>
          <a:prstGeom prst="rect">
            <a:avLst/>
          </a:prstGeom>
          <a:noFill/>
        </p:spPr>
      </p:pic>
      <p:pic>
        <p:nvPicPr>
          <p:cNvPr id="13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239" y="4038600"/>
            <a:ext cx="609600" cy="55334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24845" y="6019800"/>
            <a:ext cx="403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and F are independent if P(E|F) = P(E)</a:t>
            </a:r>
            <a:endParaRPr lang="en-IN" dirty="0"/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Independence Puzzle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239" y="5924550"/>
            <a:ext cx="609600" cy="628650"/>
          </a:xfrm>
          <a:prstGeom prst="rect">
            <a:avLst/>
          </a:prstGeom>
          <a:noFill/>
        </p:spPr>
      </p:pic>
      <p:pic>
        <p:nvPicPr>
          <p:cNvPr id="7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239" y="3790950"/>
            <a:ext cx="609600" cy="553343"/>
          </a:xfrm>
          <a:prstGeom prst="rect">
            <a:avLst/>
          </a:prstGeom>
          <a:noFill/>
        </p:spPr>
      </p:pic>
      <p:pic>
        <p:nvPicPr>
          <p:cNvPr id="8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239" y="4476750"/>
            <a:ext cx="609600" cy="628650"/>
          </a:xfrm>
          <a:prstGeom prst="rect">
            <a:avLst/>
          </a:prstGeom>
          <a:noFill/>
        </p:spPr>
      </p:pic>
      <p:pic>
        <p:nvPicPr>
          <p:cNvPr id="9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039" y="3790950"/>
            <a:ext cx="609600" cy="553343"/>
          </a:xfrm>
          <a:prstGeom prst="rect">
            <a:avLst/>
          </a:prstGeom>
          <a:noFill/>
        </p:spPr>
      </p:pic>
      <p:pic>
        <p:nvPicPr>
          <p:cNvPr id="10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039" y="4533007"/>
            <a:ext cx="609600" cy="553343"/>
          </a:xfrm>
          <a:prstGeom prst="rect">
            <a:avLst/>
          </a:prstGeom>
          <a:noFill/>
        </p:spPr>
      </p:pic>
      <p:pic>
        <p:nvPicPr>
          <p:cNvPr id="11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039" y="5219700"/>
            <a:ext cx="609600" cy="628650"/>
          </a:xfrm>
          <a:prstGeom prst="rect">
            <a:avLst/>
          </a:prstGeom>
          <a:noFill/>
        </p:spPr>
      </p:pic>
      <p:pic>
        <p:nvPicPr>
          <p:cNvPr id="12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039" y="5924550"/>
            <a:ext cx="609600" cy="628650"/>
          </a:xfrm>
          <a:prstGeom prst="rect">
            <a:avLst/>
          </a:prstGeom>
          <a:noFill/>
        </p:spPr>
      </p:pic>
      <p:pic>
        <p:nvPicPr>
          <p:cNvPr id="13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239" y="5238750"/>
            <a:ext cx="609600" cy="55334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524000" y="1219200"/>
            <a:ext cx="578921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Two events are independent</a:t>
            </a:r>
          </a:p>
          <a:p>
            <a:r>
              <a:rPr lang="en-US" sz="2800" dirty="0" smtClean="0"/>
              <a:t>if the </a:t>
            </a:r>
            <a:r>
              <a:rPr lang="en-US" sz="2800" dirty="0" smtClean="0">
                <a:solidFill>
                  <a:srgbClr val="0070C0"/>
                </a:solidFill>
              </a:rPr>
              <a:t>chance of one event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happening given the other </a:t>
            </a:r>
            <a:r>
              <a:rPr lang="en-US" sz="2800" dirty="0" smtClean="0"/>
              <a:t>is the same</a:t>
            </a:r>
          </a:p>
          <a:p>
            <a:r>
              <a:rPr lang="en-US" sz="2800" dirty="0" smtClean="0"/>
              <a:t>as the </a:t>
            </a:r>
            <a:r>
              <a:rPr lang="en-US" sz="2800" dirty="0" smtClean="0">
                <a:solidFill>
                  <a:srgbClr val="0070C0"/>
                </a:solidFill>
              </a:rPr>
              <a:t>chance of the event happening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irrespective of the other event</a:t>
            </a:r>
            <a:r>
              <a:rPr lang="en-US" sz="2800" dirty="0" smtClean="0"/>
              <a:t>.</a:t>
            </a:r>
            <a:endParaRPr lang="en-IN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3657600"/>
            <a:ext cx="35231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If E and F are</a:t>
            </a:r>
          </a:p>
          <a:p>
            <a:r>
              <a:rPr lang="en-US" sz="3200" dirty="0" smtClean="0"/>
              <a:t>Independent, show: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5105400"/>
            <a:ext cx="2945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P(EF) = P(E)*P(F)</a:t>
            </a: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Independence Puzzle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239" y="5924550"/>
            <a:ext cx="609600" cy="628650"/>
          </a:xfrm>
          <a:prstGeom prst="rect">
            <a:avLst/>
          </a:prstGeom>
          <a:noFill/>
        </p:spPr>
      </p:pic>
      <p:pic>
        <p:nvPicPr>
          <p:cNvPr id="7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239" y="3790950"/>
            <a:ext cx="609600" cy="553343"/>
          </a:xfrm>
          <a:prstGeom prst="rect">
            <a:avLst/>
          </a:prstGeom>
          <a:noFill/>
        </p:spPr>
      </p:pic>
      <p:pic>
        <p:nvPicPr>
          <p:cNvPr id="8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239" y="4476750"/>
            <a:ext cx="609600" cy="628650"/>
          </a:xfrm>
          <a:prstGeom prst="rect">
            <a:avLst/>
          </a:prstGeom>
          <a:noFill/>
        </p:spPr>
      </p:pic>
      <p:pic>
        <p:nvPicPr>
          <p:cNvPr id="9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039" y="3790950"/>
            <a:ext cx="609600" cy="553343"/>
          </a:xfrm>
          <a:prstGeom prst="rect">
            <a:avLst/>
          </a:prstGeom>
          <a:noFill/>
        </p:spPr>
      </p:pic>
      <p:pic>
        <p:nvPicPr>
          <p:cNvPr id="10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039" y="4533007"/>
            <a:ext cx="609600" cy="553343"/>
          </a:xfrm>
          <a:prstGeom prst="rect">
            <a:avLst/>
          </a:prstGeom>
          <a:noFill/>
        </p:spPr>
      </p:pic>
      <p:pic>
        <p:nvPicPr>
          <p:cNvPr id="11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039" y="5219700"/>
            <a:ext cx="609600" cy="628650"/>
          </a:xfrm>
          <a:prstGeom prst="rect">
            <a:avLst/>
          </a:prstGeom>
          <a:noFill/>
        </p:spPr>
      </p:pic>
      <p:pic>
        <p:nvPicPr>
          <p:cNvPr id="12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039" y="5924550"/>
            <a:ext cx="609600" cy="628650"/>
          </a:xfrm>
          <a:prstGeom prst="rect">
            <a:avLst/>
          </a:prstGeom>
          <a:noFill/>
        </p:spPr>
      </p:pic>
      <p:pic>
        <p:nvPicPr>
          <p:cNvPr id="13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239" y="5238750"/>
            <a:ext cx="609600" cy="55334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524000" y="1219200"/>
            <a:ext cx="578921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Two events are independent</a:t>
            </a:r>
          </a:p>
          <a:p>
            <a:r>
              <a:rPr lang="en-US" sz="2800" dirty="0" smtClean="0"/>
              <a:t>if the </a:t>
            </a:r>
            <a:r>
              <a:rPr lang="en-US" sz="2800" dirty="0" smtClean="0">
                <a:solidFill>
                  <a:srgbClr val="0070C0"/>
                </a:solidFill>
              </a:rPr>
              <a:t>chance of one event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happening given the other </a:t>
            </a:r>
            <a:r>
              <a:rPr lang="en-US" sz="2800" dirty="0" smtClean="0"/>
              <a:t>is the same</a:t>
            </a:r>
          </a:p>
          <a:p>
            <a:r>
              <a:rPr lang="en-US" sz="2800" dirty="0" smtClean="0"/>
              <a:t>as the </a:t>
            </a:r>
            <a:r>
              <a:rPr lang="en-US" sz="2800" dirty="0" smtClean="0">
                <a:solidFill>
                  <a:srgbClr val="0070C0"/>
                </a:solidFill>
              </a:rPr>
              <a:t>chance of the event happening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irrespective of the other event</a:t>
            </a:r>
            <a:r>
              <a:rPr lang="en-US" sz="2800" dirty="0" smtClean="0"/>
              <a:t>.</a:t>
            </a:r>
            <a:endParaRPr lang="en-IN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3657600"/>
            <a:ext cx="24250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If E and F are</a:t>
            </a:r>
          </a:p>
          <a:p>
            <a:r>
              <a:rPr lang="en-US" sz="3200" dirty="0" smtClean="0"/>
              <a:t>Independent,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0" y="4724400"/>
            <a:ext cx="33698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P(E|F) = </a:t>
            </a:r>
            <a:r>
              <a:rPr lang="en-US" sz="3200" dirty="0" smtClean="0">
                <a:solidFill>
                  <a:srgbClr val="0070C0"/>
                </a:solidFill>
              </a:rPr>
              <a:t>P(E)</a:t>
            </a:r>
          </a:p>
          <a:p>
            <a:r>
              <a:rPr lang="en-US" sz="3200" dirty="0" smtClean="0"/>
              <a:t>But Concept 2:</a:t>
            </a:r>
          </a:p>
          <a:p>
            <a:r>
              <a:rPr lang="en-US" sz="3200" dirty="0" smtClean="0"/>
              <a:t>P(E|F) = </a:t>
            </a:r>
            <a:r>
              <a:rPr lang="en-US" sz="3200" dirty="0" smtClean="0">
                <a:solidFill>
                  <a:srgbClr val="0070C0"/>
                </a:solidFill>
              </a:rPr>
              <a:t>P(EF)/P(F)</a:t>
            </a:r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Independence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61961" y="1447800"/>
          <a:ext cx="7215239" cy="438645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916854"/>
                <a:gridCol w="1514801"/>
                <a:gridCol w="1594528"/>
                <a:gridCol w="1594528"/>
                <a:gridCol w="1594528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Combo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/>
                        <a:t>E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/>
                        <a:t>F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P(EF)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P(E) * P(F)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1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*</a:t>
                      </a: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0.6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2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 * 0.4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3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 * 0.6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4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H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0.2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 * </a:t>
                      </a: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0.4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5193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Total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419600"/>
            <a:ext cx="609600" cy="628650"/>
          </a:xfrm>
          <a:prstGeom prst="rect">
            <a:avLst/>
          </a:prstGeom>
          <a:noFill/>
        </p:spPr>
      </p:pic>
      <p:pic>
        <p:nvPicPr>
          <p:cNvPr id="6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86000"/>
            <a:ext cx="609600" cy="553343"/>
          </a:xfrm>
          <a:prstGeom prst="rect">
            <a:avLst/>
          </a:prstGeom>
          <a:noFill/>
        </p:spPr>
      </p:pic>
      <p:pic>
        <p:nvPicPr>
          <p:cNvPr id="8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971800"/>
            <a:ext cx="609600" cy="628650"/>
          </a:xfrm>
          <a:prstGeom prst="rect">
            <a:avLst/>
          </a:prstGeom>
          <a:noFill/>
        </p:spPr>
      </p:pic>
      <p:pic>
        <p:nvPicPr>
          <p:cNvPr id="9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286000"/>
            <a:ext cx="609600" cy="553343"/>
          </a:xfrm>
          <a:prstGeom prst="rect">
            <a:avLst/>
          </a:prstGeom>
          <a:noFill/>
        </p:spPr>
      </p:pic>
      <p:pic>
        <p:nvPicPr>
          <p:cNvPr id="10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028057"/>
            <a:ext cx="609600" cy="553343"/>
          </a:xfrm>
          <a:prstGeom prst="rect">
            <a:avLst/>
          </a:prstGeom>
          <a:noFill/>
        </p:spPr>
      </p:pic>
      <p:pic>
        <p:nvPicPr>
          <p:cNvPr id="11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714750"/>
            <a:ext cx="609600" cy="628650"/>
          </a:xfrm>
          <a:prstGeom prst="rect">
            <a:avLst/>
          </a:prstGeom>
          <a:noFill/>
        </p:spPr>
      </p:pic>
      <p:pic>
        <p:nvPicPr>
          <p:cNvPr id="12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419600"/>
            <a:ext cx="609600" cy="628650"/>
          </a:xfrm>
          <a:prstGeom prst="rect">
            <a:avLst/>
          </a:prstGeom>
          <a:noFill/>
        </p:spPr>
      </p:pic>
      <p:pic>
        <p:nvPicPr>
          <p:cNvPr id="13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733800"/>
            <a:ext cx="609600" cy="553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696200" cy="27733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Turning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P(F|E) into P(E|F)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equation to do this is: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P(E|F) = P(F|E) * P(E) / P(F)  </a:t>
            </a:r>
            <a:r>
              <a:rPr lang="en-US" dirty="0" smtClean="0"/>
              <a:t>[Bayesian Inversion]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Concept 3 - What is Bayesian Inversion?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2971800"/>
            <a:ext cx="1164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Proof?</a:t>
            </a:r>
            <a:endParaRPr lang="en-IN" sz="2800" b="1" dirty="0">
              <a:solidFill>
                <a:srgbClr val="7030A0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19990356" flipH="1">
            <a:off x="5668155" y="2799500"/>
            <a:ext cx="1371600" cy="457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7696200" cy="27733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P(FE) = P(F|E) * P(E)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P(EF) = P(E|F) * P(F)</a:t>
            </a:r>
          </a:p>
          <a:p>
            <a:pPr>
              <a:buNone/>
            </a:pPr>
            <a:r>
              <a:rPr lang="en-US" dirty="0" smtClean="0"/>
              <a:t>Set P(EF)=P(FE)</a:t>
            </a:r>
          </a:p>
          <a:p>
            <a:pPr>
              <a:buNone/>
            </a:pPr>
            <a:r>
              <a:rPr lang="en-US" dirty="0" smtClean="0"/>
              <a:t>and you get the equation: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P(E|F) = P(F|E) * P(E) / P(F)  </a:t>
            </a:r>
            <a:r>
              <a:rPr lang="en-US" dirty="0" smtClean="0"/>
              <a:t>[Bayesian Inversion]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Proof : Bayesian Inversion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050" y="2819400"/>
            <a:ext cx="997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Proof</a:t>
            </a:r>
            <a:endParaRPr lang="en-I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Bayesian Inversion Table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1748934"/>
          <a:ext cx="8129639" cy="3661266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640586"/>
                <a:gridCol w="1721614"/>
                <a:gridCol w="1600200"/>
                <a:gridCol w="762000"/>
                <a:gridCol w="685800"/>
                <a:gridCol w="762000"/>
                <a:gridCol w="1957439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Combo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/>
                        <a:t>E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/>
                        <a:t>F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P(E)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P(F)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P(E|F)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P(F|E) =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P(E|F)</a:t>
                      </a:r>
                      <a:r>
                        <a:rPr lang="en-IN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*</a:t>
                      </a: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P(F)/P(E)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1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0.5*0.6/0.5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= 0.6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2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0.5*0.4/0.5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= 0.4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3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0.5*0.6/0.5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= 0.6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4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H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0.5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0.4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0.5*0.4/0.5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= 0.4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239" y="4724400"/>
            <a:ext cx="609600" cy="628650"/>
          </a:xfrm>
          <a:prstGeom prst="rect">
            <a:avLst/>
          </a:prstGeom>
          <a:noFill/>
        </p:spPr>
      </p:pic>
      <p:pic>
        <p:nvPicPr>
          <p:cNvPr id="6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239" y="2590800"/>
            <a:ext cx="609600" cy="553343"/>
          </a:xfrm>
          <a:prstGeom prst="rect">
            <a:avLst/>
          </a:prstGeom>
          <a:noFill/>
        </p:spPr>
      </p:pic>
      <p:pic>
        <p:nvPicPr>
          <p:cNvPr id="8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239" y="3276600"/>
            <a:ext cx="609600" cy="628650"/>
          </a:xfrm>
          <a:prstGeom prst="rect">
            <a:avLst/>
          </a:prstGeom>
          <a:noFill/>
        </p:spPr>
      </p:pic>
      <p:pic>
        <p:nvPicPr>
          <p:cNvPr id="9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039" y="2590800"/>
            <a:ext cx="609600" cy="553343"/>
          </a:xfrm>
          <a:prstGeom prst="rect">
            <a:avLst/>
          </a:prstGeom>
          <a:noFill/>
        </p:spPr>
      </p:pic>
      <p:pic>
        <p:nvPicPr>
          <p:cNvPr id="10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039" y="3332857"/>
            <a:ext cx="609600" cy="553343"/>
          </a:xfrm>
          <a:prstGeom prst="rect">
            <a:avLst/>
          </a:prstGeom>
          <a:noFill/>
        </p:spPr>
      </p:pic>
      <p:pic>
        <p:nvPicPr>
          <p:cNvPr id="11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039" y="4019550"/>
            <a:ext cx="609600" cy="628650"/>
          </a:xfrm>
          <a:prstGeom prst="rect">
            <a:avLst/>
          </a:prstGeom>
          <a:noFill/>
        </p:spPr>
      </p:pic>
      <p:pic>
        <p:nvPicPr>
          <p:cNvPr id="12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039" y="4724400"/>
            <a:ext cx="609600" cy="628650"/>
          </a:xfrm>
          <a:prstGeom prst="rect">
            <a:avLst/>
          </a:prstGeom>
          <a:noFill/>
        </p:spPr>
      </p:pic>
      <p:pic>
        <p:nvPicPr>
          <p:cNvPr id="13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239" y="4038600"/>
            <a:ext cx="609600" cy="55334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935659" y="6019800"/>
            <a:ext cx="338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are P(F) and P(F|E) identical?</a:t>
            </a:r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number between 0 and 1</a:t>
            </a:r>
          </a:p>
          <a:p>
            <a:r>
              <a:rPr lang="en-US" dirty="0" smtClean="0"/>
              <a:t>The sum of the probabilities on all outcomes is 1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 Heads			Tails</a:t>
            </a:r>
          </a:p>
          <a:p>
            <a:pPr>
              <a:buNone/>
            </a:pPr>
            <a:endParaRPr lang="en-US" sz="7200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P(heads) = 0.5</a:t>
            </a:r>
          </a:p>
          <a:p>
            <a:r>
              <a:rPr lang="en-US" dirty="0" smtClean="0"/>
              <a:t>P(tails) = 0.5</a:t>
            </a:r>
            <a:endParaRPr lang="en-IN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a probability?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95600"/>
            <a:ext cx="1524000" cy="1571626"/>
          </a:xfrm>
          <a:prstGeom prst="rect">
            <a:avLst/>
          </a:prstGeom>
          <a:noFill/>
        </p:spPr>
      </p:pic>
      <p:pic>
        <p:nvPicPr>
          <p:cNvPr id="1028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971800"/>
            <a:ext cx="1511046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2587625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Naïve Bayesian Classifier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 You Remember This?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15240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 smtClean="0">
                <a:solidFill>
                  <a:srgbClr val="00B0F0"/>
                </a:solidFill>
              </a:rPr>
              <a:t>United Nations</a:t>
            </a:r>
            <a:endParaRPr lang="en-IN" sz="54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661595"/>
            <a:ext cx="80772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Politics|United</a:t>
            </a:r>
            <a:r>
              <a:rPr lang="en-US" sz="2800" dirty="0" smtClean="0">
                <a:solidFill>
                  <a:srgbClr val="0070C0"/>
                </a:solidFill>
              </a:rPr>
              <a:t> Nations)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P(</a:t>
            </a:r>
            <a:r>
              <a:rPr lang="en-US" sz="2800" dirty="0" err="1" smtClean="0">
                <a:solidFill>
                  <a:srgbClr val="0070C0"/>
                </a:solidFill>
              </a:rPr>
              <a:t>United|P</a:t>
            </a:r>
            <a:r>
              <a:rPr lang="en-US" sz="2800" dirty="0" smtClean="0">
                <a:solidFill>
                  <a:srgbClr val="0070C0"/>
                </a:solidFill>
              </a:rPr>
              <a:t>)*P(</a:t>
            </a:r>
            <a:r>
              <a:rPr lang="en-US" sz="2800" dirty="0" err="1" smtClean="0">
                <a:solidFill>
                  <a:srgbClr val="0070C0"/>
                </a:solidFill>
              </a:rPr>
              <a:t>Nations|Politics</a:t>
            </a:r>
            <a:r>
              <a:rPr lang="en-US" sz="2800" dirty="0" smtClean="0">
                <a:solidFill>
                  <a:srgbClr val="0070C0"/>
                </a:solidFill>
              </a:rPr>
              <a:t>)*P(Politics)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(2/7)*(1/7)*(7/12) = 1/(7*6)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124200"/>
            <a:ext cx="80772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Sports|United</a:t>
            </a:r>
            <a:r>
              <a:rPr lang="en-US" sz="2800" dirty="0" smtClean="0">
                <a:solidFill>
                  <a:srgbClr val="0070C0"/>
                </a:solidFill>
              </a:rPr>
              <a:t> Nations)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P(</a:t>
            </a:r>
            <a:r>
              <a:rPr lang="en-US" sz="2800" b="1" dirty="0" err="1" smtClean="0">
                <a:solidFill>
                  <a:srgbClr val="0070C0"/>
                </a:solidFill>
              </a:rPr>
              <a:t>United|S</a:t>
            </a:r>
            <a:r>
              <a:rPr lang="en-US" sz="2800" dirty="0" smtClean="0">
                <a:solidFill>
                  <a:srgbClr val="0070C0"/>
                </a:solidFill>
              </a:rPr>
              <a:t>)*P(</a:t>
            </a:r>
            <a:r>
              <a:rPr lang="en-US" sz="2800" b="1" dirty="0" err="1" smtClean="0">
                <a:solidFill>
                  <a:srgbClr val="0070C0"/>
                </a:solidFill>
              </a:rPr>
              <a:t>Nations|Sports</a:t>
            </a:r>
            <a:r>
              <a:rPr lang="en-US" sz="2800" dirty="0" smtClean="0">
                <a:solidFill>
                  <a:srgbClr val="0070C0"/>
                </a:solidFill>
              </a:rPr>
              <a:t>)*P(Sports)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(1/5)*(</a:t>
            </a:r>
            <a:r>
              <a:rPr lang="en-US" sz="28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)*(5/12)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And This?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5240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 smtClean="0">
                <a:solidFill>
                  <a:srgbClr val="7030A0"/>
                </a:solidFill>
              </a:rPr>
              <a:t>Manchester United</a:t>
            </a:r>
            <a:endParaRPr lang="en-IN" sz="54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509195"/>
            <a:ext cx="80772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Politics|Manchester</a:t>
            </a:r>
            <a:r>
              <a:rPr lang="en-US" sz="2800" dirty="0" smtClean="0">
                <a:solidFill>
                  <a:srgbClr val="0070C0"/>
                </a:solidFill>
              </a:rPr>
              <a:t> United)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P(</a:t>
            </a:r>
            <a:r>
              <a:rPr lang="en-US" sz="2800" dirty="0" err="1" smtClean="0">
                <a:solidFill>
                  <a:srgbClr val="0070C0"/>
                </a:solidFill>
              </a:rPr>
              <a:t>Manchester|P</a:t>
            </a:r>
            <a:r>
              <a:rPr lang="en-US" sz="2800" dirty="0" smtClean="0">
                <a:solidFill>
                  <a:srgbClr val="0070C0"/>
                </a:solidFill>
              </a:rPr>
              <a:t>)*P(</a:t>
            </a:r>
            <a:r>
              <a:rPr lang="en-US" sz="2800" dirty="0" err="1" smtClean="0">
                <a:solidFill>
                  <a:srgbClr val="0070C0"/>
                </a:solidFill>
              </a:rPr>
              <a:t>United|P</a:t>
            </a:r>
            <a:r>
              <a:rPr lang="en-US" sz="2800" dirty="0" smtClean="0">
                <a:solidFill>
                  <a:srgbClr val="0070C0"/>
                </a:solidFill>
              </a:rPr>
              <a:t>)*P(Politics)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(</a:t>
            </a:r>
            <a:r>
              <a:rPr lang="en-US" sz="28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)*(2/7)*(7/12) = 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971800"/>
            <a:ext cx="80772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Sports|Manchester</a:t>
            </a:r>
            <a:r>
              <a:rPr lang="en-US" sz="2800" dirty="0" smtClean="0">
                <a:solidFill>
                  <a:srgbClr val="0070C0"/>
                </a:solidFill>
              </a:rPr>
              <a:t> United)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P(</a:t>
            </a:r>
            <a:r>
              <a:rPr lang="en-US" sz="2800" b="1" dirty="0" err="1" smtClean="0">
                <a:solidFill>
                  <a:srgbClr val="0070C0"/>
                </a:solidFill>
              </a:rPr>
              <a:t>Manchester|S</a:t>
            </a:r>
            <a:r>
              <a:rPr lang="en-US" sz="2800" dirty="0" smtClean="0">
                <a:solidFill>
                  <a:srgbClr val="0070C0"/>
                </a:solidFill>
              </a:rPr>
              <a:t>)*P(</a:t>
            </a:r>
            <a:r>
              <a:rPr lang="en-US" sz="2800" b="1" dirty="0" err="1" smtClean="0">
                <a:solidFill>
                  <a:srgbClr val="0070C0"/>
                </a:solidFill>
              </a:rPr>
              <a:t>United|S</a:t>
            </a:r>
            <a:r>
              <a:rPr lang="en-US" sz="2800" dirty="0" smtClean="0">
                <a:solidFill>
                  <a:srgbClr val="0070C0"/>
                </a:solidFill>
              </a:rPr>
              <a:t>)*P(Sports)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(2/5)*(1/5)*(5/12) = 2/(5*12)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6962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You have the equation: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P(C|F) = P(F|C) * P(C) / P(F)  </a:t>
            </a:r>
            <a:r>
              <a:rPr lang="en-US" dirty="0" smtClean="0"/>
              <a:t>[Bayesian Inversion]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This is like saying:</a:t>
            </a:r>
          </a:p>
          <a:p>
            <a:pPr>
              <a:buNone/>
            </a:pPr>
            <a:r>
              <a:rPr lang="en-US" dirty="0" smtClean="0"/>
              <a:t>P(</a:t>
            </a:r>
            <a:r>
              <a:rPr lang="en-US" dirty="0" err="1" smtClean="0"/>
              <a:t>Class|Features</a:t>
            </a:r>
            <a:r>
              <a:rPr lang="en-US" dirty="0" smtClean="0"/>
              <a:t>) =</a:t>
            </a:r>
          </a:p>
          <a:p>
            <a:pPr>
              <a:buNone/>
            </a:pPr>
            <a:r>
              <a:rPr lang="en-US" dirty="0" smtClean="0"/>
              <a:t>P(</a:t>
            </a:r>
            <a:r>
              <a:rPr lang="en-US" dirty="0" err="1" smtClean="0"/>
              <a:t>Features|Class</a:t>
            </a:r>
            <a:r>
              <a:rPr lang="en-US" dirty="0" smtClean="0"/>
              <a:t>)*P(Class) / P(Features)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Naïve Bayesian Classifier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Naive Bayesian Classifier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5146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 calculate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P(Politics | document)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rgbClr val="0070C0"/>
                </a:solidFill>
              </a:rPr>
              <a:t> P(Sports | document)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then pick </a:t>
            </a:r>
            <a:r>
              <a:rPr lang="en-US" sz="2800" b="1" dirty="0" smtClean="0">
                <a:solidFill>
                  <a:srgbClr val="0070C0"/>
                </a:solidFill>
              </a:rPr>
              <a:t>Politics</a:t>
            </a:r>
            <a:r>
              <a:rPr lang="en-US" sz="2800" dirty="0" smtClean="0"/>
              <a:t> if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P(Politics | document) &gt; P(Sports | document)</a:t>
            </a:r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dirty="0" smtClean="0"/>
              <a:t>else pick </a:t>
            </a:r>
            <a:r>
              <a:rPr lang="en-US" sz="2800" b="1" dirty="0" smtClean="0">
                <a:solidFill>
                  <a:srgbClr val="0070C0"/>
                </a:solidFill>
              </a:rPr>
              <a:t>Sports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8674" y="1371600"/>
            <a:ext cx="81968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During Classification:</a:t>
            </a:r>
          </a:p>
          <a:p>
            <a:r>
              <a:rPr lang="en-US" sz="2800" dirty="0" smtClean="0"/>
              <a:t>You try to find the most probable class for a document.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696200" cy="4648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Classification is about comparing:</a:t>
            </a:r>
          </a:p>
          <a:p>
            <a:pPr>
              <a:buNone/>
            </a:pPr>
            <a:r>
              <a:rPr lang="en-US" dirty="0" smtClean="0"/>
              <a:t>P(</a:t>
            </a:r>
            <a:r>
              <a:rPr lang="en-US" dirty="0" err="1" smtClean="0"/>
              <a:t>Sports|Features</a:t>
            </a:r>
            <a:r>
              <a:rPr lang="en-US" dirty="0" smtClean="0"/>
              <a:t>) and P(</a:t>
            </a:r>
            <a:r>
              <a:rPr lang="en-US" dirty="0" err="1" smtClean="0"/>
              <a:t>Politics|Features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But we have:</a:t>
            </a:r>
          </a:p>
          <a:p>
            <a:pPr>
              <a:buNone/>
            </a:pPr>
            <a:r>
              <a:rPr lang="en-US" dirty="0" smtClean="0"/>
              <a:t>P(</a:t>
            </a:r>
            <a:r>
              <a:rPr lang="en-US" dirty="0" err="1" smtClean="0"/>
              <a:t>Class|Features</a:t>
            </a:r>
            <a:r>
              <a:rPr lang="en-US" dirty="0" smtClean="0"/>
              <a:t>) =</a:t>
            </a:r>
          </a:p>
          <a:p>
            <a:pPr>
              <a:buNone/>
            </a:pPr>
            <a:r>
              <a:rPr lang="en-US" dirty="0" smtClean="0"/>
              <a:t>P(</a:t>
            </a:r>
            <a:r>
              <a:rPr lang="en-US" dirty="0" err="1" smtClean="0"/>
              <a:t>Features|Class</a:t>
            </a:r>
            <a:r>
              <a:rPr lang="en-US" dirty="0" smtClean="0"/>
              <a:t>)*P(Class) / P(Features)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So, for </a:t>
            </a:r>
            <a:r>
              <a:rPr lang="en-US" b="1" dirty="0" smtClean="0"/>
              <a:t>Sports</a:t>
            </a:r>
          </a:p>
          <a:p>
            <a:pPr>
              <a:buNone/>
            </a:pPr>
            <a:r>
              <a:rPr lang="en-US" dirty="0" smtClean="0"/>
              <a:t>P(</a:t>
            </a:r>
            <a:r>
              <a:rPr lang="en-US" b="1" dirty="0" err="1" smtClean="0"/>
              <a:t>Sports</a:t>
            </a:r>
            <a:r>
              <a:rPr lang="en-US" dirty="0" err="1" smtClean="0"/>
              <a:t>|Features</a:t>
            </a:r>
            <a:r>
              <a:rPr lang="en-US" dirty="0" smtClean="0"/>
              <a:t>) =</a:t>
            </a:r>
          </a:p>
          <a:p>
            <a:pPr>
              <a:buNone/>
            </a:pPr>
            <a:r>
              <a:rPr lang="en-US" dirty="0" smtClean="0"/>
              <a:t>P(</a:t>
            </a:r>
            <a:r>
              <a:rPr lang="en-US" dirty="0" err="1" smtClean="0"/>
              <a:t>Features|</a:t>
            </a:r>
            <a:r>
              <a:rPr lang="en-US" b="1" dirty="0" err="1" smtClean="0"/>
              <a:t>Sports</a:t>
            </a:r>
            <a:r>
              <a:rPr lang="en-US" dirty="0" smtClean="0"/>
              <a:t>)*P(</a:t>
            </a:r>
            <a:r>
              <a:rPr lang="en-US" b="1" dirty="0" smtClean="0"/>
              <a:t>Sports</a:t>
            </a:r>
            <a:r>
              <a:rPr lang="en-US" dirty="0" smtClean="0"/>
              <a:t>) / P(Features)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Naïve Bayesian Classifier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696200" cy="4648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Classification is about comparing:</a:t>
            </a:r>
          </a:p>
          <a:p>
            <a:pPr>
              <a:buNone/>
            </a:pPr>
            <a:r>
              <a:rPr lang="en-US" dirty="0" smtClean="0"/>
              <a:t>P(</a:t>
            </a:r>
            <a:r>
              <a:rPr lang="en-US" dirty="0" err="1" smtClean="0"/>
              <a:t>Sports|Features</a:t>
            </a:r>
            <a:r>
              <a:rPr lang="en-US" dirty="0" smtClean="0"/>
              <a:t>) and P(</a:t>
            </a:r>
            <a:r>
              <a:rPr lang="en-US" dirty="0" err="1" smtClean="0"/>
              <a:t>Politics|Features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So, for </a:t>
            </a:r>
            <a:r>
              <a:rPr lang="en-US" b="1" dirty="0" smtClean="0"/>
              <a:t>Sports</a:t>
            </a:r>
          </a:p>
          <a:p>
            <a:pPr>
              <a:buNone/>
            </a:pPr>
            <a:r>
              <a:rPr lang="en-US" dirty="0" smtClean="0"/>
              <a:t>P(</a:t>
            </a:r>
            <a:r>
              <a:rPr lang="en-US" b="1" dirty="0" err="1" smtClean="0"/>
              <a:t>Sports</a:t>
            </a:r>
            <a:r>
              <a:rPr lang="en-US" dirty="0" err="1" smtClean="0"/>
              <a:t>|Features</a:t>
            </a:r>
            <a:r>
              <a:rPr lang="en-US" dirty="0" smtClean="0"/>
              <a:t>) =</a:t>
            </a:r>
          </a:p>
          <a:p>
            <a:pPr>
              <a:buNone/>
            </a:pPr>
            <a:r>
              <a:rPr lang="en-US" dirty="0" smtClean="0"/>
              <a:t>P(</a:t>
            </a:r>
            <a:r>
              <a:rPr lang="en-US" dirty="0" err="1" smtClean="0"/>
              <a:t>Features|</a:t>
            </a:r>
            <a:r>
              <a:rPr lang="en-US" b="1" dirty="0" err="1" smtClean="0"/>
              <a:t>Sports</a:t>
            </a:r>
            <a:r>
              <a:rPr lang="en-US" dirty="0" smtClean="0"/>
              <a:t>)*P(</a:t>
            </a:r>
            <a:r>
              <a:rPr lang="en-US" b="1" dirty="0" smtClean="0"/>
              <a:t>Sports</a:t>
            </a:r>
            <a:r>
              <a:rPr lang="en-US" dirty="0" smtClean="0"/>
              <a:t>) / P(Features)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So, for </a:t>
            </a:r>
            <a:r>
              <a:rPr lang="en-US" b="1" dirty="0" smtClean="0"/>
              <a:t>Politics</a:t>
            </a:r>
          </a:p>
          <a:p>
            <a:pPr>
              <a:buNone/>
            </a:pPr>
            <a:r>
              <a:rPr lang="en-US" dirty="0" smtClean="0"/>
              <a:t>P(</a:t>
            </a:r>
            <a:r>
              <a:rPr lang="en-US" b="1" dirty="0" smtClean="0"/>
              <a:t>Politics </a:t>
            </a:r>
            <a:r>
              <a:rPr lang="en-US" dirty="0" smtClean="0"/>
              <a:t>|Features) =</a:t>
            </a:r>
          </a:p>
          <a:p>
            <a:pPr>
              <a:buNone/>
            </a:pPr>
            <a:r>
              <a:rPr lang="en-US" dirty="0" smtClean="0"/>
              <a:t>P(</a:t>
            </a:r>
            <a:r>
              <a:rPr lang="en-US" dirty="0" err="1" smtClean="0"/>
              <a:t>Features|</a:t>
            </a:r>
            <a:r>
              <a:rPr lang="en-US" b="1" dirty="0" err="1" smtClean="0"/>
              <a:t>Politics</a:t>
            </a:r>
            <a:r>
              <a:rPr lang="en-US" dirty="0" smtClean="0"/>
              <a:t>)*P(</a:t>
            </a:r>
            <a:r>
              <a:rPr lang="en-US" b="1" dirty="0" smtClean="0"/>
              <a:t>Politics</a:t>
            </a:r>
            <a:r>
              <a:rPr lang="en-US" dirty="0" smtClean="0"/>
              <a:t>) / P(Features)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Naïve Bayesian Classifier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696200" cy="4648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Classification is about comparing:</a:t>
            </a:r>
          </a:p>
          <a:p>
            <a:pPr>
              <a:buNone/>
            </a:pPr>
            <a:r>
              <a:rPr lang="en-US" dirty="0" smtClean="0"/>
              <a:t>P(</a:t>
            </a:r>
            <a:r>
              <a:rPr lang="en-US" dirty="0" err="1" smtClean="0"/>
              <a:t>Sports|Features</a:t>
            </a:r>
            <a:r>
              <a:rPr lang="en-US" dirty="0" smtClean="0"/>
              <a:t>) and P(</a:t>
            </a:r>
            <a:r>
              <a:rPr lang="en-US" dirty="0" err="1" smtClean="0"/>
              <a:t>Politics|Features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So, to compare </a:t>
            </a:r>
            <a:r>
              <a:rPr lang="en-US" b="1" dirty="0" smtClean="0"/>
              <a:t>Sports </a:t>
            </a:r>
            <a:r>
              <a:rPr lang="en-US" dirty="0" smtClean="0"/>
              <a:t>and</a:t>
            </a:r>
            <a:r>
              <a:rPr lang="en-US" b="1" dirty="0" smtClean="0"/>
              <a:t> Politics</a:t>
            </a:r>
            <a:r>
              <a:rPr lang="en-US" dirty="0" smtClean="0"/>
              <a:t>, we don’t need the denominators: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P(</a:t>
            </a:r>
            <a:r>
              <a:rPr lang="en-US" b="1" dirty="0" err="1" smtClean="0"/>
              <a:t>Sports</a:t>
            </a:r>
            <a:r>
              <a:rPr lang="en-US" dirty="0" err="1" smtClean="0"/>
              <a:t>|Features</a:t>
            </a:r>
            <a:r>
              <a:rPr lang="en-US" dirty="0" smtClean="0"/>
              <a:t>) =</a:t>
            </a:r>
          </a:p>
          <a:p>
            <a:pPr>
              <a:buNone/>
            </a:pPr>
            <a:r>
              <a:rPr lang="en-US" dirty="0" smtClean="0"/>
              <a:t>P(</a:t>
            </a:r>
            <a:r>
              <a:rPr lang="en-US" dirty="0" err="1" smtClean="0"/>
              <a:t>Features|</a:t>
            </a:r>
            <a:r>
              <a:rPr lang="en-US" b="1" dirty="0" err="1" smtClean="0"/>
              <a:t>Sports</a:t>
            </a:r>
            <a:r>
              <a:rPr lang="en-US" dirty="0" smtClean="0"/>
              <a:t>)*P(</a:t>
            </a:r>
            <a:r>
              <a:rPr lang="en-US" b="1" dirty="0" smtClean="0"/>
              <a:t>Sports</a:t>
            </a:r>
            <a:r>
              <a:rPr lang="en-US" dirty="0" smtClean="0"/>
              <a:t>) / </a:t>
            </a:r>
            <a:r>
              <a:rPr lang="en-US" strike="sngStrike" dirty="0" smtClean="0"/>
              <a:t>P(Features)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P(</a:t>
            </a:r>
            <a:r>
              <a:rPr lang="en-US" b="1" dirty="0" smtClean="0"/>
              <a:t>Politics </a:t>
            </a:r>
            <a:r>
              <a:rPr lang="en-US" dirty="0" smtClean="0"/>
              <a:t>|Features) =</a:t>
            </a:r>
          </a:p>
          <a:p>
            <a:pPr>
              <a:buNone/>
            </a:pPr>
            <a:r>
              <a:rPr lang="en-US" dirty="0" smtClean="0"/>
              <a:t>P(</a:t>
            </a:r>
            <a:r>
              <a:rPr lang="en-US" dirty="0" err="1" smtClean="0"/>
              <a:t>Features|</a:t>
            </a:r>
            <a:r>
              <a:rPr lang="en-US" b="1" dirty="0" err="1" smtClean="0"/>
              <a:t>Politics</a:t>
            </a:r>
            <a:r>
              <a:rPr lang="en-US" dirty="0" smtClean="0"/>
              <a:t>)*P(</a:t>
            </a:r>
            <a:r>
              <a:rPr lang="en-US" b="1" dirty="0" smtClean="0"/>
              <a:t>Politics</a:t>
            </a:r>
            <a:r>
              <a:rPr lang="en-US" dirty="0" smtClean="0"/>
              <a:t>) / </a:t>
            </a:r>
            <a:r>
              <a:rPr lang="en-US" strike="sngStrike" dirty="0" smtClean="0"/>
              <a:t>P(Features)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Naïve Bayesian Classifier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Naive Bayesian Classifier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5146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P(Politics | “UN”)</a:t>
            </a:r>
            <a:r>
              <a:rPr lang="en-IN" sz="2800" dirty="0" smtClean="0">
                <a:solidFill>
                  <a:srgbClr val="0070C0"/>
                </a:solidFill>
              </a:rPr>
              <a:t> is computed </a:t>
            </a:r>
            <a:r>
              <a:rPr lang="en-US" sz="2800" dirty="0" smtClean="0">
                <a:solidFill>
                  <a:srgbClr val="0070C0"/>
                </a:solidFill>
              </a:rPr>
              <a:t>from P(“UN”|Politics)</a:t>
            </a:r>
          </a:p>
          <a:p>
            <a:endParaRPr lang="en-US" sz="2800" dirty="0" smtClean="0"/>
          </a:p>
          <a:p>
            <a:r>
              <a:rPr lang="en-US" sz="2800" dirty="0" smtClean="0"/>
              <a:t>Using the formula </a:t>
            </a:r>
            <a:r>
              <a:rPr lang="en-US" sz="2800" dirty="0" smtClean="0">
                <a:solidFill>
                  <a:srgbClr val="00B050"/>
                </a:solidFill>
              </a:rPr>
              <a:t>P(E|F) = P(F|E) * P(E) / P(F)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8674" y="1371600"/>
            <a:ext cx="74123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During Classification of a 1-word document “UN”: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696200" cy="4343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So, it’s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P(Politics | “UN”)</a:t>
            </a:r>
            <a:r>
              <a:rPr lang="en-IN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0070C0"/>
                </a:solidFill>
              </a:rPr>
              <a:t>P(“UN”|Politics)</a:t>
            </a:r>
            <a:r>
              <a:rPr lang="en-IN" dirty="0" smtClean="0">
                <a:solidFill>
                  <a:srgbClr val="0070C0"/>
                </a:solidFill>
              </a:rPr>
              <a:t> * P(Politics) 					/ P(“UN”)</a:t>
            </a:r>
          </a:p>
          <a:p>
            <a:pPr>
              <a:buNone/>
            </a:pPr>
            <a:r>
              <a:rPr lang="en-US" dirty="0" err="1" smtClean="0"/>
              <a:t>vs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P(Sports | “UN”)</a:t>
            </a:r>
            <a:r>
              <a:rPr lang="en-IN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0070C0"/>
                </a:solidFill>
              </a:rPr>
              <a:t>P(“UN”|Sports)</a:t>
            </a:r>
            <a:r>
              <a:rPr lang="en-IN" dirty="0" smtClean="0">
                <a:solidFill>
                  <a:srgbClr val="0070C0"/>
                </a:solidFill>
              </a:rPr>
              <a:t> * P(</a:t>
            </a:r>
            <a:r>
              <a:rPr lang="en-US" dirty="0" smtClean="0">
                <a:solidFill>
                  <a:srgbClr val="0070C0"/>
                </a:solidFill>
              </a:rPr>
              <a:t>Sports</a:t>
            </a:r>
            <a:r>
              <a:rPr lang="en-IN" dirty="0" smtClean="0">
                <a:solidFill>
                  <a:srgbClr val="0070C0"/>
                </a:solidFill>
              </a:rPr>
              <a:t>) 						/ P(“UN”)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denominator </a:t>
            </a:r>
            <a:r>
              <a:rPr lang="en-IN" dirty="0" smtClean="0">
                <a:solidFill>
                  <a:srgbClr val="0070C0"/>
                </a:solidFill>
              </a:rPr>
              <a:t>P(“UN”)</a:t>
            </a:r>
            <a:r>
              <a:rPr lang="en-US" dirty="0" smtClean="0"/>
              <a:t> is inconsequential in the comparison because it’s the same in both equations being compared, so we can omit it.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Naive Bayesian Classifier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Chance of something happening and something else happening.</a:t>
            </a:r>
          </a:p>
          <a:p>
            <a:r>
              <a:rPr lang="en-US" dirty="0" smtClean="0"/>
              <a:t>Chance of something happening at the same time as something else.</a:t>
            </a:r>
            <a:endParaRPr lang="en-IN" dirty="0" smtClean="0"/>
          </a:p>
          <a:p>
            <a:r>
              <a:rPr lang="en-US" dirty="0" smtClean="0"/>
              <a:t>Chance of seeing the word Barack and the word Obama in a document.</a:t>
            </a:r>
          </a:p>
          <a:p>
            <a:r>
              <a:rPr lang="en-US" dirty="0" smtClean="0"/>
              <a:t>Chance of the document being about Sports and having the word ‘innings’ in it.</a:t>
            </a:r>
            <a:endParaRPr lang="en-IN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Concept 1 - What is a joint probability?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696200" cy="3810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Take a document “UN Security Council”</a:t>
            </a:r>
          </a:p>
          <a:p>
            <a:pPr>
              <a:buNone/>
            </a:pPr>
            <a:r>
              <a:rPr lang="en-US" dirty="0" smtClean="0"/>
              <a:t>So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P(Politics | “UN”, “Security”, “Council”)</a:t>
            </a:r>
            <a:r>
              <a:rPr lang="en-IN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=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P(“UN”, “Security”, “Council” | Politics)</a:t>
            </a:r>
            <a:r>
              <a:rPr lang="en-IN" dirty="0" smtClean="0">
                <a:solidFill>
                  <a:srgbClr val="0070C0"/>
                </a:solidFill>
              </a:rPr>
              <a:t> * P(Politics) 				/ P(</a:t>
            </a:r>
            <a:r>
              <a:rPr lang="en-US" dirty="0" smtClean="0">
                <a:solidFill>
                  <a:srgbClr val="0070C0"/>
                </a:solidFill>
              </a:rPr>
              <a:t>“UN”, “Security”, “Council” </a:t>
            </a:r>
            <a:r>
              <a:rPr lang="en-IN" dirty="0" smtClean="0">
                <a:solidFill>
                  <a:srgbClr val="0070C0"/>
                </a:solidFill>
              </a:rPr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denominator </a:t>
            </a:r>
            <a:r>
              <a:rPr lang="en-IN" dirty="0" smtClean="0">
                <a:solidFill>
                  <a:srgbClr val="0070C0"/>
                </a:solidFill>
              </a:rPr>
              <a:t>P(</a:t>
            </a:r>
            <a:r>
              <a:rPr lang="en-US" dirty="0" smtClean="0">
                <a:solidFill>
                  <a:srgbClr val="0070C0"/>
                </a:solidFill>
              </a:rPr>
              <a:t>“UN”, “Security”, “Council” </a:t>
            </a:r>
            <a:r>
              <a:rPr lang="en-IN" dirty="0" smtClean="0">
                <a:solidFill>
                  <a:srgbClr val="0070C0"/>
                </a:solidFill>
              </a:rPr>
              <a:t>)</a:t>
            </a:r>
            <a:r>
              <a:rPr lang="en-US" dirty="0" smtClean="0"/>
              <a:t> is inconsequential because it’s the same in all things being compared.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Naive Bayesian Classifier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696200" cy="3810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Take a document “UN Security Council”</a:t>
            </a:r>
          </a:p>
          <a:p>
            <a:pPr>
              <a:buNone/>
            </a:pPr>
            <a:r>
              <a:rPr lang="en-US" dirty="0" smtClean="0"/>
              <a:t>Omitting the denominator, you only have to compare: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P(Politics | “UN”, “Security”, “Council”)</a:t>
            </a:r>
            <a:r>
              <a:rPr lang="en-IN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=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P(“UN”, “Security”, “Council” | Politics)</a:t>
            </a:r>
            <a:r>
              <a:rPr lang="en-IN" dirty="0" smtClean="0">
                <a:solidFill>
                  <a:srgbClr val="0070C0"/>
                </a:solidFill>
              </a:rPr>
              <a:t> * P(Politics)</a:t>
            </a:r>
          </a:p>
          <a:p>
            <a:pPr>
              <a:buNone/>
            </a:pPr>
            <a:r>
              <a:rPr lang="en-US" dirty="0" smtClean="0"/>
              <a:t>with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P(Sports | “UN”, “Security”, “Council”)</a:t>
            </a:r>
            <a:r>
              <a:rPr lang="en-IN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=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P(“UN”, “Security”, “Council” | Sports)</a:t>
            </a:r>
            <a:r>
              <a:rPr lang="en-IN" dirty="0" smtClean="0">
                <a:solidFill>
                  <a:srgbClr val="0070C0"/>
                </a:solidFill>
              </a:rPr>
              <a:t> * P(Sports)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Naive Bayesian Classifier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6962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So, to compare </a:t>
            </a:r>
            <a:r>
              <a:rPr lang="en-US" b="1" dirty="0" smtClean="0"/>
              <a:t>Sports </a:t>
            </a:r>
            <a:r>
              <a:rPr lang="en-US" dirty="0" smtClean="0"/>
              <a:t>and</a:t>
            </a:r>
            <a:r>
              <a:rPr lang="en-US" b="1" dirty="0" smtClean="0"/>
              <a:t> Politics</a:t>
            </a:r>
            <a:r>
              <a:rPr lang="en-US" dirty="0" smtClean="0"/>
              <a:t>, we don’t need the denominators: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P(</a:t>
            </a:r>
            <a:r>
              <a:rPr lang="en-US" b="1" dirty="0" err="1" smtClean="0"/>
              <a:t>Sports</a:t>
            </a:r>
            <a:r>
              <a:rPr lang="en-US" dirty="0" err="1" smtClean="0"/>
              <a:t>|Features</a:t>
            </a:r>
            <a:r>
              <a:rPr lang="en-US" dirty="0" smtClean="0"/>
              <a:t>) =</a:t>
            </a:r>
          </a:p>
          <a:p>
            <a:pPr>
              <a:buNone/>
            </a:pPr>
            <a:r>
              <a:rPr lang="en-US" dirty="0" smtClean="0"/>
              <a:t>P(</a:t>
            </a:r>
            <a:r>
              <a:rPr lang="en-US" dirty="0" err="1" smtClean="0"/>
              <a:t>Features|</a:t>
            </a:r>
            <a:r>
              <a:rPr lang="en-US" b="1" dirty="0" err="1" smtClean="0"/>
              <a:t>Sports</a:t>
            </a:r>
            <a:r>
              <a:rPr lang="en-US" dirty="0" smtClean="0"/>
              <a:t>)*P(</a:t>
            </a:r>
            <a:r>
              <a:rPr lang="en-US" b="1" dirty="0" smtClean="0"/>
              <a:t>Sports</a:t>
            </a:r>
            <a:r>
              <a:rPr lang="en-US" dirty="0" smtClean="0"/>
              <a:t>) / </a:t>
            </a:r>
            <a:r>
              <a:rPr lang="en-US" strike="sngStrike" dirty="0" smtClean="0"/>
              <a:t>P(Features)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P(</a:t>
            </a:r>
            <a:r>
              <a:rPr lang="en-US" b="1" dirty="0" smtClean="0"/>
              <a:t>Politics </a:t>
            </a:r>
            <a:r>
              <a:rPr lang="en-US" dirty="0" smtClean="0"/>
              <a:t>|Features) =</a:t>
            </a:r>
          </a:p>
          <a:p>
            <a:pPr>
              <a:buNone/>
            </a:pPr>
            <a:r>
              <a:rPr lang="en-US" dirty="0" smtClean="0"/>
              <a:t>P(</a:t>
            </a:r>
            <a:r>
              <a:rPr lang="en-US" dirty="0" err="1" smtClean="0"/>
              <a:t>Features|</a:t>
            </a:r>
            <a:r>
              <a:rPr lang="en-US" b="1" dirty="0" err="1" smtClean="0"/>
              <a:t>Politics</a:t>
            </a:r>
            <a:r>
              <a:rPr lang="en-US" dirty="0" smtClean="0"/>
              <a:t>)*P(</a:t>
            </a:r>
            <a:r>
              <a:rPr lang="en-US" b="1" dirty="0" smtClean="0"/>
              <a:t>Politics</a:t>
            </a:r>
            <a:r>
              <a:rPr lang="en-US" dirty="0" smtClean="0"/>
              <a:t>) / </a:t>
            </a:r>
            <a:r>
              <a:rPr lang="en-US" strike="sngStrike" dirty="0" smtClean="0"/>
              <a:t>P(Features)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Naïve Bayesian Classifier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696200" cy="4648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The reason for the word “naïve” in the name:</a:t>
            </a:r>
          </a:p>
          <a:p>
            <a:pPr>
              <a:buNone/>
            </a:pPr>
            <a:r>
              <a:rPr lang="en-US" dirty="0" smtClean="0"/>
              <a:t>The features are all assumed independent.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P(</a:t>
            </a:r>
            <a:r>
              <a:rPr lang="en-US" dirty="0" err="1" smtClean="0"/>
              <a:t>Features|Sports</a:t>
            </a:r>
            <a:r>
              <a:rPr lang="en-US" dirty="0" smtClean="0"/>
              <a:t>) =</a:t>
            </a:r>
          </a:p>
          <a:p>
            <a:pPr>
              <a:buNone/>
            </a:pPr>
            <a:r>
              <a:rPr lang="en-US" dirty="0" smtClean="0"/>
              <a:t>P(Feature1|Sports)*P(Feature2|Sports)*…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P(</a:t>
            </a:r>
            <a:r>
              <a:rPr lang="en-US" dirty="0" err="1" smtClean="0"/>
              <a:t>Features|Politics</a:t>
            </a:r>
            <a:r>
              <a:rPr lang="en-US" dirty="0" smtClean="0"/>
              <a:t>) =</a:t>
            </a:r>
          </a:p>
          <a:p>
            <a:pPr>
              <a:buNone/>
            </a:pPr>
            <a:r>
              <a:rPr lang="en-US" dirty="0" smtClean="0"/>
              <a:t>P(Feature1|Politics)*P(Feature2|Politics)*…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Naïve Assumption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696200" cy="4648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Since:</a:t>
            </a:r>
          </a:p>
          <a:p>
            <a:pPr>
              <a:buNone/>
            </a:pPr>
            <a:r>
              <a:rPr lang="en-US" dirty="0" smtClean="0"/>
              <a:t>P(</a:t>
            </a:r>
            <a:r>
              <a:rPr lang="en-US" dirty="0" err="1" smtClean="0"/>
              <a:t>Features|Sports</a:t>
            </a:r>
            <a:r>
              <a:rPr lang="en-US" dirty="0" smtClean="0"/>
              <a:t>) = P(Feature1|Sports)*P(Feature2|Sports)*…</a:t>
            </a:r>
          </a:p>
          <a:p>
            <a:pPr>
              <a:buNone/>
            </a:pPr>
            <a:r>
              <a:rPr lang="en-US" dirty="0" smtClean="0"/>
              <a:t>P(</a:t>
            </a:r>
            <a:r>
              <a:rPr lang="en-US" dirty="0" err="1" smtClean="0"/>
              <a:t>Features|Politics</a:t>
            </a:r>
            <a:r>
              <a:rPr lang="en-US" dirty="0" smtClean="0"/>
              <a:t>) = P(Feature1|Politics)*P(Feature2|Politics)*…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We get:</a:t>
            </a:r>
          </a:p>
          <a:p>
            <a:pPr>
              <a:buNone/>
            </a:pPr>
            <a:r>
              <a:rPr lang="en-US" dirty="0" smtClean="0"/>
              <a:t>P(</a:t>
            </a:r>
            <a:r>
              <a:rPr lang="en-US" b="1" dirty="0" err="1" smtClean="0"/>
              <a:t>Sports</a:t>
            </a:r>
            <a:r>
              <a:rPr lang="en-US" dirty="0" err="1" smtClean="0"/>
              <a:t>|Features</a:t>
            </a:r>
            <a:r>
              <a:rPr lang="en-US" dirty="0" smtClean="0"/>
              <a:t>) =</a:t>
            </a:r>
          </a:p>
          <a:p>
            <a:pPr>
              <a:buNone/>
            </a:pPr>
            <a:r>
              <a:rPr lang="en-US" dirty="0" smtClean="0"/>
              <a:t>P(Feature1|</a:t>
            </a:r>
            <a:r>
              <a:rPr lang="en-US" b="1" dirty="0" smtClean="0"/>
              <a:t>Sports</a:t>
            </a:r>
            <a:r>
              <a:rPr lang="en-US" dirty="0" smtClean="0"/>
              <a:t>)*P(Feature2|</a:t>
            </a:r>
            <a:r>
              <a:rPr lang="en-US" b="1" dirty="0" smtClean="0"/>
              <a:t>Sports</a:t>
            </a:r>
            <a:r>
              <a:rPr lang="en-US" dirty="0" smtClean="0"/>
              <a:t>)* P(Feature3|</a:t>
            </a:r>
            <a:r>
              <a:rPr lang="en-US" b="1" dirty="0" smtClean="0"/>
              <a:t>Sports</a:t>
            </a:r>
            <a:r>
              <a:rPr lang="en-US" dirty="0" smtClean="0"/>
              <a:t>)* …*P(</a:t>
            </a:r>
            <a:r>
              <a:rPr lang="en-US" b="1" dirty="0" smtClean="0"/>
              <a:t>Sports</a:t>
            </a:r>
            <a:r>
              <a:rPr lang="en-US" dirty="0" smtClean="0"/>
              <a:t>) / </a:t>
            </a:r>
            <a:r>
              <a:rPr lang="en-US" strike="sngStrike" dirty="0" smtClean="0"/>
              <a:t>P(Features)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P(</a:t>
            </a:r>
            <a:r>
              <a:rPr lang="en-US" b="1" dirty="0" smtClean="0"/>
              <a:t>Politics </a:t>
            </a:r>
            <a:r>
              <a:rPr lang="en-US" dirty="0" smtClean="0"/>
              <a:t>|Features) =</a:t>
            </a:r>
          </a:p>
          <a:p>
            <a:pPr>
              <a:buNone/>
            </a:pPr>
            <a:r>
              <a:rPr lang="en-US" dirty="0" smtClean="0"/>
              <a:t>P(Feature1|</a:t>
            </a:r>
            <a:r>
              <a:rPr lang="en-US" b="1" dirty="0" smtClean="0"/>
              <a:t>Politics</a:t>
            </a:r>
            <a:r>
              <a:rPr lang="en-US" dirty="0" smtClean="0"/>
              <a:t>)* P(Feature2|</a:t>
            </a:r>
            <a:r>
              <a:rPr lang="en-US" b="1" dirty="0" smtClean="0"/>
              <a:t>Politics</a:t>
            </a:r>
            <a:r>
              <a:rPr lang="en-US" dirty="0" smtClean="0"/>
              <a:t>)*P(Feature3|</a:t>
            </a:r>
            <a:r>
              <a:rPr lang="en-US" b="1" dirty="0" smtClean="0"/>
              <a:t>Politics</a:t>
            </a:r>
            <a:r>
              <a:rPr lang="en-US" dirty="0" smtClean="0"/>
              <a:t>)* …*P(</a:t>
            </a:r>
            <a:r>
              <a:rPr lang="en-US" b="1" dirty="0" smtClean="0"/>
              <a:t>Politics</a:t>
            </a:r>
            <a:r>
              <a:rPr lang="en-US" dirty="0" smtClean="0"/>
              <a:t>) / </a:t>
            </a:r>
            <a:r>
              <a:rPr lang="en-US" strike="sngStrike" dirty="0" smtClean="0"/>
              <a:t>P(Features)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Naïve Bayesian Classifier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That’s How We Got This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9906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 smtClean="0">
                <a:solidFill>
                  <a:srgbClr val="00B0F0"/>
                </a:solidFill>
              </a:rPr>
              <a:t>United Nations</a:t>
            </a:r>
            <a:endParaRPr lang="en-IN" sz="54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939605"/>
            <a:ext cx="80772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Politics|United</a:t>
            </a:r>
            <a:r>
              <a:rPr lang="en-US" sz="2800" dirty="0" smtClean="0">
                <a:solidFill>
                  <a:srgbClr val="0070C0"/>
                </a:solidFill>
              </a:rPr>
              <a:t> Nations)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P(</a:t>
            </a:r>
            <a:r>
              <a:rPr lang="en-US" sz="2800" dirty="0" err="1" smtClean="0">
                <a:solidFill>
                  <a:srgbClr val="0070C0"/>
                </a:solidFill>
              </a:rPr>
              <a:t>United|P</a:t>
            </a:r>
            <a:r>
              <a:rPr lang="en-US" sz="2800" dirty="0" smtClean="0">
                <a:solidFill>
                  <a:srgbClr val="0070C0"/>
                </a:solidFill>
              </a:rPr>
              <a:t>)*P(</a:t>
            </a:r>
            <a:r>
              <a:rPr lang="en-US" sz="2800" dirty="0" err="1" smtClean="0">
                <a:solidFill>
                  <a:srgbClr val="0070C0"/>
                </a:solidFill>
              </a:rPr>
              <a:t>Nations|Politics</a:t>
            </a:r>
            <a:r>
              <a:rPr lang="en-US" sz="2800" dirty="0" smtClean="0">
                <a:solidFill>
                  <a:srgbClr val="0070C0"/>
                </a:solidFill>
              </a:rPr>
              <a:t>)*P(Politics)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(2/7)*(1/7)*(7/12) = 1/(7*6)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3402210"/>
            <a:ext cx="80772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Sports|United</a:t>
            </a:r>
            <a:r>
              <a:rPr lang="en-US" sz="2800" dirty="0" smtClean="0">
                <a:solidFill>
                  <a:srgbClr val="0070C0"/>
                </a:solidFill>
              </a:rPr>
              <a:t> Nations)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P(</a:t>
            </a:r>
            <a:r>
              <a:rPr lang="en-US" sz="2800" b="1" dirty="0" err="1" smtClean="0">
                <a:solidFill>
                  <a:srgbClr val="0070C0"/>
                </a:solidFill>
              </a:rPr>
              <a:t>United|S</a:t>
            </a:r>
            <a:r>
              <a:rPr lang="en-US" sz="2800" dirty="0" smtClean="0">
                <a:solidFill>
                  <a:srgbClr val="0070C0"/>
                </a:solidFill>
              </a:rPr>
              <a:t>)*P(</a:t>
            </a:r>
            <a:r>
              <a:rPr lang="en-US" sz="2800" b="1" dirty="0" err="1" smtClean="0">
                <a:solidFill>
                  <a:srgbClr val="0070C0"/>
                </a:solidFill>
              </a:rPr>
              <a:t>Nations|Sports</a:t>
            </a:r>
            <a:r>
              <a:rPr lang="en-US" sz="2800" dirty="0" smtClean="0">
                <a:solidFill>
                  <a:srgbClr val="0070C0"/>
                </a:solidFill>
              </a:rPr>
              <a:t>)*P(Sports)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(1/5)*(</a:t>
            </a:r>
            <a:r>
              <a:rPr lang="en-US" sz="28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)*(5/12) = 0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9812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P(</a:t>
            </a:r>
            <a:r>
              <a:rPr lang="en-US" b="1" dirty="0" err="1" smtClean="0"/>
              <a:t>Sports</a:t>
            </a:r>
            <a:r>
              <a:rPr lang="en-US" dirty="0" err="1" smtClean="0"/>
              <a:t>|Features</a:t>
            </a:r>
            <a:r>
              <a:rPr lang="en-US" dirty="0" smtClean="0"/>
              <a:t>) =</a:t>
            </a:r>
          </a:p>
          <a:p>
            <a:pPr>
              <a:buNone/>
            </a:pPr>
            <a:r>
              <a:rPr lang="en-US" dirty="0" smtClean="0"/>
              <a:t>P(Feature1|</a:t>
            </a:r>
            <a:r>
              <a:rPr lang="en-US" b="1" dirty="0" smtClean="0"/>
              <a:t>Sports</a:t>
            </a:r>
            <a:r>
              <a:rPr lang="en-US" dirty="0" smtClean="0"/>
              <a:t>)*P(Feature2|</a:t>
            </a:r>
            <a:r>
              <a:rPr lang="en-US" b="1" dirty="0" smtClean="0"/>
              <a:t>Sports</a:t>
            </a:r>
            <a:r>
              <a:rPr lang="en-US" dirty="0" smtClean="0"/>
              <a:t>)* P(Feature3|</a:t>
            </a:r>
            <a:r>
              <a:rPr lang="en-US" b="1" dirty="0" smtClean="0"/>
              <a:t>Sports</a:t>
            </a:r>
            <a:r>
              <a:rPr lang="en-US" dirty="0" smtClean="0"/>
              <a:t>)* …*P(</a:t>
            </a:r>
            <a:r>
              <a:rPr lang="en-US" b="1" dirty="0" smtClean="0"/>
              <a:t>Sports</a:t>
            </a:r>
            <a:r>
              <a:rPr lang="en-US" dirty="0" smtClean="0"/>
              <a:t>) / </a:t>
            </a:r>
            <a:r>
              <a:rPr lang="en-US" strike="sngStrike" dirty="0" smtClean="0"/>
              <a:t>P(Features)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P(</a:t>
            </a:r>
            <a:r>
              <a:rPr lang="en-US" b="1" dirty="0" smtClean="0"/>
              <a:t>Politics </a:t>
            </a:r>
            <a:r>
              <a:rPr lang="en-US" dirty="0" smtClean="0"/>
              <a:t>|Features) =</a:t>
            </a:r>
          </a:p>
          <a:p>
            <a:pPr>
              <a:buNone/>
            </a:pPr>
            <a:r>
              <a:rPr lang="en-US" dirty="0" smtClean="0"/>
              <a:t>P(Feature1|</a:t>
            </a:r>
            <a:r>
              <a:rPr lang="en-US" b="1" dirty="0" smtClean="0"/>
              <a:t>Politics</a:t>
            </a:r>
            <a:r>
              <a:rPr lang="en-US" dirty="0" smtClean="0"/>
              <a:t>)* P(Feature2|</a:t>
            </a:r>
            <a:r>
              <a:rPr lang="en-US" b="1" dirty="0" smtClean="0"/>
              <a:t>Politics</a:t>
            </a:r>
            <a:r>
              <a:rPr lang="en-US" dirty="0" smtClean="0"/>
              <a:t>)*P(Feature3|</a:t>
            </a:r>
            <a:r>
              <a:rPr lang="en-US" b="1" dirty="0" smtClean="0"/>
              <a:t>Politics</a:t>
            </a:r>
            <a:r>
              <a:rPr lang="en-US" dirty="0" smtClean="0"/>
              <a:t>)* …*P(</a:t>
            </a:r>
            <a:r>
              <a:rPr lang="en-US" b="1" dirty="0" smtClean="0"/>
              <a:t>Politics</a:t>
            </a:r>
            <a:r>
              <a:rPr lang="en-US" dirty="0" smtClean="0"/>
              <a:t>) / </a:t>
            </a:r>
            <a:r>
              <a:rPr lang="en-US" strike="sngStrike" dirty="0" smtClean="0"/>
              <a:t>P(Features)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Naïve Bayesian Weights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27970"/>
            <a:ext cx="350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7030A0"/>
                </a:solidFill>
              </a:rPr>
              <a:t>UN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Adopts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Condemnation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Syria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Crackdown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Protests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Army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Hama</a:t>
            </a:r>
            <a:endParaRPr lang="en-IN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2327970"/>
            <a:ext cx="396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UN|Politics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endParaRPr lang="en-IN" sz="2800" dirty="0" smtClean="0">
              <a:solidFill>
                <a:srgbClr val="0070C0"/>
              </a:solidFill>
            </a:endParaRPr>
          </a:p>
          <a:p>
            <a:r>
              <a:rPr lang="en-IN" sz="2800" dirty="0" smtClean="0">
                <a:solidFill>
                  <a:srgbClr val="0070C0"/>
                </a:solidFill>
              </a:rPr>
              <a:t>P(</a:t>
            </a:r>
            <a:r>
              <a:rPr lang="en-IN" sz="2800" dirty="0" err="1" smtClean="0">
                <a:solidFill>
                  <a:srgbClr val="0070C0"/>
                </a:solidFill>
              </a:rPr>
              <a:t>Adopts|Politics</a:t>
            </a:r>
            <a:r>
              <a:rPr lang="en-IN" sz="28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P(</a:t>
            </a:r>
            <a:r>
              <a:rPr lang="en-IN" sz="2800" dirty="0" err="1" smtClean="0">
                <a:solidFill>
                  <a:srgbClr val="0070C0"/>
                </a:solidFill>
              </a:rPr>
              <a:t>Condemnation|Politics</a:t>
            </a:r>
            <a:r>
              <a:rPr lang="en-IN" sz="28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P(</a:t>
            </a:r>
            <a:r>
              <a:rPr lang="en-IN" sz="2800" dirty="0" err="1" smtClean="0">
                <a:solidFill>
                  <a:srgbClr val="0070C0"/>
                </a:solidFill>
              </a:rPr>
              <a:t>Syria|Politics</a:t>
            </a:r>
            <a:r>
              <a:rPr lang="en-IN" sz="28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P(</a:t>
            </a:r>
            <a:r>
              <a:rPr lang="en-IN" sz="2800" dirty="0" err="1" smtClean="0">
                <a:solidFill>
                  <a:srgbClr val="0070C0"/>
                </a:solidFill>
              </a:rPr>
              <a:t>Crackdown|Politics</a:t>
            </a:r>
            <a:r>
              <a:rPr lang="en-IN" sz="28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P(Protests</a:t>
            </a:r>
            <a:r>
              <a:rPr lang="en-IN" sz="2800" dirty="0" smtClean="0">
                <a:solidFill>
                  <a:srgbClr val="0070C0"/>
                </a:solidFill>
              </a:rPr>
              <a:t>|Politics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endParaRPr lang="en-IN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P(Army</a:t>
            </a:r>
            <a:r>
              <a:rPr lang="en-IN" sz="2800" dirty="0" smtClean="0">
                <a:solidFill>
                  <a:srgbClr val="0070C0"/>
                </a:solidFill>
              </a:rPr>
              <a:t>|Politics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endParaRPr lang="en-IN" sz="2800" dirty="0" smtClean="0">
              <a:solidFill>
                <a:srgbClr val="0070C0"/>
              </a:solidFill>
            </a:endParaRPr>
          </a:p>
          <a:p>
            <a:r>
              <a:rPr lang="en-IN" sz="2800" dirty="0" smtClean="0">
                <a:solidFill>
                  <a:srgbClr val="0070C0"/>
                </a:solidFill>
              </a:rPr>
              <a:t>P(</a:t>
            </a:r>
            <a:r>
              <a:rPr lang="en-IN" sz="2800" dirty="0" err="1" smtClean="0">
                <a:solidFill>
                  <a:srgbClr val="0070C0"/>
                </a:solidFill>
              </a:rPr>
              <a:t>Hama|Politics</a:t>
            </a:r>
            <a:r>
              <a:rPr lang="en-IN" sz="2800" dirty="0" smtClean="0">
                <a:solidFill>
                  <a:srgbClr val="0070C0"/>
                </a:solidFill>
              </a:rPr>
              <a:t>)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411069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Politics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327970"/>
            <a:ext cx="106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0.7</a:t>
            </a:r>
            <a:endParaRPr lang="en-IN" sz="2800" dirty="0" smtClean="0"/>
          </a:p>
          <a:p>
            <a:r>
              <a:rPr lang="en-US" sz="2800" dirty="0" smtClean="0"/>
              <a:t>0.3</a:t>
            </a:r>
            <a:endParaRPr lang="en-IN" sz="2800" dirty="0" smtClean="0"/>
          </a:p>
          <a:p>
            <a:r>
              <a:rPr lang="en-US" sz="2800" dirty="0" smtClean="0"/>
              <a:t>0.4</a:t>
            </a:r>
            <a:endParaRPr lang="en-IN" sz="2800" dirty="0" smtClean="0"/>
          </a:p>
          <a:p>
            <a:r>
              <a:rPr lang="en-US" sz="2800" dirty="0" smtClean="0"/>
              <a:t>0.1</a:t>
            </a:r>
            <a:endParaRPr lang="en-IN" sz="2800" dirty="0" smtClean="0"/>
          </a:p>
          <a:p>
            <a:r>
              <a:rPr lang="en-US" sz="2800" dirty="0" smtClean="0"/>
              <a:t>0.6</a:t>
            </a:r>
            <a:endParaRPr lang="en-IN" sz="2800" dirty="0" smtClean="0"/>
          </a:p>
          <a:p>
            <a:r>
              <a:rPr lang="en-US" sz="2800" dirty="0" smtClean="0"/>
              <a:t>0.9</a:t>
            </a:r>
            <a:endParaRPr lang="en-IN" sz="2800" dirty="0" smtClean="0"/>
          </a:p>
          <a:p>
            <a:r>
              <a:rPr lang="en-US" sz="2800" dirty="0" smtClean="0"/>
              <a:t>0.6</a:t>
            </a:r>
            <a:endParaRPr lang="en-IN" sz="2800" dirty="0" smtClean="0"/>
          </a:p>
          <a:p>
            <a:r>
              <a:rPr lang="en-US" sz="2800" dirty="0" smtClean="0"/>
              <a:t>0.7</a:t>
            </a:r>
            <a:endParaRPr lang="en-IN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737659" y="5943600"/>
            <a:ext cx="282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Combined by multiplication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2214546" y="235743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5-Point Star 4"/>
          <p:cNvSpPr/>
          <p:nvPr/>
        </p:nvSpPr>
        <p:spPr>
          <a:xfrm>
            <a:off x="3643306" y="250983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5-Point Star 5"/>
          <p:cNvSpPr/>
          <p:nvPr/>
        </p:nvSpPr>
        <p:spPr>
          <a:xfrm>
            <a:off x="2571736" y="350043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Isosceles Triangle 8"/>
          <p:cNvSpPr/>
          <p:nvPr/>
        </p:nvSpPr>
        <p:spPr>
          <a:xfrm>
            <a:off x="4786314" y="4000504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Isosceles Triangle 9"/>
          <p:cNvSpPr/>
          <p:nvPr/>
        </p:nvSpPr>
        <p:spPr>
          <a:xfrm>
            <a:off x="4938714" y="4929198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Isosceles Triangle 10"/>
          <p:cNvSpPr/>
          <p:nvPr/>
        </p:nvSpPr>
        <p:spPr>
          <a:xfrm>
            <a:off x="6072198" y="4071942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Isosceles Triangle 11"/>
          <p:cNvSpPr/>
          <p:nvPr/>
        </p:nvSpPr>
        <p:spPr>
          <a:xfrm>
            <a:off x="6000760" y="2714620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Isosceles Triangle 12"/>
          <p:cNvSpPr/>
          <p:nvPr/>
        </p:nvSpPr>
        <p:spPr>
          <a:xfrm>
            <a:off x="3286116" y="5429264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428728" y="1676400"/>
            <a:ext cx="5276872" cy="366714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Naïve Bayesian Classifiers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2214546" y="235743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5-Point Star 4"/>
          <p:cNvSpPr/>
          <p:nvPr/>
        </p:nvSpPr>
        <p:spPr>
          <a:xfrm>
            <a:off x="3643306" y="250983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5-Point Star 5"/>
          <p:cNvSpPr/>
          <p:nvPr/>
        </p:nvSpPr>
        <p:spPr>
          <a:xfrm>
            <a:off x="2571736" y="350043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Isosceles Triangle 8"/>
          <p:cNvSpPr/>
          <p:nvPr/>
        </p:nvSpPr>
        <p:spPr>
          <a:xfrm>
            <a:off x="4786314" y="4000504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Isosceles Triangle 9"/>
          <p:cNvSpPr/>
          <p:nvPr/>
        </p:nvSpPr>
        <p:spPr>
          <a:xfrm>
            <a:off x="4938714" y="4929198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Isosceles Triangle 10"/>
          <p:cNvSpPr/>
          <p:nvPr/>
        </p:nvSpPr>
        <p:spPr>
          <a:xfrm>
            <a:off x="6072198" y="4071942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Isosceles Triangle 11"/>
          <p:cNvSpPr/>
          <p:nvPr/>
        </p:nvSpPr>
        <p:spPr>
          <a:xfrm>
            <a:off x="6000760" y="2714620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Isosceles Triangle 12"/>
          <p:cNvSpPr/>
          <p:nvPr/>
        </p:nvSpPr>
        <p:spPr>
          <a:xfrm>
            <a:off x="3286116" y="5429264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142976" y="1857364"/>
            <a:ext cx="5500726" cy="378621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>
          <a:xfrm>
            <a:off x="1142976" y="171448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714348" y="250030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</a:t>
            </a:r>
            <a:endParaRPr lang="en-IN" dirty="0"/>
          </a:p>
        </p:txBody>
      </p:sp>
      <p:cxnSp>
        <p:nvCxnSpPr>
          <p:cNvPr id="20" name="Curved Connector 19"/>
          <p:cNvCxnSpPr>
            <a:stCxn id="18" idx="0"/>
          </p:cNvCxnSpPr>
          <p:nvPr/>
        </p:nvCxnSpPr>
        <p:spPr>
          <a:xfrm rot="5400000" flipH="1" flipV="1">
            <a:off x="872726" y="2158616"/>
            <a:ext cx="500066" cy="1833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9800" y="5715000"/>
            <a:ext cx="20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Order independent!</a:t>
            </a:r>
            <a:endParaRPr lang="en-IN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Naïve Bayesian Classifiers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Two Types of Naïve Bayesian Classifier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27970"/>
            <a:ext cx="350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7030A0"/>
                </a:solidFill>
              </a:rPr>
              <a:t>UN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Adopts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Condemnation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Syria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Crackdown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Protests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Army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Hama</a:t>
            </a:r>
            <a:endParaRPr lang="en-IN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2327970"/>
            <a:ext cx="396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UN|Politics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endParaRPr lang="en-IN" sz="2800" dirty="0" smtClean="0">
              <a:solidFill>
                <a:srgbClr val="0070C0"/>
              </a:solidFill>
            </a:endParaRPr>
          </a:p>
          <a:p>
            <a:r>
              <a:rPr lang="en-IN" sz="2800" dirty="0" smtClean="0">
                <a:solidFill>
                  <a:srgbClr val="0070C0"/>
                </a:solidFill>
              </a:rPr>
              <a:t>P(</a:t>
            </a:r>
            <a:r>
              <a:rPr lang="en-IN" sz="2800" dirty="0" err="1" smtClean="0">
                <a:solidFill>
                  <a:srgbClr val="0070C0"/>
                </a:solidFill>
              </a:rPr>
              <a:t>Adopts|Politics</a:t>
            </a:r>
            <a:r>
              <a:rPr lang="en-IN" sz="28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P(</a:t>
            </a:r>
            <a:r>
              <a:rPr lang="en-IN" sz="2800" dirty="0" err="1" smtClean="0">
                <a:solidFill>
                  <a:srgbClr val="0070C0"/>
                </a:solidFill>
              </a:rPr>
              <a:t>Condemnation|Politics</a:t>
            </a:r>
            <a:r>
              <a:rPr lang="en-IN" sz="28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P(</a:t>
            </a:r>
            <a:r>
              <a:rPr lang="en-IN" sz="2800" dirty="0" err="1" smtClean="0">
                <a:solidFill>
                  <a:srgbClr val="0070C0"/>
                </a:solidFill>
              </a:rPr>
              <a:t>Syria|Politics</a:t>
            </a:r>
            <a:r>
              <a:rPr lang="en-IN" sz="28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P(</a:t>
            </a:r>
            <a:r>
              <a:rPr lang="en-IN" sz="2800" dirty="0" err="1" smtClean="0">
                <a:solidFill>
                  <a:srgbClr val="0070C0"/>
                </a:solidFill>
              </a:rPr>
              <a:t>Crackdown|Politics</a:t>
            </a:r>
            <a:r>
              <a:rPr lang="en-IN" sz="28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P(Protests</a:t>
            </a:r>
            <a:r>
              <a:rPr lang="en-IN" sz="2800" dirty="0" smtClean="0">
                <a:solidFill>
                  <a:srgbClr val="0070C0"/>
                </a:solidFill>
              </a:rPr>
              <a:t>|Politics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endParaRPr lang="en-IN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P(Army</a:t>
            </a:r>
            <a:r>
              <a:rPr lang="en-IN" sz="2800" dirty="0" smtClean="0">
                <a:solidFill>
                  <a:srgbClr val="0070C0"/>
                </a:solidFill>
              </a:rPr>
              <a:t>|Politics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endParaRPr lang="en-IN" sz="2800" dirty="0" smtClean="0">
              <a:solidFill>
                <a:srgbClr val="0070C0"/>
              </a:solidFill>
            </a:endParaRPr>
          </a:p>
          <a:p>
            <a:r>
              <a:rPr lang="en-IN" sz="2800" dirty="0" smtClean="0">
                <a:solidFill>
                  <a:srgbClr val="0070C0"/>
                </a:solidFill>
              </a:rPr>
              <a:t>P(</a:t>
            </a:r>
            <a:r>
              <a:rPr lang="en-IN" sz="2800" dirty="0" err="1" smtClean="0">
                <a:solidFill>
                  <a:srgbClr val="0070C0"/>
                </a:solidFill>
              </a:rPr>
              <a:t>Hama|Politics</a:t>
            </a:r>
            <a:r>
              <a:rPr lang="en-IN" sz="2800" dirty="0" smtClean="0">
                <a:solidFill>
                  <a:srgbClr val="0070C0"/>
                </a:solidFill>
              </a:rPr>
              <a:t>)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411069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Politics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327970"/>
            <a:ext cx="106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0.7</a:t>
            </a:r>
            <a:endParaRPr lang="en-IN" sz="2800" dirty="0" smtClean="0"/>
          </a:p>
          <a:p>
            <a:r>
              <a:rPr lang="en-US" sz="2800" dirty="0" smtClean="0"/>
              <a:t>0.3</a:t>
            </a:r>
            <a:endParaRPr lang="en-IN" sz="2800" dirty="0" smtClean="0"/>
          </a:p>
          <a:p>
            <a:r>
              <a:rPr lang="en-US" sz="2800" dirty="0" smtClean="0"/>
              <a:t>0.4</a:t>
            </a:r>
            <a:endParaRPr lang="en-IN" sz="2800" dirty="0" smtClean="0"/>
          </a:p>
          <a:p>
            <a:r>
              <a:rPr lang="en-US" sz="2800" dirty="0" smtClean="0"/>
              <a:t>0.1</a:t>
            </a:r>
            <a:endParaRPr lang="en-IN" sz="2800" dirty="0" smtClean="0"/>
          </a:p>
          <a:p>
            <a:r>
              <a:rPr lang="en-US" sz="2800" dirty="0" smtClean="0"/>
              <a:t>0.6</a:t>
            </a:r>
            <a:endParaRPr lang="en-IN" sz="2800" dirty="0" smtClean="0"/>
          </a:p>
          <a:p>
            <a:r>
              <a:rPr lang="en-US" sz="2800" dirty="0" smtClean="0"/>
              <a:t>0.9</a:t>
            </a:r>
            <a:endParaRPr lang="en-IN" sz="2800" dirty="0" smtClean="0"/>
          </a:p>
          <a:p>
            <a:r>
              <a:rPr lang="en-US" sz="2800" dirty="0" smtClean="0"/>
              <a:t>0.6</a:t>
            </a:r>
            <a:endParaRPr lang="en-IN" sz="2800" dirty="0" smtClean="0"/>
          </a:p>
          <a:p>
            <a:r>
              <a:rPr lang="en-US" sz="2800" dirty="0" smtClean="0"/>
              <a:t>0.7</a:t>
            </a:r>
            <a:endParaRPr lang="en-IN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5943600"/>
            <a:ext cx="405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Two ways of estimating P(</a:t>
            </a:r>
            <a:r>
              <a:rPr lang="en-US" b="1" dirty="0" err="1" smtClean="0"/>
              <a:t>Feature|Class</a:t>
            </a:r>
            <a:r>
              <a:rPr lang="en-US" b="1" dirty="0" smtClean="0"/>
              <a:t>)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Outcomes of multiple (say 2) experiments</a:t>
            </a:r>
          </a:p>
          <a:p>
            <a:pPr lvl="1"/>
            <a:r>
              <a:rPr lang="en-US" dirty="0" smtClean="0"/>
              <a:t>Sample Spaces S1 and S2</a:t>
            </a:r>
          </a:p>
          <a:p>
            <a:pPr lvl="1"/>
            <a:r>
              <a:rPr lang="en-US" dirty="0" smtClean="0"/>
              <a:t>Events E and F</a:t>
            </a:r>
          </a:p>
          <a:p>
            <a:r>
              <a:rPr lang="en-US" dirty="0" smtClean="0"/>
              <a:t>Axioms of Probability</a:t>
            </a:r>
          </a:p>
          <a:p>
            <a:pPr lvl="1"/>
            <a:r>
              <a:rPr lang="en-US" dirty="0" smtClean="0"/>
              <a:t>Axiom 1: 	0 &lt;= P(EF) &lt;= 1</a:t>
            </a:r>
          </a:p>
          <a:p>
            <a:pPr lvl="1"/>
            <a:r>
              <a:rPr lang="en-US" dirty="0" smtClean="0"/>
              <a:t>Axiom 2:		P(S1  &amp;  S2) = 1</a:t>
            </a:r>
          </a:p>
          <a:p>
            <a:pPr lvl="1"/>
            <a:r>
              <a:rPr lang="en-US" dirty="0" smtClean="0"/>
              <a:t>Axiom 3:		P(union [ EF ]) = sum[ P(EF) ]</a:t>
            </a:r>
          </a:p>
          <a:p>
            <a:pPr lvl="7"/>
            <a:r>
              <a:rPr lang="en-US" dirty="0" smtClean="0"/>
              <a:t>for mutually exclusive events.</a:t>
            </a:r>
            <a:endParaRPr lang="en-IN" dirty="0" smtClean="0"/>
          </a:p>
          <a:p>
            <a:r>
              <a:rPr lang="en-US" dirty="0" smtClean="0"/>
              <a:t>Again just Remember</a:t>
            </a:r>
          </a:p>
          <a:p>
            <a:pPr lvl="1"/>
            <a:r>
              <a:rPr lang="en-US" dirty="0" smtClean="0"/>
              <a:t>A number between 0 and 1</a:t>
            </a:r>
          </a:p>
          <a:p>
            <a:pPr lvl="1"/>
            <a:r>
              <a:rPr lang="en-US" dirty="0" smtClean="0"/>
              <a:t>Adds up to 1 </a:t>
            </a:r>
            <a:r>
              <a:rPr lang="en-US" dirty="0" smtClean="0">
                <a:solidFill>
                  <a:srgbClr val="00B0F0"/>
                </a:solidFill>
              </a:rPr>
              <a:t>for all combinations of events E and F</a:t>
            </a:r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Concept 1 - What is a joint probability?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550" y="3087707"/>
            <a:ext cx="7696200" cy="2773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P(“UN”|Politics) = C(“UN in politics”)/C(“All words in politics”)    </a:t>
            </a:r>
            <a:r>
              <a:rPr lang="en-US" dirty="0" smtClean="0"/>
              <a:t>[Multinomial]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P(“UN”|Politics) = C(“documents on politics in which UN appears”)/C(“All documents on politics”)                    </a:t>
            </a:r>
            <a:r>
              <a:rPr lang="en-US" dirty="0" smtClean="0"/>
              <a:t>[Multivariate Bernoulli]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Estimating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550" y="1447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How do you calculate </a:t>
            </a:r>
            <a:r>
              <a:rPr lang="en-US" sz="2800" dirty="0" smtClean="0">
                <a:solidFill>
                  <a:srgbClr val="00B050"/>
                </a:solidFill>
              </a:rPr>
              <a:t>P(“UN”|Politics)  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209800"/>
            <a:ext cx="465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There are two ways to do that</a:t>
            </a:r>
            <a:endParaRPr lang="en-I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550" y="3087707"/>
            <a:ext cx="7696200" cy="2773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This is my document</a:t>
            </a: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Estimating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550" y="1447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How do you calculate </a:t>
            </a:r>
            <a:r>
              <a:rPr lang="en-US" sz="2800" dirty="0" smtClean="0">
                <a:solidFill>
                  <a:srgbClr val="00B050"/>
                </a:solidFill>
              </a:rPr>
              <a:t>P(“UN”|Politics)  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209800"/>
            <a:ext cx="5351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Multinomial Model of a Document</a:t>
            </a:r>
            <a:endParaRPr lang="en-IN" sz="2800" b="1" dirty="0">
              <a:solidFill>
                <a:srgbClr val="7030A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143000" y="3733800"/>
            <a:ext cx="304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19200" y="5029200"/>
            <a:ext cx="177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 = 10 times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29265" y="4648200"/>
            <a:ext cx="177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 = 27 times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828800" y="3657600"/>
            <a:ext cx="304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62665" y="4267200"/>
            <a:ext cx="1658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 = 7 times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362200" y="3657600"/>
            <a:ext cx="228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36884" y="3886200"/>
            <a:ext cx="1658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 = 2 times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352800" y="3657600"/>
            <a:ext cx="76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87707"/>
            <a:ext cx="8055650" cy="2773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This is my document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		</a:t>
            </a:r>
            <a:r>
              <a:rPr lang="en-US" sz="2400" dirty="0" smtClean="0">
                <a:solidFill>
                  <a:srgbClr val="00B050"/>
                </a:solidFill>
              </a:rPr>
              <a:t>TRUE   FALSE  TRUE  FALSE  TRUE      </a:t>
            </a:r>
            <a:r>
              <a:rPr lang="en-US" sz="2400" dirty="0" err="1" smtClean="0">
                <a:solidFill>
                  <a:srgbClr val="00B050"/>
                </a:solidFill>
              </a:rPr>
              <a:t>TRUE</a:t>
            </a:r>
            <a:endParaRPr lang="en-US" sz="24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Vocabulary:  {This, That,   Is,    Was,   My,  Document}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Estimating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550" y="1447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How do you calculate </a:t>
            </a:r>
            <a:r>
              <a:rPr lang="en-US" sz="2800" dirty="0" smtClean="0">
                <a:solidFill>
                  <a:srgbClr val="00B050"/>
                </a:solidFill>
              </a:rPr>
              <a:t>P(“UN”|Politics)  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209800"/>
            <a:ext cx="6790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Multivariate Bernoulli Model of a Document</a:t>
            </a:r>
            <a:endParaRPr lang="en-IN" sz="2800" b="1" dirty="0">
              <a:solidFill>
                <a:srgbClr val="7030A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143000" y="3581400"/>
            <a:ext cx="1524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524000" y="3581400"/>
            <a:ext cx="2743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133600" y="3581400"/>
            <a:ext cx="3886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581400" y="3581400"/>
            <a:ext cx="3581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43200" y="47244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581400" y="47244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343400" y="47244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181600" y="47244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019800" y="47244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086600" y="47244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Estimating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324600"/>
            <a:ext cx="201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Dan Klein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243" y="1066800"/>
            <a:ext cx="6897757" cy="523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of Estimating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550" y="14478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United Nations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50" y="221998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United States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1752600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550" y="382018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Manchester United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3550" y="473458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4191000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Sports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of Multinomial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550" y="183898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United States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1371600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550" y="29718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Manchester United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3550" y="37338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3342620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Sports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750" y="47345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P(United/Politics) = 1/2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3550" y="10668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United Nations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750" y="51917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P(Nations/Politics) = 1/4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56489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P(States/Politics) = 1/4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47244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P(Manchester/Sports) = 1/3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3550" y="51816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P(United/Sports) = 1/3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93550" y="56388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r>
              <a:rPr lang="en-US" sz="2800" dirty="0" smtClean="0">
                <a:solidFill>
                  <a:srgbClr val="0070C0"/>
                </a:solidFill>
              </a:rPr>
              <a:t>/Sports) = 1/3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61061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P(Politics) = 4/7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93550" y="60960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P(Sports) = 3/7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of Multinomial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1066800"/>
            <a:ext cx="176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1752600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Sports?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550" y="161038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United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750" y="26771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P(United/Politics) = 1/2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8750" y="31343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P(Nations/Politics) = 1/4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35915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P(States/Politics) = 1/4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26670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P(Manchester/Sports) = 1/3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93550" y="31242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P(United/Sports) = 1/3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93550" y="35814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r>
              <a:rPr lang="en-US" sz="2800" dirty="0" smtClean="0">
                <a:solidFill>
                  <a:srgbClr val="0070C0"/>
                </a:solidFill>
              </a:rPr>
              <a:t>/Sports) = 1/3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40487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P(Politics) = 4/7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93550" y="40386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P(Sports) = 3/7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724400"/>
            <a:ext cx="80772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Politics|United</a:t>
            </a:r>
            <a:r>
              <a:rPr lang="en-US" sz="2800" dirty="0" smtClean="0">
                <a:solidFill>
                  <a:srgbClr val="0070C0"/>
                </a:solidFill>
              </a:rPr>
              <a:t>) = P(</a:t>
            </a:r>
            <a:r>
              <a:rPr lang="en-US" sz="2800" dirty="0" err="1" smtClean="0">
                <a:solidFill>
                  <a:srgbClr val="0070C0"/>
                </a:solidFill>
              </a:rPr>
              <a:t>United|Politics</a:t>
            </a:r>
            <a:r>
              <a:rPr lang="en-US" sz="2800" dirty="0" smtClean="0">
                <a:solidFill>
                  <a:srgbClr val="0070C0"/>
                </a:solidFill>
              </a:rPr>
              <a:t>)*P(Politics)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(½)*(4/7) = 2/7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7200" y="5612487"/>
            <a:ext cx="77724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Sports|United</a:t>
            </a:r>
            <a:r>
              <a:rPr lang="en-US" sz="2800" dirty="0" smtClean="0">
                <a:solidFill>
                  <a:srgbClr val="0070C0"/>
                </a:solidFill>
              </a:rPr>
              <a:t>) = P(</a:t>
            </a:r>
            <a:r>
              <a:rPr lang="en-US" sz="2800" dirty="0" err="1" smtClean="0">
                <a:solidFill>
                  <a:srgbClr val="0070C0"/>
                </a:solidFill>
              </a:rPr>
              <a:t>United|Sports</a:t>
            </a:r>
            <a:r>
              <a:rPr lang="en-US" sz="2800" dirty="0" smtClean="0">
                <a:solidFill>
                  <a:srgbClr val="0070C0"/>
                </a:solidFill>
              </a:rPr>
              <a:t>)*P(Sports)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(1/3)*(3/7) = 1/7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of Bernoulli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550" y="183898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United States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1371600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550" y="29718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Manchester United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3550" y="37338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3342620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Sports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750" y="47345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P(United/Politics) = 2/2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3550" y="10668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United Nations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750" y="51917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P(Nations/Politics) = 1/2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56489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P(States/Politics) = 1/2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47244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P(Manchester/Sports) = 1/2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3550" y="51816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P(United/Sports) = 1/2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93550" y="56388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r>
              <a:rPr lang="en-US" sz="2800" dirty="0" smtClean="0">
                <a:solidFill>
                  <a:srgbClr val="0070C0"/>
                </a:solidFill>
              </a:rPr>
              <a:t>/Sports) = 1/2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61061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P(Politics) = 2/4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3550" y="60960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P(Sports) = 2/4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of Bernoulli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1182469"/>
            <a:ext cx="176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8243" y="1182469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Sports?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750" y="26771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P(United/Politics) = 2/2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3550" y="12192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United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750" y="31343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P(Nations/Politics) = 1/2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35915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P(States/Politics) = 1/2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26670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P(Manchester/Sports) = 1/2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3550" y="31242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P(United/Sports) = 1/2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93550" y="35814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r>
              <a:rPr lang="en-US" sz="2800" dirty="0" smtClean="0">
                <a:solidFill>
                  <a:srgbClr val="0070C0"/>
                </a:solidFill>
              </a:rPr>
              <a:t>/Sports) = 1/2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40487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P(Politics) = 2/4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3550" y="40386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P(Sports) = 2/4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5065693"/>
            <a:ext cx="77724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Sports|United</a:t>
            </a:r>
            <a:r>
              <a:rPr lang="en-US" sz="2800" dirty="0" smtClean="0">
                <a:solidFill>
                  <a:srgbClr val="0070C0"/>
                </a:solidFill>
              </a:rPr>
              <a:t>) = P(U|S)*P(!M|S)*P(!B|S)*(!N/S)*(!S/S)*P(S)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(1/2) *(1/2)*(1/2)*(1)*(1)*(2/4) = 1/32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0" y="1991380"/>
            <a:ext cx="762000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United !Nations !States !</a:t>
            </a:r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r>
              <a:rPr lang="en-US" sz="2800" dirty="0" smtClean="0">
                <a:solidFill>
                  <a:srgbClr val="0070C0"/>
                </a:solidFill>
              </a:rPr>
              <a:t> !Manchester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of Bernoulli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1182469"/>
            <a:ext cx="176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8243" y="1182469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Sports?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750" y="26771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P(United/Politics) = 2/2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3550" y="12192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United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750" y="31343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P(Nations/Politics) = 1/2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35915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P(States/Politics) = 1/2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26670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P(Manchester/Sports) = 1/2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3550" y="31242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P(United/Sports) = 1/2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93550" y="35814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r>
              <a:rPr lang="en-US" sz="2800" dirty="0" smtClean="0">
                <a:solidFill>
                  <a:srgbClr val="0070C0"/>
                </a:solidFill>
              </a:rPr>
              <a:t>/Sports) = 1/2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40487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P(Politics) = 2/4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3550" y="40386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P(Sports) = 2/4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4939605"/>
            <a:ext cx="80772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Politics|United</a:t>
            </a:r>
            <a:r>
              <a:rPr lang="en-US" sz="2800" dirty="0" smtClean="0">
                <a:solidFill>
                  <a:srgbClr val="0070C0"/>
                </a:solidFill>
              </a:rPr>
              <a:t>) = P(U|P)*P(!N|P)*P(!S|P)*(!B|P)*(!M|P)/P(P)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(2/2)*(1/2)*(1/2)*(1)*(1)*(2/4) = 2/32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0" y="1991380"/>
            <a:ext cx="762000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United !Nations !States !</a:t>
            </a:r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r>
              <a:rPr lang="en-US" sz="2800" dirty="0" smtClean="0">
                <a:solidFill>
                  <a:srgbClr val="0070C0"/>
                </a:solidFill>
              </a:rPr>
              <a:t> !Manchester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Joint Probability Table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61961" y="1447800"/>
          <a:ext cx="7215240" cy="438645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176954"/>
                <a:gridCol w="1944532"/>
                <a:gridCol w="2046877"/>
                <a:gridCol w="2046877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Combo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/>
                        <a:t>E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/>
                        <a:t>F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P(EF)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1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2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3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4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H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0.2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5193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Total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419600"/>
            <a:ext cx="609600" cy="628650"/>
          </a:xfrm>
          <a:prstGeom prst="rect">
            <a:avLst/>
          </a:prstGeom>
          <a:noFill/>
        </p:spPr>
      </p:pic>
      <p:pic>
        <p:nvPicPr>
          <p:cNvPr id="6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609600" cy="553343"/>
          </a:xfrm>
          <a:prstGeom prst="rect">
            <a:avLst/>
          </a:prstGeom>
          <a:noFill/>
        </p:spPr>
      </p:pic>
      <p:pic>
        <p:nvPicPr>
          <p:cNvPr id="8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971800"/>
            <a:ext cx="609600" cy="628650"/>
          </a:xfrm>
          <a:prstGeom prst="rect">
            <a:avLst/>
          </a:prstGeom>
          <a:noFill/>
        </p:spPr>
      </p:pic>
      <p:pic>
        <p:nvPicPr>
          <p:cNvPr id="9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86000"/>
            <a:ext cx="609600" cy="553343"/>
          </a:xfrm>
          <a:prstGeom prst="rect">
            <a:avLst/>
          </a:prstGeom>
          <a:noFill/>
        </p:spPr>
      </p:pic>
      <p:pic>
        <p:nvPicPr>
          <p:cNvPr id="10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028057"/>
            <a:ext cx="609600" cy="553343"/>
          </a:xfrm>
          <a:prstGeom prst="rect">
            <a:avLst/>
          </a:prstGeom>
          <a:noFill/>
        </p:spPr>
      </p:pic>
      <p:pic>
        <p:nvPicPr>
          <p:cNvPr id="11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714750"/>
            <a:ext cx="609600" cy="628650"/>
          </a:xfrm>
          <a:prstGeom prst="rect">
            <a:avLst/>
          </a:prstGeom>
          <a:noFill/>
        </p:spPr>
      </p:pic>
      <p:pic>
        <p:nvPicPr>
          <p:cNvPr id="12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419600"/>
            <a:ext cx="609600" cy="628650"/>
          </a:xfrm>
          <a:prstGeom prst="rect">
            <a:avLst/>
          </a:prstGeom>
          <a:noFill/>
        </p:spPr>
      </p:pic>
      <p:pic>
        <p:nvPicPr>
          <p:cNvPr id="13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33800"/>
            <a:ext cx="609600" cy="55334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57200" y="6019800"/>
            <a:ext cx="8464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Note, these are not coin tosses.  Assume these two coins have been tossed 10000 times.</a:t>
            </a:r>
          </a:p>
          <a:p>
            <a:r>
              <a:rPr lang="en-US" dirty="0" smtClean="0"/>
              <a:t>Can you tell which coin is biased?</a:t>
            </a:r>
            <a:endParaRPr lang="en-IN" dirty="0"/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of Estimating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550" y="14478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United Nations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50" y="221998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United States 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1752600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550" y="382018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Manchester United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3550" y="473458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Manchester and </a:t>
            </a:r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4191000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Sports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of Multinomial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550" y="16764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United States 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1371600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550" y="25908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Manchester United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3550" y="32004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Manchester and </a:t>
            </a:r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285886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Sports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750" y="47345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P(United/Politics) = 2/7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3550" y="10668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United Nations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750" y="51917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P(Nations/Politics) = 1/7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56489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P(States/Politics) = 1/7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47244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P(Manchester/Sports) = 2/5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3550" y="51816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P(United/Sports) = 1/5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93550" y="56388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r>
              <a:rPr lang="en-US" sz="2800" dirty="0" smtClean="0">
                <a:solidFill>
                  <a:srgbClr val="0070C0"/>
                </a:solidFill>
              </a:rPr>
              <a:t>/Sports) = 1/5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61061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P(Politics) = 7/12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93550" y="60960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P(Sports) = 5/12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8750" y="42672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P(The/Politics) = 2/7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0" y="42672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P(and/Sports) = 1/5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8750" y="38100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P(and/Politics) = 1/7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of Multinomial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1066800"/>
            <a:ext cx="176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1752600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Sports?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550" y="12192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Nations and States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953000"/>
            <a:ext cx="80772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Politics|Nations,and,States</a:t>
            </a:r>
            <a:r>
              <a:rPr lang="en-US" sz="2800" dirty="0" smtClean="0">
                <a:solidFill>
                  <a:srgbClr val="0070C0"/>
                </a:solidFill>
              </a:rPr>
              <a:t>) = P(</a:t>
            </a:r>
            <a:r>
              <a:rPr lang="en-US" sz="2800" dirty="0" err="1" smtClean="0">
                <a:solidFill>
                  <a:srgbClr val="0070C0"/>
                </a:solidFill>
              </a:rPr>
              <a:t>Nations|P</a:t>
            </a:r>
            <a:r>
              <a:rPr lang="en-US" sz="2800" dirty="0" smtClean="0">
                <a:solidFill>
                  <a:srgbClr val="0070C0"/>
                </a:solidFill>
              </a:rPr>
              <a:t>)*P(</a:t>
            </a:r>
            <a:r>
              <a:rPr lang="en-US" sz="2800" dirty="0" err="1" smtClean="0">
                <a:solidFill>
                  <a:srgbClr val="0070C0"/>
                </a:solidFill>
              </a:rPr>
              <a:t>and|P</a:t>
            </a:r>
            <a:r>
              <a:rPr lang="en-US" sz="2800" dirty="0" smtClean="0">
                <a:solidFill>
                  <a:srgbClr val="0070C0"/>
                </a:solidFill>
              </a:rPr>
              <a:t>)*P(</a:t>
            </a:r>
            <a:r>
              <a:rPr lang="en-US" sz="2800" dirty="0" err="1" smtClean="0">
                <a:solidFill>
                  <a:srgbClr val="0070C0"/>
                </a:solidFill>
              </a:rPr>
              <a:t>States|Politics</a:t>
            </a:r>
            <a:r>
              <a:rPr lang="en-US" sz="2800" dirty="0" smtClean="0">
                <a:solidFill>
                  <a:srgbClr val="0070C0"/>
                </a:solidFill>
              </a:rPr>
              <a:t>)*P(Politics)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(1/7)*(1/7)*(1/7)*(7/12) = 1/(49*12)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750" y="29057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P(United/Politics) = 2/7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750" y="33629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P(Nations/Politics) = 1/7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" y="38201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P(States/Politics) = 1/7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000" y="28956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P(Manchester/Sports) = 2/5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93550" y="33528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P(United/Sports) = 1/5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93550" y="38100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r>
              <a:rPr lang="en-US" sz="2800" dirty="0" smtClean="0">
                <a:solidFill>
                  <a:srgbClr val="0070C0"/>
                </a:solidFill>
              </a:rPr>
              <a:t>/Sports) = 1/5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7200" y="42773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P(Politics) = 7/12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93550" y="42672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P(Sports) = 5/12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8750" y="24384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P(The/Politics) = 2/7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2000" y="24384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P(and/Sports) = 1/5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8750" y="19812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P(and/Politics) = 1/7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of Multinomial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1066800"/>
            <a:ext cx="176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1752600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Sports?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550" y="12192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Nations and States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953000"/>
            <a:ext cx="80772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Sports|Nations,and,States</a:t>
            </a:r>
            <a:r>
              <a:rPr lang="en-US" sz="2800" dirty="0" smtClean="0">
                <a:solidFill>
                  <a:srgbClr val="0070C0"/>
                </a:solidFill>
              </a:rPr>
              <a:t>) = P(</a:t>
            </a:r>
            <a:r>
              <a:rPr lang="en-US" sz="2800" dirty="0" err="1" smtClean="0">
                <a:solidFill>
                  <a:srgbClr val="0070C0"/>
                </a:solidFill>
              </a:rPr>
              <a:t>Nations|S</a:t>
            </a:r>
            <a:r>
              <a:rPr lang="en-US" sz="2800" dirty="0" smtClean="0">
                <a:solidFill>
                  <a:srgbClr val="0070C0"/>
                </a:solidFill>
              </a:rPr>
              <a:t>)*P(</a:t>
            </a:r>
            <a:r>
              <a:rPr lang="en-US" sz="2800" dirty="0" err="1" smtClean="0">
                <a:solidFill>
                  <a:srgbClr val="0070C0"/>
                </a:solidFill>
              </a:rPr>
              <a:t>and|S</a:t>
            </a:r>
            <a:r>
              <a:rPr lang="en-US" sz="2800" dirty="0" smtClean="0">
                <a:solidFill>
                  <a:srgbClr val="0070C0"/>
                </a:solidFill>
              </a:rPr>
              <a:t>)*P(</a:t>
            </a:r>
            <a:r>
              <a:rPr lang="en-US" sz="2800" dirty="0" err="1" smtClean="0">
                <a:solidFill>
                  <a:srgbClr val="0070C0"/>
                </a:solidFill>
              </a:rPr>
              <a:t>States|Sports</a:t>
            </a:r>
            <a:r>
              <a:rPr lang="en-US" sz="2800" dirty="0" smtClean="0">
                <a:solidFill>
                  <a:srgbClr val="0070C0"/>
                </a:solidFill>
              </a:rPr>
              <a:t>)*P(Sports)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(0)*(1/5)*(0)*(5/12) = 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750" y="29057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P(United/Politics) = 2/7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750" y="33629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P(Nations/Politics) = 1/7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" y="38201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P(States/Politics) = 1/7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000" y="28956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P(Manchester/Sports) = 2/5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93550" y="33528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P(United/Sports) = 1/5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93550" y="38100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r>
              <a:rPr lang="en-US" sz="2800" dirty="0" smtClean="0">
                <a:solidFill>
                  <a:srgbClr val="0070C0"/>
                </a:solidFill>
              </a:rPr>
              <a:t>/Sports) = 1/5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7200" y="42773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P(Politics) = 7/12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93550" y="42672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P(Sports) = 5/12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8750" y="24384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P(The/Politics) = 2/7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2000" y="24384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P(and/Sports) = 1/5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8750" y="19812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P(and/Politics) = 1/7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of Multinomial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550" y="229618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United States 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1991380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550" y="321058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Manchester United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3550" y="382018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Manchester and </a:t>
            </a:r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347864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Sports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550" y="168658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United Nations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5068669"/>
            <a:ext cx="176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8400" y="5754469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Sports?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3550" y="5221069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and United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1143000"/>
            <a:ext cx="1336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Training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" y="4658380"/>
            <a:ext cx="762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of Multinomial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1066800"/>
            <a:ext cx="176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1752600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Sports?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550" y="12192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and United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750" y="29057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P(United/Politics) = 2/7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750" y="33629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P(Nations/Politics) = 1/7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" y="38201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P(States/Politics) = 1/7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000" y="28956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P(Manchester/Sports) = 2/5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93550" y="33528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P(United/Sports) = 1/5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93550" y="38100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r>
              <a:rPr lang="en-US" sz="2800" dirty="0" smtClean="0">
                <a:solidFill>
                  <a:srgbClr val="0070C0"/>
                </a:solidFill>
              </a:rPr>
              <a:t>/Sports) = 1/5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7200" y="42773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P(Politics) = 7/12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93550" y="42672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P(Sports) = 5/12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8750" y="24384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P(The/Politics) = 2/7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2000" y="24384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P(and/Sports) = 1/5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8750" y="19812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P(and/Politics) = 1/7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5344180"/>
            <a:ext cx="807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Politics|and,United</a:t>
            </a:r>
            <a:r>
              <a:rPr lang="en-US" sz="2800" dirty="0" smtClean="0">
                <a:solidFill>
                  <a:srgbClr val="0070C0"/>
                </a:solidFill>
              </a:rPr>
              <a:t>)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of Multinomial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1066800"/>
            <a:ext cx="176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1752600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Sports?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550" y="12192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and United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953000"/>
            <a:ext cx="80772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Politics|and,United</a:t>
            </a:r>
            <a:r>
              <a:rPr lang="en-US" sz="2800" dirty="0" smtClean="0">
                <a:solidFill>
                  <a:srgbClr val="0070C0"/>
                </a:solidFill>
              </a:rPr>
              <a:t>) = P(</a:t>
            </a:r>
            <a:r>
              <a:rPr lang="en-US" sz="2800" dirty="0" err="1" smtClean="0">
                <a:solidFill>
                  <a:srgbClr val="0070C0"/>
                </a:solidFill>
              </a:rPr>
              <a:t>and|P</a:t>
            </a:r>
            <a:r>
              <a:rPr lang="en-US" sz="2800" dirty="0" smtClean="0">
                <a:solidFill>
                  <a:srgbClr val="0070C0"/>
                </a:solidFill>
              </a:rPr>
              <a:t>)*P(</a:t>
            </a:r>
            <a:r>
              <a:rPr lang="en-US" sz="2800" dirty="0" err="1" smtClean="0">
                <a:solidFill>
                  <a:srgbClr val="0070C0"/>
                </a:solidFill>
              </a:rPr>
              <a:t>United|Politics</a:t>
            </a:r>
            <a:r>
              <a:rPr lang="en-US" sz="2800" dirty="0" smtClean="0">
                <a:solidFill>
                  <a:srgbClr val="0070C0"/>
                </a:solidFill>
              </a:rPr>
              <a:t>)*P(Politics)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750" y="29057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P(United/Politics) = 2/7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750" y="33629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P(Nations/Politics) = 1/7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" y="38201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P(States/Politics) = 1/7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000" y="28956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P(Manchester/Sports) = 2/5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93550" y="33528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P(United/Sports) = 1/5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93550" y="38100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r>
              <a:rPr lang="en-US" sz="2800" dirty="0" smtClean="0">
                <a:solidFill>
                  <a:srgbClr val="0070C0"/>
                </a:solidFill>
              </a:rPr>
              <a:t>/Sports) = 1/5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7200" y="42773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P(Politics) = 7/12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93550" y="42672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P(Sports) = 5/12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8750" y="24384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P(The/Politics) = 2/7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2000" y="24384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P(and/Sports) = 1/5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8750" y="19812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P(and/Politics) = 1/7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of Multinomial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1066800"/>
            <a:ext cx="176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1752600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Sports?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550" y="12192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and United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953000"/>
            <a:ext cx="80772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Politics|and,United</a:t>
            </a:r>
            <a:r>
              <a:rPr lang="en-US" sz="2800" dirty="0" smtClean="0">
                <a:solidFill>
                  <a:srgbClr val="0070C0"/>
                </a:solidFill>
              </a:rPr>
              <a:t>) = P(</a:t>
            </a:r>
            <a:r>
              <a:rPr lang="en-US" sz="2800" dirty="0" err="1" smtClean="0">
                <a:solidFill>
                  <a:srgbClr val="0070C0"/>
                </a:solidFill>
              </a:rPr>
              <a:t>and|P</a:t>
            </a:r>
            <a:r>
              <a:rPr lang="en-US" sz="2800" dirty="0" smtClean="0">
                <a:solidFill>
                  <a:srgbClr val="0070C0"/>
                </a:solidFill>
              </a:rPr>
              <a:t>)*P(</a:t>
            </a:r>
            <a:r>
              <a:rPr lang="en-US" sz="2800" dirty="0" err="1" smtClean="0">
                <a:solidFill>
                  <a:srgbClr val="0070C0"/>
                </a:solidFill>
              </a:rPr>
              <a:t>United|Politics</a:t>
            </a:r>
            <a:r>
              <a:rPr lang="en-US" sz="2800" dirty="0" smtClean="0">
                <a:solidFill>
                  <a:srgbClr val="0070C0"/>
                </a:solidFill>
              </a:rPr>
              <a:t>)*P(Politics)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(1/7)*(2/7)*(7/12) = 2/(7*12)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750" y="29057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P(United/Politics) = 2/7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750" y="33629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P(Nations/Politics) = 1/7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" y="38201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P(States/Politics) = 1/7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000" y="28956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P(Manchester/Sports) = 2/5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93550" y="33528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P(United/Sports) = 1/5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93550" y="38100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r>
              <a:rPr lang="en-US" sz="2800" dirty="0" smtClean="0">
                <a:solidFill>
                  <a:srgbClr val="0070C0"/>
                </a:solidFill>
              </a:rPr>
              <a:t>/Sports) = 1/5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7200" y="42773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P(Politics) = 7/12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93550" y="42672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P(Sports) = 5/12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8750" y="24384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P(The/Politics) = 2/7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2000" y="24384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P(and/Sports) = 1/5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8750" y="19812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P(and/Politics) = 1/7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of Multinomial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1066800"/>
            <a:ext cx="176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1752600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Sports?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550" y="12192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and United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953000"/>
            <a:ext cx="80772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Sports|and,United</a:t>
            </a:r>
            <a:r>
              <a:rPr lang="en-US" sz="2800" dirty="0" smtClean="0">
                <a:solidFill>
                  <a:srgbClr val="0070C0"/>
                </a:solidFill>
              </a:rPr>
              <a:t>) = P(</a:t>
            </a:r>
            <a:r>
              <a:rPr lang="en-US" sz="2800" dirty="0" err="1" smtClean="0">
                <a:solidFill>
                  <a:srgbClr val="0070C0"/>
                </a:solidFill>
              </a:rPr>
              <a:t>and|S</a:t>
            </a:r>
            <a:r>
              <a:rPr lang="en-US" sz="2800" dirty="0" smtClean="0">
                <a:solidFill>
                  <a:srgbClr val="0070C0"/>
                </a:solidFill>
              </a:rPr>
              <a:t>)*P(</a:t>
            </a:r>
            <a:r>
              <a:rPr lang="en-US" sz="2800" dirty="0" err="1" smtClean="0">
                <a:solidFill>
                  <a:srgbClr val="0070C0"/>
                </a:solidFill>
              </a:rPr>
              <a:t>United|Sports</a:t>
            </a:r>
            <a:r>
              <a:rPr lang="en-US" sz="2800" smtClean="0">
                <a:solidFill>
                  <a:srgbClr val="0070C0"/>
                </a:solidFill>
              </a:rPr>
              <a:t>)*P(Sports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(1/5)*(1/5)*(5/12) = 1/(5*12)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750" y="29057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P(United/Politics) = 2/7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750" y="33629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P(Nations/Politics) = 1/7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" y="38201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P(States/Politics) = 1/7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000" y="28956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P(Manchester/Sports) = 2/5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93550" y="33528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P(United/Sports) = 1/5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93550" y="38100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r>
              <a:rPr lang="en-US" sz="2800" dirty="0" smtClean="0">
                <a:solidFill>
                  <a:srgbClr val="0070C0"/>
                </a:solidFill>
              </a:rPr>
              <a:t>/Sports) = 1/5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7200" y="42773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P(Politics) = 7/12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93550" y="42672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P(Sports) = 5/12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8750" y="24384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P(The/Politics) = 2/7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2000" y="24384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P(and/Sports) = 1/5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8750" y="19812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P(and/Politics) = 1/7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NB Multinomial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9" name="Picture 1" descr="\begin{figure}\begin{algorithm}{TrainMultinomialNB}{\mathbb{C},\docsetlabeled}&#10;V...&#10;...OR}\\&#10;\RETURN{\argmax_{c \in \mathbb{C}} score[c]}&#10;\end{algorithm}&#10;\end{figure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4371975" cy="367665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28600" y="6096000"/>
            <a:ext cx="871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http://nlp.stanford.edu/IR-book/html/htmledition/naive-bayes-text-classification-1.html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P(E)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61961" y="1447800"/>
          <a:ext cx="7215240" cy="438645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176954"/>
                <a:gridCol w="1944532"/>
                <a:gridCol w="2046877"/>
                <a:gridCol w="2046877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Combo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/>
                        <a:t>E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/>
                        <a:t>F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P(E)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1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r>
                        <a:rPr lang="en-IN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2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3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r>
                        <a:rPr lang="en-IN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0.2 = 0.5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4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H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5193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Total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419600"/>
            <a:ext cx="609600" cy="628650"/>
          </a:xfrm>
          <a:prstGeom prst="rect">
            <a:avLst/>
          </a:prstGeom>
          <a:noFill/>
        </p:spPr>
      </p:pic>
      <p:pic>
        <p:nvPicPr>
          <p:cNvPr id="6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609600" cy="553343"/>
          </a:xfrm>
          <a:prstGeom prst="rect">
            <a:avLst/>
          </a:prstGeom>
          <a:noFill/>
        </p:spPr>
      </p:pic>
      <p:pic>
        <p:nvPicPr>
          <p:cNvPr id="8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971800"/>
            <a:ext cx="609600" cy="628650"/>
          </a:xfrm>
          <a:prstGeom prst="rect">
            <a:avLst/>
          </a:prstGeom>
          <a:noFill/>
        </p:spPr>
      </p:pic>
      <p:pic>
        <p:nvPicPr>
          <p:cNvPr id="9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86000"/>
            <a:ext cx="609600" cy="553343"/>
          </a:xfrm>
          <a:prstGeom prst="rect">
            <a:avLst/>
          </a:prstGeom>
          <a:noFill/>
        </p:spPr>
      </p:pic>
      <p:pic>
        <p:nvPicPr>
          <p:cNvPr id="10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028057"/>
            <a:ext cx="609600" cy="553343"/>
          </a:xfrm>
          <a:prstGeom prst="rect">
            <a:avLst/>
          </a:prstGeom>
          <a:noFill/>
        </p:spPr>
      </p:pic>
      <p:pic>
        <p:nvPicPr>
          <p:cNvPr id="11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714750"/>
            <a:ext cx="609600" cy="628650"/>
          </a:xfrm>
          <a:prstGeom prst="rect">
            <a:avLst/>
          </a:prstGeom>
          <a:noFill/>
        </p:spPr>
      </p:pic>
      <p:pic>
        <p:nvPicPr>
          <p:cNvPr id="12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419600"/>
            <a:ext cx="609600" cy="628650"/>
          </a:xfrm>
          <a:prstGeom prst="rect">
            <a:avLst/>
          </a:prstGeom>
          <a:noFill/>
        </p:spPr>
      </p:pic>
      <p:pic>
        <p:nvPicPr>
          <p:cNvPr id="13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33800"/>
            <a:ext cx="609600" cy="553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NB Multivariate Bernoulli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6096000"/>
            <a:ext cx="7762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http://nlp.stanford.edu/IR-book/html/htmledition/the-bernoulli-model-1.html</a:t>
            </a:r>
            <a:endParaRPr lang="en-IN" b="1" dirty="0"/>
          </a:p>
        </p:txBody>
      </p:sp>
      <p:pic>
        <p:nvPicPr>
          <p:cNvPr id="40962" name="Picture 2" descr="\begin{figure}&#10;% latex2html id marker 16569&#10;\begin{algorithm}{TrainBernoulliNB}{...&#10;...n Line 8 (top) is&#10;in analogy to Equation~\ref{laplace} with $B=2$.}&#10;\end{figure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5286375" cy="427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Why Naïve Bayesian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2057400"/>
            <a:ext cx="6629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One of the best classifiers known.</a:t>
            </a:r>
          </a:p>
          <a:p>
            <a:r>
              <a:rPr lang="en-US" sz="3600" dirty="0" smtClean="0"/>
              <a:t>Can be learnt incrementally.</a:t>
            </a:r>
          </a:p>
          <a:p>
            <a:r>
              <a:rPr lang="en-US" sz="3600" dirty="0" smtClean="0"/>
              <a:t>Learning is fast.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confidence values returned by the classifier i.e., P(</a:t>
            </a:r>
            <a:r>
              <a:rPr lang="en-US" dirty="0" err="1" smtClean="0"/>
              <a:t>C|features</a:t>
            </a:r>
            <a:r>
              <a:rPr lang="en-US" dirty="0" smtClean="0"/>
              <a:t>) cannot be trusted.</a:t>
            </a:r>
          </a:p>
          <a:p>
            <a:r>
              <a:rPr lang="en-US" dirty="0" smtClean="0"/>
              <a:t>The classifier is always overconfident (it always places all its money on one class).</a:t>
            </a:r>
          </a:p>
          <a:p>
            <a:r>
              <a:rPr lang="en-US" dirty="0" smtClean="0"/>
              <a:t>Given two classes A and B, say the classifier picks A, then usually P(</a:t>
            </a:r>
            <a:r>
              <a:rPr lang="en-US" dirty="0" err="1" smtClean="0"/>
              <a:t>A|features</a:t>
            </a:r>
            <a:r>
              <a:rPr lang="en-US" dirty="0" smtClean="0"/>
              <a:t>) &gt; 0.9.</a:t>
            </a:r>
          </a:p>
          <a:p>
            <a:r>
              <a:rPr lang="en-US" dirty="0" smtClean="0"/>
              <a:t>So you cannot use confidence thresholds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Problem with Naïve Bayesian Classifiers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imbalance grows with the number of features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15240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 smtClean="0">
                <a:solidFill>
                  <a:srgbClr val="00B0F0"/>
                </a:solidFill>
              </a:rPr>
              <a:t>United Nations</a:t>
            </a:r>
            <a:endParaRPr lang="en-IN" sz="54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661595"/>
            <a:ext cx="80772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Politics|United</a:t>
            </a:r>
            <a:r>
              <a:rPr lang="en-US" sz="2800" dirty="0" smtClean="0">
                <a:solidFill>
                  <a:srgbClr val="0070C0"/>
                </a:solidFill>
              </a:rPr>
              <a:t> Nations)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P(</a:t>
            </a:r>
            <a:r>
              <a:rPr lang="en-US" sz="2800" dirty="0" err="1" smtClean="0">
                <a:solidFill>
                  <a:srgbClr val="0070C0"/>
                </a:solidFill>
              </a:rPr>
              <a:t>United|P</a:t>
            </a:r>
            <a:r>
              <a:rPr lang="en-US" sz="2800" dirty="0" smtClean="0">
                <a:solidFill>
                  <a:srgbClr val="0070C0"/>
                </a:solidFill>
              </a:rPr>
              <a:t>)*P(</a:t>
            </a:r>
            <a:r>
              <a:rPr lang="en-US" sz="2800" dirty="0" err="1" smtClean="0">
                <a:solidFill>
                  <a:srgbClr val="0070C0"/>
                </a:solidFill>
              </a:rPr>
              <a:t>Nations|Politics</a:t>
            </a:r>
            <a:r>
              <a:rPr lang="en-US" sz="2800" dirty="0" smtClean="0">
                <a:solidFill>
                  <a:srgbClr val="0070C0"/>
                </a:solidFill>
              </a:rPr>
              <a:t>)*P(Politics)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(2/7)*(1/7)*(7/12) = 1/(7*6)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124200"/>
            <a:ext cx="80772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Sports|United</a:t>
            </a:r>
            <a:r>
              <a:rPr lang="en-US" sz="2800" dirty="0" smtClean="0">
                <a:solidFill>
                  <a:srgbClr val="0070C0"/>
                </a:solidFill>
              </a:rPr>
              <a:t> Nations)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P(</a:t>
            </a:r>
            <a:r>
              <a:rPr lang="en-US" sz="2800" dirty="0" err="1" smtClean="0">
                <a:solidFill>
                  <a:srgbClr val="0070C0"/>
                </a:solidFill>
              </a:rPr>
              <a:t>United|S</a:t>
            </a:r>
            <a:r>
              <a:rPr lang="en-US" sz="2800" dirty="0" smtClean="0">
                <a:solidFill>
                  <a:srgbClr val="0070C0"/>
                </a:solidFill>
              </a:rPr>
              <a:t>)*P(</a:t>
            </a:r>
            <a:r>
              <a:rPr lang="en-US" sz="2800" dirty="0" err="1" smtClean="0">
                <a:solidFill>
                  <a:srgbClr val="0070C0"/>
                </a:solidFill>
              </a:rPr>
              <a:t>Nations|Sports</a:t>
            </a:r>
            <a:r>
              <a:rPr lang="en-US" sz="2800" dirty="0" smtClean="0">
                <a:solidFill>
                  <a:srgbClr val="0070C0"/>
                </a:solidFill>
              </a:rPr>
              <a:t>)*P(Sports)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(1/5)*(</a:t>
            </a:r>
            <a:r>
              <a:rPr lang="en-US" sz="28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)*(5/12)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2587625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Maximum Entropy Classifier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Maximum Entropy Weights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27970"/>
            <a:ext cx="350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7030A0"/>
                </a:solidFill>
              </a:rPr>
              <a:t>UN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Adopts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Condemnation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Syria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Crackdown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Protests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Army</a:t>
            </a:r>
          </a:p>
          <a:p>
            <a:r>
              <a:rPr lang="en-IN" sz="2800" dirty="0" smtClean="0">
                <a:solidFill>
                  <a:srgbClr val="7030A0"/>
                </a:solidFill>
              </a:rPr>
              <a:t>Hama</a:t>
            </a:r>
            <a:endParaRPr lang="en-IN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2327970"/>
            <a:ext cx="396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Politics|UN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endParaRPr lang="en-IN" sz="2800" dirty="0" smtClean="0">
              <a:solidFill>
                <a:srgbClr val="0070C0"/>
              </a:solidFill>
            </a:endParaRPr>
          </a:p>
          <a:p>
            <a:r>
              <a:rPr lang="en-IN" sz="2800" dirty="0" smtClean="0">
                <a:solidFill>
                  <a:srgbClr val="0070C0"/>
                </a:solidFill>
              </a:rPr>
              <a:t>P(</a:t>
            </a:r>
            <a:r>
              <a:rPr lang="en-IN" sz="2800" dirty="0" err="1" smtClean="0">
                <a:solidFill>
                  <a:srgbClr val="0070C0"/>
                </a:solidFill>
              </a:rPr>
              <a:t>Politics|Adopts</a:t>
            </a:r>
            <a:r>
              <a:rPr lang="en-IN" sz="28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P(</a:t>
            </a:r>
            <a:r>
              <a:rPr lang="en-IN" sz="2800" dirty="0" err="1" smtClean="0">
                <a:solidFill>
                  <a:srgbClr val="0070C0"/>
                </a:solidFill>
              </a:rPr>
              <a:t>Politics|Condemnation</a:t>
            </a:r>
            <a:r>
              <a:rPr lang="en-IN" sz="28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P(</a:t>
            </a:r>
            <a:r>
              <a:rPr lang="en-IN" sz="2800" dirty="0" err="1" smtClean="0">
                <a:solidFill>
                  <a:srgbClr val="0070C0"/>
                </a:solidFill>
              </a:rPr>
              <a:t>Politics|Syria</a:t>
            </a:r>
            <a:r>
              <a:rPr lang="en-IN" sz="28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IN" sz="2800" dirty="0" smtClean="0">
                <a:solidFill>
                  <a:srgbClr val="0070C0"/>
                </a:solidFill>
              </a:rPr>
              <a:t>P(</a:t>
            </a:r>
            <a:r>
              <a:rPr lang="en-IN" sz="2800" dirty="0" err="1" smtClean="0">
                <a:solidFill>
                  <a:srgbClr val="0070C0"/>
                </a:solidFill>
              </a:rPr>
              <a:t>Politics|Crackdown</a:t>
            </a:r>
            <a:r>
              <a:rPr lang="en-IN" sz="28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Pol</a:t>
            </a:r>
            <a:r>
              <a:rPr lang="en-IN" sz="2800" dirty="0" err="1" smtClean="0">
                <a:solidFill>
                  <a:srgbClr val="0070C0"/>
                </a:solidFill>
              </a:rPr>
              <a:t>itics</a:t>
            </a:r>
            <a:r>
              <a:rPr lang="en-US" sz="2800" dirty="0" smtClean="0">
                <a:solidFill>
                  <a:srgbClr val="0070C0"/>
                </a:solidFill>
              </a:rPr>
              <a:t>|Protests)</a:t>
            </a:r>
            <a:endParaRPr lang="en-IN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Pol</a:t>
            </a:r>
            <a:r>
              <a:rPr lang="en-IN" sz="2800" dirty="0" err="1" smtClean="0">
                <a:solidFill>
                  <a:srgbClr val="0070C0"/>
                </a:solidFill>
              </a:rPr>
              <a:t>itics</a:t>
            </a:r>
            <a:r>
              <a:rPr lang="en-US" sz="2800" dirty="0" smtClean="0">
                <a:solidFill>
                  <a:srgbClr val="0070C0"/>
                </a:solidFill>
              </a:rPr>
              <a:t>|Army)</a:t>
            </a:r>
            <a:endParaRPr lang="en-IN" sz="2800" dirty="0" smtClean="0">
              <a:solidFill>
                <a:srgbClr val="0070C0"/>
              </a:solidFill>
            </a:endParaRPr>
          </a:p>
          <a:p>
            <a:r>
              <a:rPr lang="en-IN" sz="2800" dirty="0" smtClean="0">
                <a:solidFill>
                  <a:srgbClr val="0070C0"/>
                </a:solidFill>
              </a:rPr>
              <a:t>P(</a:t>
            </a:r>
            <a:r>
              <a:rPr lang="en-IN" sz="2800" dirty="0" err="1" smtClean="0">
                <a:solidFill>
                  <a:srgbClr val="0070C0"/>
                </a:solidFill>
              </a:rPr>
              <a:t>Politics|Hama</a:t>
            </a:r>
            <a:r>
              <a:rPr lang="en-IN" sz="2800" dirty="0" smtClean="0">
                <a:solidFill>
                  <a:srgbClr val="0070C0"/>
                </a:solidFill>
              </a:rPr>
              <a:t>)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411069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Politics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327970"/>
            <a:ext cx="106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1.0</a:t>
            </a:r>
            <a:endParaRPr lang="en-IN" sz="2800" dirty="0" smtClean="0"/>
          </a:p>
          <a:p>
            <a:r>
              <a:rPr lang="en-US" sz="2800" dirty="0" smtClean="0"/>
              <a:t>0.1</a:t>
            </a:r>
            <a:endParaRPr lang="en-IN" sz="2800" dirty="0" smtClean="0"/>
          </a:p>
          <a:p>
            <a:r>
              <a:rPr lang="en-US" sz="2800" dirty="0" smtClean="0"/>
              <a:t>0.2</a:t>
            </a:r>
            <a:endParaRPr lang="en-IN" sz="2800" dirty="0" smtClean="0"/>
          </a:p>
          <a:p>
            <a:r>
              <a:rPr lang="en-US" sz="2800" dirty="0" smtClean="0"/>
              <a:t>0.3</a:t>
            </a:r>
            <a:endParaRPr lang="en-IN" sz="2800" dirty="0" smtClean="0"/>
          </a:p>
          <a:p>
            <a:r>
              <a:rPr lang="en-US" sz="2800" dirty="0" smtClean="0"/>
              <a:t>0.8</a:t>
            </a:r>
            <a:endParaRPr lang="en-IN" sz="2800" dirty="0" smtClean="0"/>
          </a:p>
          <a:p>
            <a:r>
              <a:rPr lang="en-US" sz="2800" dirty="0" smtClean="0"/>
              <a:t>1.0</a:t>
            </a:r>
            <a:endParaRPr lang="en-IN" sz="2800" dirty="0" smtClean="0"/>
          </a:p>
          <a:p>
            <a:r>
              <a:rPr lang="en-US" sz="2800" dirty="0" smtClean="0"/>
              <a:t>0.8</a:t>
            </a:r>
            <a:endParaRPr lang="en-IN" sz="2800" dirty="0" smtClean="0"/>
          </a:p>
          <a:p>
            <a:r>
              <a:rPr lang="en-US" sz="2800" dirty="0" smtClean="0"/>
              <a:t>1.0</a:t>
            </a:r>
            <a:endParaRPr lang="en-IN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54352" y="5943600"/>
            <a:ext cx="32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Combined by weighted addition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Linear Combination of Features</a:t>
            </a:r>
          </a:p>
          <a:p>
            <a:endParaRPr lang="en-US" dirty="0" smtClean="0"/>
          </a:p>
          <a:p>
            <a:r>
              <a:rPr lang="en-US" dirty="0" smtClean="0"/>
              <a:t>Take a set of features:</a:t>
            </a:r>
          </a:p>
          <a:p>
            <a:pPr lvl="1"/>
            <a:r>
              <a:rPr lang="en-US" dirty="0" smtClean="0"/>
              <a:t>Words</a:t>
            </a:r>
          </a:p>
          <a:p>
            <a:pPr lvl="1"/>
            <a:r>
              <a:rPr lang="en-US" dirty="0" smtClean="0"/>
              <a:t>Capitalization</a:t>
            </a:r>
          </a:p>
          <a:p>
            <a:pPr lvl="1"/>
            <a:r>
              <a:rPr lang="en-US" dirty="0" smtClean="0"/>
              <a:t>Word context</a:t>
            </a:r>
          </a:p>
          <a:p>
            <a:pPr lvl="1"/>
            <a:r>
              <a:rPr lang="en-US" dirty="0" smtClean="0"/>
              <a:t>Sub-words</a:t>
            </a:r>
          </a:p>
          <a:p>
            <a:pPr lvl="1"/>
            <a:r>
              <a:rPr lang="en-US" dirty="0" smtClean="0"/>
              <a:t>Sentence length</a:t>
            </a:r>
          </a:p>
          <a:p>
            <a:pPr lvl="1"/>
            <a:r>
              <a:rPr lang="en-US" dirty="0" smtClean="0"/>
              <a:t>Position in sentence</a:t>
            </a:r>
          </a:p>
          <a:p>
            <a:endParaRPr lang="en-US" dirty="0" smtClean="0"/>
          </a:p>
          <a:p>
            <a:r>
              <a:rPr lang="en-US" dirty="0" smtClean="0"/>
              <a:t>Multiply each by weights</a:t>
            </a:r>
          </a:p>
          <a:p>
            <a:endParaRPr lang="en-US" dirty="0" smtClean="0"/>
          </a:p>
          <a:p>
            <a:r>
              <a:rPr lang="en-US" dirty="0" smtClean="0"/>
              <a:t>Add up the products</a:t>
            </a:r>
            <a:endParaRPr lang="en-IN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to calculate the P(C|F) directly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31392"/>
          <a:ext cx="79724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011"/>
                <a:gridCol w="1523797"/>
                <a:gridCol w="1428760"/>
                <a:gridCol w="12858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Crime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serve+object</a:t>
                      </a:r>
                      <a:r>
                        <a:rPr lang="en-US" dirty="0" smtClean="0"/>
                        <a:t>(none)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serve+object</a:t>
                      </a:r>
                      <a:r>
                        <a:rPr lang="en-US" dirty="0" smtClean="0"/>
                        <a:t>(years)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28596" y="4231656"/>
          <a:ext cx="79724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011"/>
                <a:gridCol w="1523797"/>
                <a:gridCol w="1428760"/>
                <a:gridCol w="12858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Crime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serve+object</a:t>
                      </a:r>
                      <a:r>
                        <a:rPr lang="en-US" dirty="0" smtClean="0"/>
                        <a:t>(none)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+2.7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-3.5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serve+object</a:t>
                      </a:r>
                      <a:r>
                        <a:rPr lang="en-US" dirty="0" smtClean="0"/>
                        <a:t>(years)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+0.7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+2.3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49384" y="1643050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“She served to win.”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5857892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Weights are learnt during training of the system!</a:t>
            </a:r>
            <a:endParaRPr lang="en-IN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from Text Categorization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28596" y="2643182"/>
          <a:ext cx="797245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011"/>
                <a:gridCol w="1523797"/>
                <a:gridCol w="1428760"/>
                <a:gridCol w="12858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Crime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* +1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* -0.3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* +1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serve+object</a:t>
                      </a:r>
                      <a:r>
                        <a:rPr lang="en-US" dirty="0" smtClean="0"/>
                        <a:t>(none)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* -1.3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* +2.7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* -3.5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serve+object</a:t>
                      </a:r>
                      <a:r>
                        <a:rPr lang="en-US" dirty="0" smtClean="0"/>
                        <a:t>(years)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* +0.7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* -4.5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* +2.3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serve+subcategori</a:t>
                      </a:r>
                      <a:r>
                        <a:rPr lang="en-US" dirty="0" smtClean="0"/>
                        <a:t>(for, years)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* +1.5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* -1.5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* +0.3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serve+subcategorization</a:t>
                      </a:r>
                      <a:r>
                        <a:rPr lang="en-US" dirty="0" smtClean="0"/>
                        <a:t>(as)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* +2.3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* -2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*</a:t>
                      </a:r>
                      <a:r>
                        <a:rPr lang="en-US" baseline="0" dirty="0" smtClean="0"/>
                        <a:t> -3.0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Total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-3.8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-1.7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49384" y="1643050"/>
            <a:ext cx="530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“He served for 10 years as Secretary of State.”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6072206"/>
            <a:ext cx="361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you learn the weights?</a:t>
            </a:r>
            <a:endParaRPr lang="en-IN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from Text Categorization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 a Maximum Entropy Classifier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357290" y="3048000"/>
          <a:ext cx="5824538" cy="1219200"/>
        </p:xfrm>
        <a:graphic>
          <a:graphicData uri="http://schemas.openxmlformats.org/presentationml/2006/ole">
            <p:oleObj spid="_x0000_s627714" name="Equation" r:id="rId3" imgW="2184120" imgH="4572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799" y="4648200"/>
            <a:ext cx="7162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Turns out this function is both differentiable and convex.</a:t>
            </a:r>
          </a:p>
          <a:p>
            <a:r>
              <a:rPr lang="en-US" sz="2400" dirty="0" smtClean="0"/>
              <a:t>So, you can use convex optimization algorithms and do hill-climbing over the space of weights.</a:t>
            </a:r>
            <a:endParaRPr lang="en-I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29987" y="6345816"/>
            <a:ext cx="181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</a:t>
            </a:r>
            <a:r>
              <a:rPr lang="en-US" dirty="0" err="1" smtClean="0"/>
              <a:t>Jurafsky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7526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Adjust the weights </a:t>
            </a:r>
            <a:r>
              <a:rPr lang="en-US" sz="2400" b="1" dirty="0" smtClean="0"/>
              <a:t>w</a:t>
            </a:r>
            <a:r>
              <a:rPr lang="en-US" sz="2400" dirty="0" smtClean="0"/>
              <a:t> till you find one that maximizes the </a:t>
            </a:r>
            <a:r>
              <a:rPr lang="en-US" sz="2400" b="1" dirty="0" smtClean="0"/>
              <a:t>sum of the log posterior probabilities </a:t>
            </a:r>
            <a:r>
              <a:rPr lang="en-US" sz="2400" dirty="0" smtClean="0"/>
              <a:t>over the training data</a:t>
            </a:r>
            <a:endParaRPr lang="en-IN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You didn’t answer my question.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 text analytics important?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76400"/>
            <a:ext cx="72808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Text is an encoding of language.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i="1" dirty="0" smtClean="0"/>
              <a:t>Humans have transmitted knowledge using language for 100s of 1000s of years!</a:t>
            </a:r>
          </a:p>
          <a:p>
            <a:pPr algn="ctr"/>
            <a:endParaRPr lang="en-US" sz="2800" b="1" i="1" dirty="0" smtClean="0"/>
          </a:p>
          <a:p>
            <a:pPr algn="ctr"/>
            <a:r>
              <a:rPr lang="en-US" sz="2800" b="1" dirty="0" smtClean="0"/>
              <a:t>And still do.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So, all of human knowledge exists somewhere as language, which could be encoded as text.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Reordered Joint Probability Table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61961" y="1447800"/>
          <a:ext cx="7215240" cy="438645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176954"/>
                <a:gridCol w="1944532"/>
                <a:gridCol w="2046877"/>
                <a:gridCol w="2046877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Combo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/>
                        <a:t>E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/>
                        <a:t>F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P(EF)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1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3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2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4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H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0.2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5193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Total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419600"/>
            <a:ext cx="609600" cy="628650"/>
          </a:xfrm>
          <a:prstGeom prst="rect">
            <a:avLst/>
          </a:prstGeom>
          <a:noFill/>
        </p:spPr>
      </p:pic>
      <p:pic>
        <p:nvPicPr>
          <p:cNvPr id="6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609600" cy="553343"/>
          </a:xfrm>
          <a:prstGeom prst="rect">
            <a:avLst/>
          </a:prstGeom>
          <a:noFill/>
        </p:spPr>
      </p:pic>
      <p:pic>
        <p:nvPicPr>
          <p:cNvPr id="8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714750"/>
            <a:ext cx="609600" cy="628650"/>
          </a:xfrm>
          <a:prstGeom prst="rect">
            <a:avLst/>
          </a:prstGeom>
          <a:noFill/>
        </p:spPr>
      </p:pic>
      <p:pic>
        <p:nvPicPr>
          <p:cNvPr id="9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86000"/>
            <a:ext cx="609600" cy="553343"/>
          </a:xfrm>
          <a:prstGeom prst="rect">
            <a:avLst/>
          </a:prstGeom>
          <a:noFill/>
        </p:spPr>
      </p:pic>
      <p:pic>
        <p:nvPicPr>
          <p:cNvPr id="10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733800"/>
            <a:ext cx="609600" cy="553343"/>
          </a:xfrm>
          <a:prstGeom prst="rect">
            <a:avLst/>
          </a:prstGeom>
          <a:noFill/>
        </p:spPr>
      </p:pic>
      <p:pic>
        <p:nvPicPr>
          <p:cNvPr id="11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971800"/>
            <a:ext cx="609600" cy="628650"/>
          </a:xfrm>
          <a:prstGeom prst="rect">
            <a:avLst/>
          </a:prstGeom>
          <a:noFill/>
        </p:spPr>
      </p:pic>
      <p:pic>
        <p:nvPicPr>
          <p:cNvPr id="12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419600"/>
            <a:ext cx="609600" cy="628650"/>
          </a:xfrm>
          <a:prstGeom prst="rect">
            <a:avLst/>
          </a:prstGeom>
          <a:noFill/>
        </p:spPr>
      </p:pic>
      <p:pic>
        <p:nvPicPr>
          <p:cNvPr id="13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028057"/>
            <a:ext cx="609600" cy="553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</a:t>
            </a:r>
            <a:endParaRPr lang="en-IN" dirty="0"/>
          </a:p>
        </p:txBody>
      </p:sp>
      <p:pic>
        <p:nvPicPr>
          <p:cNvPr id="186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13927"/>
            <a:ext cx="6321480" cy="128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5375" y="5053029"/>
            <a:ext cx="2266955" cy="107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71600" y="1928802"/>
            <a:ext cx="6591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practice, you subtract a weight from the </a:t>
            </a:r>
            <a:r>
              <a:rPr lang="en-US" sz="2400" b="1" dirty="0" smtClean="0"/>
              <a:t>log posterior probabilities </a:t>
            </a:r>
            <a:r>
              <a:rPr lang="en-US" sz="2400" dirty="0" smtClean="0"/>
              <a:t>to keep the weights from heading off toward infinity !</a:t>
            </a:r>
            <a:endParaRPr lang="en-I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29987" y="6345816"/>
            <a:ext cx="181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</a:t>
            </a:r>
            <a:r>
              <a:rPr lang="en-US" dirty="0" err="1" smtClean="0"/>
              <a:t>Jurafsky</a:t>
            </a:r>
            <a:endParaRPr lang="en-IN" dirty="0"/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P(y=</a:t>
            </a:r>
            <a:r>
              <a:rPr lang="en-US" dirty="0" err="1" smtClean="0"/>
              <a:t>true|x</a:t>
            </a:r>
            <a:r>
              <a:rPr lang="en-US" dirty="0" smtClean="0"/>
              <a:t>) = w * f ???  (can’t do this!!!)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Problem:</a:t>
            </a:r>
          </a:p>
          <a:p>
            <a:pPr>
              <a:buNone/>
            </a:pPr>
            <a:r>
              <a:rPr lang="en-US" dirty="0" smtClean="0"/>
              <a:t>w * f not guaranteed to be a true probability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product w*f ranges from +infinity to –infinity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 how do we convert w*f into a probability?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calculate P(</a:t>
            </a:r>
            <a:r>
              <a:rPr lang="en-US" dirty="0" err="1" smtClean="0"/>
              <a:t>y|x</a:t>
            </a:r>
            <a:r>
              <a:rPr lang="en-US" dirty="0" smtClean="0"/>
              <a:t>)?</a:t>
            </a:r>
            <a:endParaRPr lang="en-IN" dirty="0"/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Converting From Real Numbers to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2560637"/>
            <a:ext cx="7620000" cy="3535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err="1" smtClean="0"/>
              <a:t>w.f</a:t>
            </a:r>
            <a:r>
              <a:rPr lang="en-US" sz="4400" dirty="0" smtClean="0"/>
              <a:t> ranges from –</a:t>
            </a:r>
            <a:r>
              <a:rPr lang="en-US" sz="4400" dirty="0" err="1" smtClean="0"/>
              <a:t>inf</a:t>
            </a:r>
            <a:r>
              <a:rPr lang="en-US" sz="4400" dirty="0" smtClean="0"/>
              <a:t> to +inf.</a:t>
            </a:r>
            <a:endParaRPr lang="en-US" sz="4400" dirty="0"/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Converting From Real Numbers to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33600" y="2590800"/>
            <a:ext cx="6019800" cy="3535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ranges from 0 to +inf.</a:t>
            </a:r>
            <a:endParaRPr lang="en-US" sz="4400" dirty="0"/>
          </a:p>
        </p:txBody>
      </p:sp>
      <p:graphicFrame>
        <p:nvGraphicFramePr>
          <p:cNvPr id="630786" name="Object 2"/>
          <p:cNvGraphicFramePr>
            <a:graphicFrameLocks noChangeAspect="1"/>
          </p:cNvGraphicFramePr>
          <p:nvPr/>
        </p:nvGraphicFramePr>
        <p:xfrm>
          <a:off x="1177925" y="2590800"/>
          <a:ext cx="1031875" cy="635000"/>
        </p:xfrm>
        <a:graphic>
          <a:graphicData uri="http://schemas.openxmlformats.org/presentationml/2006/ole">
            <p:oleObj spid="_x0000_s630786" name="Equation" r:id="rId3" imgW="33012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Converting From Real Numbers to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4600" y="2590800"/>
            <a:ext cx="6019800" cy="3535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ranges from 1 to +inf.</a:t>
            </a:r>
            <a:endParaRPr lang="en-US" sz="4400" dirty="0"/>
          </a:p>
        </p:txBody>
      </p:sp>
      <p:graphicFrame>
        <p:nvGraphicFramePr>
          <p:cNvPr id="630786" name="Object 2"/>
          <p:cNvGraphicFramePr>
            <a:graphicFrameLocks noChangeAspect="1"/>
          </p:cNvGraphicFramePr>
          <p:nvPr/>
        </p:nvGraphicFramePr>
        <p:xfrm>
          <a:off x="901700" y="2590800"/>
          <a:ext cx="1587500" cy="635000"/>
        </p:xfrm>
        <a:graphic>
          <a:graphicData uri="http://schemas.openxmlformats.org/presentationml/2006/ole">
            <p:oleObj spid="_x0000_s631810" name="Equation" r:id="rId3" imgW="50796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6072206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Logistic function</a:t>
            </a:r>
            <a:endParaRPr lang="en-IN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Converting From Real Numbers to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4600" y="2590800"/>
            <a:ext cx="6019800" cy="3535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ranges from 0 to 1.</a:t>
            </a:r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Wow!  This could pass off as a probability!</a:t>
            </a:r>
          </a:p>
        </p:txBody>
      </p:sp>
      <p:graphicFrame>
        <p:nvGraphicFramePr>
          <p:cNvPr id="630786" name="Object 2"/>
          <p:cNvGraphicFramePr>
            <a:graphicFrameLocks noChangeAspect="1"/>
          </p:cNvGraphicFramePr>
          <p:nvPr/>
        </p:nvGraphicFramePr>
        <p:xfrm>
          <a:off x="842963" y="2293938"/>
          <a:ext cx="1706562" cy="1230312"/>
        </p:xfrm>
        <a:graphic>
          <a:graphicData uri="http://schemas.openxmlformats.org/presentationml/2006/ole">
            <p:oleObj spid="_x0000_s632834" name="Equation" r:id="rId3" imgW="54576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649413" y="2979738"/>
          <a:ext cx="5665787" cy="1439862"/>
        </p:xfrm>
        <a:graphic>
          <a:graphicData uri="http://schemas.openxmlformats.org/presentationml/2006/ole">
            <p:oleObj spid="_x0000_s629762" name="Equation" r:id="rId3" imgW="1549080" imgH="393480" progId="Equation.3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Converting From Real Numbers to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838200" y="1524000"/>
            <a:ext cx="6019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can say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dirty="0" smtClean="0"/>
              <a:t>If it adds up to 1 for all y.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381000" y="2965340"/>
          <a:ext cx="8436186" cy="1378060"/>
        </p:xfrm>
        <a:graphic>
          <a:graphicData uri="http://schemas.openxmlformats.org/presentationml/2006/ole">
            <p:oleObj spid="_x0000_s633858" name="Equation" r:id="rId3" imgW="2565360" imgH="419040" progId="Equation.3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Converting From Real Numbers to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838200" y="1524000"/>
            <a:ext cx="7010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It’s easy to make it add up to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dirty="0" smtClean="0"/>
              <a:t>You use a </a:t>
            </a:r>
            <a:r>
              <a:rPr lang="en-US" sz="4400" dirty="0" err="1" smtClean="0"/>
              <a:t>normalizer</a:t>
            </a:r>
            <a:r>
              <a:rPr lang="en-US" sz="4400" dirty="0" smtClean="0"/>
              <a:t> Z.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turns out that a distribution of the form satisfies maximum entropy constraints: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called </a:t>
            </a:r>
            <a:r>
              <a:rPr lang="en-US" dirty="0" err="1" smtClean="0"/>
              <a:t>MaxEnt</a:t>
            </a:r>
            <a:r>
              <a:rPr lang="en-US" dirty="0" smtClean="0"/>
              <a:t>?</a:t>
            </a:r>
            <a:endParaRPr lang="en-IN" dirty="0"/>
          </a:p>
        </p:txBody>
      </p:sp>
      <p:pic>
        <p:nvPicPr>
          <p:cNvPr id="4945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771775"/>
            <a:ext cx="55911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4594" name="Content Placeholder 3"/>
          <p:cNvGraphicFramePr>
            <a:graphicFrameLocks noChangeAspect="1"/>
          </p:cNvGraphicFramePr>
          <p:nvPr/>
        </p:nvGraphicFramePr>
        <p:xfrm>
          <a:off x="903288" y="3581400"/>
          <a:ext cx="1001712" cy="1377950"/>
        </p:xfrm>
        <a:graphic>
          <a:graphicData uri="http://schemas.openxmlformats.org/presentationml/2006/ole">
            <p:oleObj spid="_x0000_s494594" name="Equation" r:id="rId4" imgW="30456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45 possible tags and no constraints: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we know the right tag has to be one of the first four: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maximum entropy mean?</a:t>
            </a:r>
            <a:endParaRPr lang="en-IN" dirty="0"/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2285992"/>
            <a:ext cx="6210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8575" y="4876800"/>
            <a:ext cx="33242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P(F)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61961" y="1447800"/>
          <a:ext cx="7215240" cy="438645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176954"/>
                <a:gridCol w="1944532"/>
                <a:gridCol w="2046877"/>
                <a:gridCol w="2046877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Combo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/>
                        <a:t>E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/>
                        <a:t>F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P(F)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1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r>
                        <a:rPr lang="en-IN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0.3 = 0.6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3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2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r>
                        <a:rPr lang="en-IN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0.2 = 0.4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4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H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5193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Total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419600"/>
            <a:ext cx="609600" cy="628650"/>
          </a:xfrm>
          <a:prstGeom prst="rect">
            <a:avLst/>
          </a:prstGeom>
          <a:noFill/>
        </p:spPr>
      </p:pic>
      <p:pic>
        <p:nvPicPr>
          <p:cNvPr id="6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609600" cy="553343"/>
          </a:xfrm>
          <a:prstGeom prst="rect">
            <a:avLst/>
          </a:prstGeom>
          <a:noFill/>
        </p:spPr>
      </p:pic>
      <p:pic>
        <p:nvPicPr>
          <p:cNvPr id="8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714750"/>
            <a:ext cx="609600" cy="628650"/>
          </a:xfrm>
          <a:prstGeom prst="rect">
            <a:avLst/>
          </a:prstGeom>
          <a:noFill/>
        </p:spPr>
      </p:pic>
      <p:pic>
        <p:nvPicPr>
          <p:cNvPr id="9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86000"/>
            <a:ext cx="609600" cy="553343"/>
          </a:xfrm>
          <a:prstGeom prst="rect">
            <a:avLst/>
          </a:prstGeom>
          <a:noFill/>
        </p:spPr>
      </p:pic>
      <p:pic>
        <p:nvPicPr>
          <p:cNvPr id="10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733800"/>
            <a:ext cx="609600" cy="553343"/>
          </a:xfrm>
          <a:prstGeom prst="rect">
            <a:avLst/>
          </a:prstGeom>
          <a:noFill/>
        </p:spPr>
      </p:pic>
      <p:pic>
        <p:nvPicPr>
          <p:cNvPr id="11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971800"/>
            <a:ext cx="609600" cy="628650"/>
          </a:xfrm>
          <a:prstGeom prst="rect">
            <a:avLst/>
          </a:prstGeom>
          <a:noFill/>
        </p:spPr>
      </p:pic>
      <p:pic>
        <p:nvPicPr>
          <p:cNvPr id="12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419600"/>
            <a:ext cx="609600" cy="628650"/>
          </a:xfrm>
          <a:prstGeom prst="rect">
            <a:avLst/>
          </a:prstGeom>
          <a:noFill/>
        </p:spPr>
      </p:pic>
      <p:pic>
        <p:nvPicPr>
          <p:cNvPr id="13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028057"/>
            <a:ext cx="609600" cy="553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the following function is called the logistic function or logistic distribution: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it called Logistic Regression?</a:t>
            </a:r>
            <a:endParaRPr lang="en-IN" dirty="0"/>
          </a:p>
        </p:txBody>
      </p:sp>
      <p:graphicFrame>
        <p:nvGraphicFramePr>
          <p:cNvPr id="634883" name="Content Placeholder 3"/>
          <p:cNvGraphicFramePr>
            <a:graphicFrameLocks noChangeAspect="1"/>
          </p:cNvGraphicFramePr>
          <p:nvPr/>
        </p:nvGraphicFramePr>
        <p:xfrm>
          <a:off x="381000" y="2965450"/>
          <a:ext cx="8435975" cy="1377950"/>
        </p:xfrm>
        <a:graphic>
          <a:graphicData uri="http://schemas.openxmlformats.org/presentationml/2006/ole">
            <p:oleObj spid="_x0000_s634883" name="Equation" r:id="rId3" imgW="256536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Because the following function is called the logistic function or logistic distribution: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and training a </a:t>
            </a:r>
            <a:r>
              <a:rPr lang="en-US" dirty="0" err="1" smtClean="0"/>
              <a:t>maxent</a:t>
            </a:r>
            <a:r>
              <a:rPr lang="en-US" dirty="0" smtClean="0"/>
              <a:t> classifier is equivalent to doing </a:t>
            </a:r>
            <a:r>
              <a:rPr lang="en-US" b="1" dirty="0" smtClean="0"/>
              <a:t>regression</a:t>
            </a:r>
            <a:r>
              <a:rPr lang="en-US" dirty="0" smtClean="0"/>
              <a:t> using the logistic function.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it called Logistic Regression?</a:t>
            </a:r>
            <a:endParaRPr lang="en-IN" dirty="0"/>
          </a:p>
        </p:txBody>
      </p:sp>
      <p:graphicFrame>
        <p:nvGraphicFramePr>
          <p:cNvPr id="634883" name="Content Placeholder 3"/>
          <p:cNvGraphicFramePr>
            <a:graphicFrameLocks noChangeAspect="1"/>
          </p:cNvGraphicFramePr>
          <p:nvPr/>
        </p:nvGraphicFramePr>
        <p:xfrm>
          <a:off x="381000" y="2965450"/>
          <a:ext cx="8435975" cy="1377950"/>
        </p:xfrm>
        <a:graphic>
          <a:graphicData uri="http://schemas.openxmlformats.org/presentationml/2006/ole">
            <p:oleObj spid="_x0000_s635906" name="Equation" r:id="rId3" imgW="256536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Regression?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like doing classification … in that you’re using a set of features x to predict a class y.</a:t>
            </a:r>
          </a:p>
          <a:p>
            <a:endParaRPr lang="en-US" dirty="0" smtClean="0"/>
          </a:p>
          <a:p>
            <a:r>
              <a:rPr lang="en-US" dirty="0" smtClean="0"/>
              <a:t>Except that, in regression, the class y is a </a:t>
            </a:r>
            <a:r>
              <a:rPr lang="en-US" b="1" dirty="0" smtClean="0"/>
              <a:t>real number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Another name for regression is ‘curve fitting’.</a:t>
            </a:r>
            <a:endParaRPr lang="en-US" dirty="0"/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3368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602"/>
                <a:gridCol w="56149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No. of vague adjectives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Extra Price Paid for House (above Asking Price)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$1000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$3000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$9000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$14,000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regression?  Here’s an example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5214950"/>
            <a:ext cx="6420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of words like </a:t>
            </a:r>
            <a:r>
              <a:rPr lang="en-US" dirty="0" smtClean="0">
                <a:solidFill>
                  <a:schemeClr val="accent4"/>
                </a:solidFill>
              </a:rPr>
              <a:t>fantastic, cute, charming </a:t>
            </a:r>
            <a:r>
              <a:rPr lang="en-US" dirty="0" smtClean="0"/>
              <a:t>indicates</a:t>
            </a:r>
          </a:p>
          <a:p>
            <a:r>
              <a:rPr lang="en-US" dirty="0" smtClean="0"/>
              <a:t>that a house has no solid qualities (</a:t>
            </a:r>
            <a:r>
              <a:rPr lang="en-US" dirty="0" smtClean="0">
                <a:solidFill>
                  <a:srgbClr val="00B050"/>
                </a:solidFill>
              </a:rPr>
              <a:t>marble, furnished</a:t>
            </a:r>
            <a:r>
              <a:rPr lang="en-US" dirty="0" smtClean="0"/>
              <a:t>)!?</a:t>
            </a:r>
          </a:p>
          <a:p>
            <a:endParaRPr lang="en-US" dirty="0" smtClean="0"/>
          </a:p>
          <a:p>
            <a:r>
              <a:rPr lang="en-US" dirty="0" smtClean="0"/>
              <a:t>		Levitt and </a:t>
            </a:r>
            <a:r>
              <a:rPr lang="en-US" dirty="0" err="1" smtClean="0"/>
              <a:t>Dubner</a:t>
            </a:r>
            <a:r>
              <a:rPr lang="en-US" dirty="0" smtClean="0"/>
              <a:t> 2005</a:t>
            </a:r>
            <a:endParaRPr lang="en-IN" dirty="0"/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3368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602"/>
                <a:gridCol w="56149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$1000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$3000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$9000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$14,000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regression?  Here’s an example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5214950"/>
            <a:ext cx="6420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of words like </a:t>
            </a:r>
            <a:r>
              <a:rPr lang="en-US" dirty="0" smtClean="0">
                <a:solidFill>
                  <a:schemeClr val="accent4"/>
                </a:solidFill>
              </a:rPr>
              <a:t>fantastic, cute, charming </a:t>
            </a:r>
            <a:r>
              <a:rPr lang="en-US" dirty="0" smtClean="0"/>
              <a:t>indicates</a:t>
            </a:r>
          </a:p>
          <a:p>
            <a:r>
              <a:rPr lang="en-US" dirty="0" smtClean="0"/>
              <a:t>that a house has no solid qualities (</a:t>
            </a:r>
            <a:r>
              <a:rPr lang="en-US" dirty="0" smtClean="0">
                <a:solidFill>
                  <a:srgbClr val="00B050"/>
                </a:solidFill>
              </a:rPr>
              <a:t>marble, furnished</a:t>
            </a:r>
            <a:r>
              <a:rPr lang="en-US" dirty="0" smtClean="0"/>
              <a:t>)!?</a:t>
            </a:r>
          </a:p>
          <a:p>
            <a:endParaRPr lang="en-US" dirty="0" smtClean="0"/>
          </a:p>
          <a:p>
            <a:r>
              <a:rPr lang="en-US" dirty="0" smtClean="0"/>
              <a:t>		Levitt and </a:t>
            </a:r>
            <a:r>
              <a:rPr lang="en-US" dirty="0" err="1" smtClean="0"/>
              <a:t>Dubner</a:t>
            </a:r>
            <a:r>
              <a:rPr lang="en-US" dirty="0" smtClean="0"/>
              <a:t> 2005</a:t>
            </a:r>
            <a:endParaRPr lang="en-IN" dirty="0"/>
          </a:p>
        </p:txBody>
      </p:sp>
    </p:spTree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  <a:endParaRPr lang="en-IN" dirty="0"/>
          </a:p>
        </p:txBody>
      </p:sp>
      <p:pic>
        <p:nvPicPr>
          <p:cNvPr id="179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2072481"/>
            <a:ext cx="4191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73035" y="5867400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the textbook</a:t>
            </a:r>
            <a:endParaRPr lang="en-IN" dirty="0"/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 = </a:t>
            </a:r>
            <a:r>
              <a:rPr lang="en-US" dirty="0" err="1" smtClean="0"/>
              <a:t>mx</a:t>
            </a:r>
            <a:r>
              <a:rPr lang="en-US" dirty="0" smtClean="0"/>
              <a:t> + c</a:t>
            </a:r>
          </a:p>
          <a:p>
            <a:pPr lvl="1"/>
            <a:r>
              <a:rPr lang="en-US" dirty="0" smtClean="0"/>
              <a:t>also written as </a:t>
            </a:r>
            <a:r>
              <a:rPr lang="en-US" sz="2800" dirty="0" smtClean="0"/>
              <a:t>y = w</a:t>
            </a:r>
            <a:r>
              <a:rPr lang="en-US" sz="1600" dirty="0" smtClean="0"/>
              <a:t>1</a:t>
            </a:r>
            <a:r>
              <a:rPr lang="en-US" sz="2800" dirty="0" smtClean="0"/>
              <a:t>f</a:t>
            </a:r>
            <a:r>
              <a:rPr lang="en-US" sz="1600" dirty="0" smtClean="0"/>
              <a:t>1</a:t>
            </a:r>
            <a:r>
              <a:rPr lang="en-US" sz="2800" dirty="0" smtClean="0"/>
              <a:t> + w</a:t>
            </a:r>
            <a:r>
              <a:rPr lang="en-US" sz="1600" dirty="0" smtClean="0"/>
              <a:t>0</a:t>
            </a:r>
            <a:r>
              <a:rPr lang="en-US" sz="2800" dirty="0" smtClean="0"/>
              <a:t>f</a:t>
            </a:r>
            <a:r>
              <a:rPr lang="en-US" sz="1600" dirty="0" smtClean="0"/>
              <a:t>0</a:t>
            </a:r>
          </a:p>
          <a:p>
            <a:pPr lvl="1"/>
            <a:r>
              <a:rPr lang="en-US" sz="2800" dirty="0" smtClean="0"/>
              <a:t>f</a:t>
            </a:r>
            <a:r>
              <a:rPr lang="en-US" sz="1800" dirty="0" smtClean="0"/>
              <a:t>0</a:t>
            </a:r>
            <a:r>
              <a:rPr lang="en-US" dirty="0" smtClean="0"/>
              <a:t> is a dummy feature</a:t>
            </a:r>
          </a:p>
          <a:p>
            <a:pPr lvl="1"/>
            <a:r>
              <a:rPr lang="en-US" dirty="0" smtClean="0"/>
              <a:t>(linear combination of features using weights)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is Curve Fitting</a:t>
            </a:r>
            <a:endParaRPr lang="en-IN" dirty="0"/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071942"/>
            <a:ext cx="5390934" cy="121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43438" y="5410200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= </a:t>
            </a:r>
            <a:r>
              <a:rPr lang="en-US" dirty="0" err="1" smtClean="0"/>
              <a:t>w.f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6345816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the textbook</a:t>
            </a:r>
            <a:endParaRPr lang="en-IN" dirty="0"/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a Linear Regression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500166" y="2057400"/>
          <a:ext cx="6096000" cy="1160463"/>
        </p:xfrm>
        <a:graphic>
          <a:graphicData uri="http://schemas.openxmlformats.org/presentationml/2006/ole">
            <p:oleObj spid="_x0000_s628738" name="Equation" r:id="rId3" imgW="1333440" imgH="2538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28739" name="Equation" r:id="rId4" imgW="114120" imgH="215640" progId="Equation.3">
              <p:embed/>
            </p:oleObj>
          </a:graphicData>
        </a:graphic>
      </p:graphicFrame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4191000"/>
            <a:ext cx="8229600" cy="193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It’s like solving for ‘m’ in ‘y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You can solve for ‘w’ in terms of ‘y’ and ‘w’ over the training data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a Logistic Regression</a:t>
            </a:r>
            <a:endParaRPr lang="en-IN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36931" name="Equation" r:id="rId3" imgW="114120" imgH="215640" progId="Equation.3">
              <p:embed/>
            </p:oleObj>
          </a:graphicData>
        </a:graphic>
      </p:graphicFrame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4191000"/>
            <a:ext cx="8229600" cy="193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It’s not as easy as solving for ‘m’ in ‘y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You have to hill-climb over: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36932" name="Content Placeholder 3"/>
          <p:cNvGraphicFramePr>
            <a:graphicFrameLocks noChangeAspect="1"/>
          </p:cNvGraphicFramePr>
          <p:nvPr/>
        </p:nvGraphicFramePr>
        <p:xfrm>
          <a:off x="1676400" y="2057400"/>
          <a:ext cx="5344141" cy="1820862"/>
        </p:xfrm>
        <a:graphic>
          <a:graphicData uri="http://schemas.openxmlformats.org/presentationml/2006/ole">
            <p:oleObj spid="_x0000_s636932" name="Equation" r:id="rId4" imgW="1155600" imgH="393480" progId="Equation.3">
              <p:embed/>
            </p:oleObj>
          </a:graphicData>
        </a:graphic>
      </p:graphicFrame>
      <p:graphicFrame>
        <p:nvGraphicFramePr>
          <p:cNvPr id="636933" name="Content Placeholder 3"/>
          <p:cNvGraphicFramePr>
            <a:graphicFrameLocks noChangeAspect="1"/>
          </p:cNvGraphicFramePr>
          <p:nvPr/>
        </p:nvGraphicFramePr>
        <p:xfrm>
          <a:off x="1676400" y="5410200"/>
          <a:ext cx="5824537" cy="1219200"/>
        </p:xfrm>
        <a:graphic>
          <a:graphicData uri="http://schemas.openxmlformats.org/presentationml/2006/ole">
            <p:oleObj spid="_x0000_s636933" name="Equation" r:id="rId5" imgW="218412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2214546" y="235743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5-Point Star 4"/>
          <p:cNvSpPr/>
          <p:nvPr/>
        </p:nvSpPr>
        <p:spPr>
          <a:xfrm>
            <a:off x="3643306" y="250983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5-Point Star 5"/>
          <p:cNvSpPr/>
          <p:nvPr/>
        </p:nvSpPr>
        <p:spPr>
          <a:xfrm>
            <a:off x="2571736" y="350043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Isosceles Triangle 8"/>
          <p:cNvSpPr/>
          <p:nvPr/>
        </p:nvSpPr>
        <p:spPr>
          <a:xfrm>
            <a:off x="4786314" y="4000504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Isosceles Triangle 9"/>
          <p:cNvSpPr/>
          <p:nvPr/>
        </p:nvSpPr>
        <p:spPr>
          <a:xfrm>
            <a:off x="4938714" y="4929198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Isosceles Triangle 10"/>
          <p:cNvSpPr/>
          <p:nvPr/>
        </p:nvSpPr>
        <p:spPr>
          <a:xfrm>
            <a:off x="6072198" y="4071942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Isosceles Triangle 11"/>
          <p:cNvSpPr/>
          <p:nvPr/>
        </p:nvSpPr>
        <p:spPr>
          <a:xfrm>
            <a:off x="6000760" y="2714620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Isosceles Triangle 12"/>
          <p:cNvSpPr/>
          <p:nvPr/>
        </p:nvSpPr>
        <p:spPr>
          <a:xfrm>
            <a:off x="3286116" y="5429264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142976" y="1447800"/>
            <a:ext cx="5500726" cy="378621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Maximum Entropy Classifiers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Chance of something happening when you know that something else has happened.</a:t>
            </a:r>
          </a:p>
          <a:p>
            <a:r>
              <a:rPr lang="en-US" dirty="0" smtClean="0"/>
              <a:t>Chance of something happening given something else happens.</a:t>
            </a:r>
            <a:endParaRPr lang="en-IN" dirty="0" smtClean="0"/>
          </a:p>
          <a:p>
            <a:r>
              <a:rPr lang="en-US" dirty="0" smtClean="0"/>
              <a:t>Chance of seeing the word Barack in a document when you see the word Obama.</a:t>
            </a:r>
          </a:p>
          <a:p>
            <a:r>
              <a:rPr lang="en-US" dirty="0" smtClean="0"/>
              <a:t>Chance of the document being about Sports when you see the word ‘innings’ in it.</a:t>
            </a:r>
            <a:endParaRPr lang="en-IN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Concept 2 - What is a conditional probability?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2962" y="2000240"/>
            <a:ext cx="2000264" cy="10001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source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P(c)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2052" y="2000240"/>
            <a:ext cx="2000264" cy="10001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channel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P(</a:t>
            </a:r>
            <a:r>
              <a:rPr lang="en-US" dirty="0" err="1" smtClean="0">
                <a:solidFill>
                  <a:schemeClr val="tx1"/>
                </a:solidFill>
              </a:rPr>
              <a:t>t|c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1788" y="3786190"/>
            <a:ext cx="2000264" cy="10001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decoder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3243226" y="250030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7172316" y="250030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5" idx="2"/>
            <a:endCxn id="6" idx="0"/>
          </p:cNvCxnSpPr>
          <p:nvPr/>
        </p:nvCxnSpPr>
        <p:spPr>
          <a:xfrm rot="5400000">
            <a:off x="4779143" y="2393149"/>
            <a:ext cx="785818" cy="200026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4" idx="2"/>
            <a:endCxn id="6" idx="0"/>
          </p:cNvCxnSpPr>
          <p:nvPr/>
        </p:nvCxnSpPr>
        <p:spPr>
          <a:xfrm rot="16200000" flipH="1">
            <a:off x="2814598" y="2428868"/>
            <a:ext cx="785818" cy="192882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1"/>
          </p:cNvCxnSpPr>
          <p:nvPr/>
        </p:nvCxnSpPr>
        <p:spPr>
          <a:xfrm rot="10800000">
            <a:off x="1457276" y="4286256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6" idx="3"/>
          </p:cNvCxnSpPr>
          <p:nvPr/>
        </p:nvCxnSpPr>
        <p:spPr>
          <a:xfrm rot="10800000">
            <a:off x="5172052" y="4286256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5" idx="1"/>
          </p:cNvCxnSpPr>
          <p:nvPr/>
        </p:nvCxnSpPr>
        <p:spPr>
          <a:xfrm>
            <a:off x="4529110" y="250030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71920" y="235743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7958134" y="2345288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7743820" y="4143380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1028648" y="41433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866353" y="378619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</a:t>
            </a:r>
            <a:endParaRPr lang="en-IN" dirty="0"/>
          </a:p>
        </p:txBody>
      </p:sp>
      <p:sp>
        <p:nvSpPr>
          <p:cNvPr id="27" name="TextBox 26"/>
          <p:cNvSpPr txBox="1"/>
          <p:nvPr/>
        </p:nvSpPr>
        <p:spPr>
          <a:xfrm>
            <a:off x="7252421" y="3786190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</a:t>
            </a:r>
            <a:endParaRPr lang="en-IN" dirty="0"/>
          </a:p>
        </p:txBody>
      </p:sp>
      <p:sp>
        <p:nvSpPr>
          <p:cNvPr id="28" name="TextBox 27"/>
          <p:cNvSpPr txBox="1"/>
          <p:nvPr/>
        </p:nvSpPr>
        <p:spPr>
          <a:xfrm>
            <a:off x="2886036" y="5429264"/>
            <a:ext cx="435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argmax</a:t>
            </a:r>
            <a:r>
              <a:rPr lang="en-US" dirty="0" smtClean="0"/>
              <a:t> P(</a:t>
            </a:r>
            <a:r>
              <a:rPr lang="en-US" dirty="0" err="1" smtClean="0"/>
              <a:t>c|t</a:t>
            </a:r>
            <a:r>
              <a:rPr lang="en-US" dirty="0" smtClean="0"/>
              <a:t>) = </a:t>
            </a:r>
            <a:r>
              <a:rPr lang="en-US" dirty="0" err="1" smtClean="0"/>
              <a:t>argmax</a:t>
            </a:r>
            <a:r>
              <a:rPr lang="en-US" dirty="0" smtClean="0"/>
              <a:t> [</a:t>
            </a:r>
            <a:r>
              <a:rPr lang="en-US" b="1" dirty="0" smtClean="0"/>
              <a:t> P(c)*P(</a:t>
            </a:r>
            <a:r>
              <a:rPr lang="en-US" b="1" dirty="0" err="1" smtClean="0"/>
              <a:t>t|c</a:t>
            </a:r>
            <a:r>
              <a:rPr lang="en-US" b="1" dirty="0" smtClean="0"/>
              <a:t>) </a:t>
            </a:r>
            <a:r>
              <a:rPr lang="en-US" dirty="0" smtClean="0"/>
              <a:t>]</a:t>
            </a:r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3000364" y="578645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4770380" y="578645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IN" dirty="0"/>
          </a:p>
        </p:txBody>
      </p:sp>
      <p:sp>
        <p:nvSpPr>
          <p:cNvPr id="31" name="TextBox 30"/>
          <p:cNvSpPr txBox="1"/>
          <p:nvPr/>
        </p:nvSpPr>
        <p:spPr>
          <a:xfrm>
            <a:off x="1596692" y="157161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category</a:t>
            </a:r>
            <a:endParaRPr lang="en-IN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86432" y="157161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text</a:t>
            </a:r>
            <a:endParaRPr lang="en-IN" dirty="0">
              <a:solidFill>
                <a:schemeClr val="accent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84447" y="5943600"/>
            <a:ext cx="295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Using Bayesian Inversion</a:t>
            </a:r>
            <a:endParaRPr lang="en-IN" b="1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Generative Model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0430" y="3786190"/>
            <a:ext cx="2000264" cy="10001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decoder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6" idx="1"/>
          </p:cNvCxnSpPr>
          <p:nvPr/>
        </p:nvCxnSpPr>
        <p:spPr>
          <a:xfrm rot="10800000">
            <a:off x="1785918" y="4286256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6" idx="3"/>
          </p:cNvCxnSpPr>
          <p:nvPr/>
        </p:nvCxnSpPr>
        <p:spPr>
          <a:xfrm rot="10800000">
            <a:off x="5500694" y="4286256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72672" y="414338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features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1000100" y="4202676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980681" y="384548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</a:t>
            </a:r>
            <a:endParaRPr lang="en-IN" dirty="0"/>
          </a:p>
        </p:txBody>
      </p:sp>
      <p:sp>
        <p:nvSpPr>
          <p:cNvPr id="27" name="TextBox 26"/>
          <p:cNvSpPr txBox="1"/>
          <p:nvPr/>
        </p:nvSpPr>
        <p:spPr>
          <a:xfrm>
            <a:off x="7866815" y="3786190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</a:t>
            </a:r>
            <a:endParaRPr lang="en-IN" dirty="0"/>
          </a:p>
        </p:txBody>
      </p:sp>
      <p:sp>
        <p:nvSpPr>
          <p:cNvPr id="28" name="TextBox 27"/>
          <p:cNvSpPr txBox="1"/>
          <p:nvPr/>
        </p:nvSpPr>
        <p:spPr>
          <a:xfrm>
            <a:off x="3643306" y="5429264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argmax</a:t>
            </a:r>
            <a:r>
              <a:rPr lang="en-US" dirty="0" smtClean="0"/>
              <a:t> </a:t>
            </a:r>
            <a:r>
              <a:rPr lang="en-US" b="1" dirty="0" smtClean="0"/>
              <a:t>P(</a:t>
            </a:r>
            <a:r>
              <a:rPr lang="en-US" b="1" dirty="0" err="1" smtClean="0"/>
              <a:t>class|features</a:t>
            </a:r>
            <a:r>
              <a:rPr lang="en-US" b="1" dirty="0" smtClean="0"/>
              <a:t>)</a:t>
            </a:r>
            <a:endParaRPr lang="en-IN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857620" y="5786454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1928794" y="2143116"/>
            <a:ext cx="528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Calculate P(</a:t>
            </a:r>
            <a:r>
              <a:rPr lang="en-US" sz="2400" dirty="0" err="1" smtClean="0"/>
              <a:t>class|features</a:t>
            </a:r>
            <a:r>
              <a:rPr lang="en-US" sz="2400" dirty="0" smtClean="0"/>
              <a:t>) directly</a:t>
            </a:r>
            <a:endParaRPr lang="en-IN" sz="2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Discriminative Model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96646" indent="-514350">
              <a:buNone/>
            </a:pPr>
            <a:endParaRPr lang="en-US" dirty="0" smtClean="0"/>
          </a:p>
          <a:p>
            <a:pPr marL="596646" indent="-514350">
              <a:buNone/>
            </a:pPr>
            <a:r>
              <a:rPr lang="en-US" dirty="0" smtClean="0"/>
              <a:t>For most text analytics problems, you are deciding between one of three classifiers:</a:t>
            </a:r>
          </a:p>
          <a:p>
            <a:pPr marL="596646" indent="-514350">
              <a:buNone/>
            </a:pPr>
            <a:endParaRPr lang="en-US" dirty="0" smtClean="0"/>
          </a:p>
          <a:p>
            <a:r>
              <a:rPr lang="en-US" dirty="0" smtClean="0"/>
              <a:t>Statistical Methods</a:t>
            </a:r>
          </a:p>
          <a:p>
            <a:pPr lvl="1"/>
            <a:r>
              <a:rPr lang="en-US" dirty="0" smtClean="0"/>
              <a:t>Generative Statistical Models</a:t>
            </a:r>
          </a:p>
          <a:p>
            <a:pPr lvl="2"/>
            <a:r>
              <a:rPr lang="en-US" dirty="0" smtClean="0"/>
              <a:t>Naïve Bayesian Classifier</a:t>
            </a:r>
          </a:p>
          <a:p>
            <a:pPr lvl="1"/>
            <a:r>
              <a:rPr lang="en-US" dirty="0" smtClean="0"/>
              <a:t>Discriminative Models</a:t>
            </a:r>
          </a:p>
          <a:p>
            <a:pPr lvl="2"/>
            <a:r>
              <a:rPr lang="en-US" dirty="0" smtClean="0"/>
              <a:t>Maximum Entropy Classifiers</a:t>
            </a:r>
          </a:p>
          <a:p>
            <a:r>
              <a:rPr lang="en-US" dirty="0" smtClean="0"/>
              <a:t>Non-Statistical</a:t>
            </a:r>
          </a:p>
          <a:p>
            <a:pPr lvl="1"/>
            <a:r>
              <a:rPr lang="en-US" dirty="0" smtClean="0"/>
              <a:t>Support Vector Machines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Classifiers Popular in Text Analytics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2587625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Support Vector Machine Classifier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SVM Classifiers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88482" name="Picture 2" descr="File:Svm separating hyperplanes (SVG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4876800" cy="421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SVM Classifiers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89506" name="Picture 2" descr="File:Svm max sep hyperplane with marg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52524"/>
            <a:ext cx="5295900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2214546" y="235743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5-Point Star 4"/>
          <p:cNvSpPr/>
          <p:nvPr/>
        </p:nvSpPr>
        <p:spPr>
          <a:xfrm>
            <a:off x="3643306" y="2509830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5-Point Star 5"/>
          <p:cNvSpPr/>
          <p:nvPr/>
        </p:nvSpPr>
        <p:spPr>
          <a:xfrm>
            <a:off x="2571736" y="3500438"/>
            <a:ext cx="142876" cy="1428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Isosceles Triangle 8"/>
          <p:cNvSpPr/>
          <p:nvPr/>
        </p:nvSpPr>
        <p:spPr>
          <a:xfrm>
            <a:off x="4786314" y="4000504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Isosceles Triangle 9"/>
          <p:cNvSpPr/>
          <p:nvPr/>
        </p:nvSpPr>
        <p:spPr>
          <a:xfrm>
            <a:off x="4938714" y="4929198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Isosceles Triangle 10"/>
          <p:cNvSpPr/>
          <p:nvPr/>
        </p:nvSpPr>
        <p:spPr>
          <a:xfrm>
            <a:off x="6072198" y="4071942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Isosceles Triangle 11"/>
          <p:cNvSpPr/>
          <p:nvPr/>
        </p:nvSpPr>
        <p:spPr>
          <a:xfrm>
            <a:off x="6000760" y="2714620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Isosceles Triangle 12"/>
          <p:cNvSpPr/>
          <p:nvPr/>
        </p:nvSpPr>
        <p:spPr>
          <a:xfrm>
            <a:off x="3286116" y="5429264"/>
            <a:ext cx="142876" cy="1428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90600" y="1295400"/>
            <a:ext cx="5562600" cy="47244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SVM Classifiers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/>
          <p:cNvCxnSpPr>
            <a:stCxn id="6" idx="3"/>
          </p:cNvCxnSpPr>
          <p:nvPr/>
        </p:nvCxnSpPr>
        <p:spPr>
          <a:xfrm>
            <a:off x="2687325" y="3643314"/>
            <a:ext cx="513075" cy="547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1"/>
          </p:cNvCxnSpPr>
          <p:nvPr/>
        </p:nvCxnSpPr>
        <p:spPr>
          <a:xfrm flipH="1" flipV="1">
            <a:off x="5486400" y="2209800"/>
            <a:ext cx="550079" cy="576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Time for Exercises!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048000"/>
            <a:ext cx="49169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Naïve </a:t>
            </a:r>
            <a:r>
              <a:rPr lang="en-US" sz="3200" dirty="0" err="1" smtClean="0"/>
              <a:t>Bayes</a:t>
            </a:r>
            <a:r>
              <a:rPr lang="en-US" sz="3200" dirty="0" smtClean="0"/>
              <a:t> classification</a:t>
            </a:r>
          </a:p>
          <a:p>
            <a:pPr marL="514350" indent="-514350">
              <a:buAutoNum type="arabicPeriod"/>
            </a:pPr>
            <a:r>
              <a:rPr lang="en-US" sz="3200" dirty="0" err="1" smtClean="0"/>
              <a:t>MaxEnt</a:t>
            </a:r>
            <a:r>
              <a:rPr lang="en-US" sz="3200" dirty="0" smtClean="0"/>
              <a:t> classification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818382"/>
            <a:ext cx="845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Let’s </a:t>
            </a:r>
            <a:r>
              <a:rPr lang="en-US" sz="3200" dirty="0" err="1" smtClean="0"/>
              <a:t>practise</a:t>
            </a:r>
            <a:r>
              <a:rPr lang="en-US" sz="3200" dirty="0" smtClean="0"/>
              <a:t>!</a:t>
            </a:r>
            <a:endParaRPr lang="en-IN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Real world</a:t>
            </a:r>
            <a:r>
              <a:rPr lang="en-US" sz="4400" dirty="0" smtClean="0">
                <a:solidFill>
                  <a:schemeClr val="bg1"/>
                </a:solidFill>
              </a:rPr>
              <a:t> text analytics problem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514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2800" dirty="0" smtClean="0"/>
              <a:t>Classify the following jobs descriptions into:</a:t>
            </a:r>
          </a:p>
          <a:p>
            <a:pPr marL="514350" indent="-514350" algn="ctr"/>
            <a:r>
              <a:rPr lang="en-US" sz="2800" b="1" dirty="0" smtClean="0"/>
              <a:t>full-time</a:t>
            </a:r>
            <a:r>
              <a:rPr lang="en-US" sz="2800" dirty="0" smtClean="0"/>
              <a:t>, </a:t>
            </a:r>
            <a:r>
              <a:rPr lang="en-US" sz="2800" b="1" dirty="0" smtClean="0"/>
              <a:t>part-time</a:t>
            </a:r>
            <a:r>
              <a:rPr lang="en-US" sz="2800" dirty="0" smtClean="0"/>
              <a:t> and </a:t>
            </a:r>
            <a:r>
              <a:rPr lang="en-US" sz="2800" b="1" dirty="0" smtClean="0"/>
              <a:t>contract</a:t>
            </a:r>
            <a:endParaRPr lang="en-US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8534400" cy="1066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How can you use </a:t>
            </a:r>
            <a:r>
              <a:rPr lang="en-US" sz="3200" dirty="0" smtClean="0"/>
              <a:t>text analytics to solve </a:t>
            </a:r>
            <a:r>
              <a:rPr lang="en-US" sz="3200" dirty="0" smtClean="0"/>
              <a:t>the following classification</a:t>
            </a:r>
            <a:r>
              <a:rPr lang="en-US" sz="3200" dirty="0" smtClean="0"/>
              <a:t> problem</a:t>
            </a:r>
            <a:r>
              <a:rPr lang="en-US" sz="3200" dirty="0" smtClean="0"/>
              <a:t>?</a:t>
            </a:r>
            <a:endParaRPr lang="en-IN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Real world</a:t>
            </a:r>
            <a:r>
              <a:rPr lang="en-US" sz="4400" dirty="0" smtClean="0">
                <a:solidFill>
                  <a:schemeClr val="bg1"/>
                </a:solidFill>
              </a:rPr>
              <a:t> text analytics problem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514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2800" dirty="0" smtClean="0"/>
              <a:t>Classify the following jobs descriptions into:</a:t>
            </a:r>
          </a:p>
          <a:p>
            <a:pPr marL="514350" indent="-514350" algn="ctr"/>
            <a:r>
              <a:rPr lang="en-US" sz="2800" b="1" dirty="0" smtClean="0"/>
              <a:t>full-time</a:t>
            </a:r>
            <a:r>
              <a:rPr lang="en-US" sz="2800" dirty="0" smtClean="0"/>
              <a:t>, </a:t>
            </a:r>
            <a:r>
              <a:rPr lang="en-US" sz="2800" b="1" dirty="0" smtClean="0"/>
              <a:t>part-time</a:t>
            </a:r>
            <a:r>
              <a:rPr lang="en-US" sz="2800" dirty="0" smtClean="0"/>
              <a:t> and </a:t>
            </a:r>
            <a:r>
              <a:rPr lang="en-US" sz="2800" b="1" dirty="0" smtClean="0"/>
              <a:t>contract</a:t>
            </a:r>
            <a:endParaRPr lang="en-US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8534400" cy="1066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How can you use </a:t>
            </a:r>
            <a:r>
              <a:rPr lang="en-US" sz="3200" dirty="0" smtClean="0"/>
              <a:t>text analytics to solve </a:t>
            </a:r>
            <a:r>
              <a:rPr lang="en-US" sz="3200" dirty="0" smtClean="0"/>
              <a:t>the following classification</a:t>
            </a:r>
            <a:r>
              <a:rPr lang="en-US" sz="3200" dirty="0" smtClean="0"/>
              <a:t> problem</a:t>
            </a:r>
            <a:r>
              <a:rPr lang="en-US" sz="3200" dirty="0" smtClean="0"/>
              <a:t>?</a:t>
            </a:r>
            <a:endParaRPr lang="en-IN" sz="32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770293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2800" dirty="0" smtClean="0"/>
              <a:t>Document 1: </a:t>
            </a:r>
            <a:r>
              <a:rPr lang="en-US" sz="2800" b="1" dirty="0" smtClean="0"/>
              <a:t>full-time, contract</a:t>
            </a:r>
            <a:endParaRPr lang="en-US" sz="2800" dirty="0" smtClean="0"/>
          </a:p>
          <a:p>
            <a:r>
              <a:rPr lang="en-GB" sz="2800" dirty="0" smtClean="0"/>
              <a:t>Be willing to work in shifts (Morning Shift – 10 AM to 6 PM, and Afternoon – 2 PM to 10 PM), on a weekly rotational basis</a:t>
            </a:r>
            <a:r>
              <a:rPr lang="en-GB" sz="2800" dirty="0" smtClean="0"/>
              <a:t>. </a:t>
            </a:r>
            <a:r>
              <a:rPr lang="en-GB" sz="2800" dirty="0" smtClean="0"/>
              <a:t>Candidates shall be required to be based permanently in Mumbai for the tenure of their </a:t>
            </a:r>
            <a:r>
              <a:rPr lang="en-GB" sz="2800" dirty="0" smtClean="0"/>
              <a:t>contract.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Conditional Probability</a:t>
            </a:r>
          </a:p>
          <a:p>
            <a:pPr lvl="1"/>
            <a:r>
              <a:rPr lang="en-US" dirty="0" smtClean="0"/>
              <a:t>If P(F) &gt; 0, then P(E|F) = P(EF) / P(F)</a:t>
            </a:r>
          </a:p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Outcome </a:t>
            </a:r>
            <a:r>
              <a:rPr lang="en-US" dirty="0" smtClean="0">
                <a:solidFill>
                  <a:srgbClr val="0070C0"/>
                </a:solidFill>
              </a:rPr>
              <a:t>given another outcome</a:t>
            </a:r>
          </a:p>
          <a:p>
            <a:pPr lvl="1"/>
            <a:r>
              <a:rPr lang="en-US" dirty="0" smtClean="0"/>
              <a:t>Sample Space S </a:t>
            </a:r>
            <a:r>
              <a:rPr lang="en-US" dirty="0" smtClean="0">
                <a:solidFill>
                  <a:srgbClr val="0070C0"/>
                </a:solidFill>
              </a:rPr>
              <a:t>conditioned on the outcome of another experiment</a:t>
            </a:r>
          </a:p>
          <a:p>
            <a:pPr lvl="1"/>
            <a:r>
              <a:rPr lang="en-US" dirty="0" smtClean="0"/>
              <a:t>Event E </a:t>
            </a:r>
            <a:r>
              <a:rPr lang="en-US" dirty="0" smtClean="0">
                <a:solidFill>
                  <a:srgbClr val="0070C0"/>
                </a:solidFill>
              </a:rPr>
              <a:t>given another event F</a:t>
            </a:r>
          </a:p>
          <a:p>
            <a:r>
              <a:rPr lang="en-US" dirty="0" smtClean="0"/>
              <a:t>Axioms of Probability</a:t>
            </a:r>
          </a:p>
          <a:p>
            <a:pPr lvl="1"/>
            <a:r>
              <a:rPr lang="en-US" dirty="0" smtClean="0"/>
              <a:t>Axiom 1: 	0 &lt;= P(E</a:t>
            </a:r>
            <a:r>
              <a:rPr lang="en-US" dirty="0" smtClean="0">
                <a:solidFill>
                  <a:srgbClr val="0070C0"/>
                </a:solidFill>
              </a:rPr>
              <a:t>|F</a:t>
            </a:r>
            <a:r>
              <a:rPr lang="en-US" dirty="0" smtClean="0"/>
              <a:t>) &lt;= 1</a:t>
            </a:r>
          </a:p>
          <a:p>
            <a:pPr lvl="1"/>
            <a:r>
              <a:rPr lang="en-US" dirty="0" smtClean="0"/>
              <a:t>Axiom 2:		P(S) = </a:t>
            </a:r>
            <a:r>
              <a:rPr lang="en-US" dirty="0" smtClean="0">
                <a:solidFill>
                  <a:srgbClr val="0070C0"/>
                </a:solidFill>
              </a:rPr>
              <a:t>sum over all E of P(E|F) </a:t>
            </a:r>
            <a:r>
              <a:rPr lang="en-US" dirty="0" smtClean="0"/>
              <a:t>= 1</a:t>
            </a:r>
          </a:p>
          <a:p>
            <a:pPr lvl="1"/>
            <a:r>
              <a:rPr lang="en-US" dirty="0" smtClean="0"/>
              <a:t>Axiom 3:		P(union [ E</a:t>
            </a:r>
            <a:r>
              <a:rPr lang="en-US" dirty="0" smtClean="0">
                <a:solidFill>
                  <a:srgbClr val="0070C0"/>
                </a:solidFill>
              </a:rPr>
              <a:t>|F</a:t>
            </a:r>
            <a:r>
              <a:rPr lang="en-US" dirty="0" smtClean="0"/>
              <a:t> ]) = sum[ P(E</a:t>
            </a:r>
            <a:r>
              <a:rPr lang="en-US" dirty="0" smtClean="0">
                <a:solidFill>
                  <a:srgbClr val="0070C0"/>
                </a:solidFill>
              </a:rPr>
              <a:t>|F</a:t>
            </a:r>
            <a:r>
              <a:rPr lang="en-US" dirty="0" smtClean="0"/>
              <a:t>) ]</a:t>
            </a:r>
          </a:p>
          <a:p>
            <a:pPr lvl="7"/>
            <a:r>
              <a:rPr lang="en-US" dirty="0" smtClean="0"/>
              <a:t>for mutually exclusive events E.</a:t>
            </a:r>
            <a:endParaRPr lang="en-IN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Concept 2 - What is a conditional probability?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Real world</a:t>
            </a:r>
            <a:r>
              <a:rPr lang="en-US" sz="4400" dirty="0" smtClean="0">
                <a:solidFill>
                  <a:schemeClr val="bg1"/>
                </a:solidFill>
              </a:rPr>
              <a:t> text analytics problem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514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2800" dirty="0" smtClean="0"/>
              <a:t>Classify the following jobs descriptions into</a:t>
            </a:r>
          </a:p>
          <a:p>
            <a:pPr marL="514350" indent="-514350" algn="ctr"/>
            <a:r>
              <a:rPr lang="en-US" sz="2800" b="1" dirty="0" smtClean="0"/>
              <a:t>full-time</a:t>
            </a:r>
            <a:r>
              <a:rPr lang="en-US" sz="2800" dirty="0" smtClean="0"/>
              <a:t>, </a:t>
            </a:r>
            <a:r>
              <a:rPr lang="en-US" sz="2800" b="1" dirty="0" smtClean="0"/>
              <a:t>part-time</a:t>
            </a:r>
            <a:r>
              <a:rPr lang="en-US" sz="2800" dirty="0" smtClean="0"/>
              <a:t> and </a:t>
            </a:r>
            <a:r>
              <a:rPr lang="en-US" sz="2800" b="1" dirty="0" smtClean="0"/>
              <a:t>contract</a:t>
            </a:r>
            <a:r>
              <a:rPr lang="en-US" sz="2800" dirty="0" smtClean="0"/>
              <a:t> as shown below:</a:t>
            </a:r>
            <a:endParaRPr 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8534400" cy="1066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How can you use </a:t>
            </a:r>
            <a:r>
              <a:rPr lang="en-US" sz="3200" dirty="0" smtClean="0"/>
              <a:t>text analytics to solve </a:t>
            </a:r>
            <a:r>
              <a:rPr lang="en-US" sz="3200" dirty="0" smtClean="0"/>
              <a:t>the following classification</a:t>
            </a:r>
            <a:r>
              <a:rPr lang="en-US" sz="3200" dirty="0" smtClean="0"/>
              <a:t> problem</a:t>
            </a:r>
            <a:r>
              <a:rPr lang="en-US" sz="3200" dirty="0" smtClean="0"/>
              <a:t>?</a:t>
            </a:r>
            <a:endParaRPr lang="en-IN" sz="32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770293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2800" dirty="0" smtClean="0"/>
              <a:t>Document 2: </a:t>
            </a:r>
            <a:r>
              <a:rPr lang="en-US" sz="2800" b="1" dirty="0" smtClean="0"/>
              <a:t>full-time, contract</a:t>
            </a:r>
            <a:endParaRPr lang="en-US" sz="2800" dirty="0" smtClean="0"/>
          </a:p>
          <a:p>
            <a:r>
              <a:rPr lang="en-GB" sz="2800" dirty="0" smtClean="0"/>
              <a:t>The </a:t>
            </a:r>
            <a:r>
              <a:rPr lang="en-GB" sz="2800" dirty="0" smtClean="0"/>
              <a:t>position is for the initial period of one year, and will be extended depending on </a:t>
            </a:r>
            <a:r>
              <a:rPr lang="en-GB" sz="2800" dirty="0" smtClean="0"/>
              <a:t>performance.  </a:t>
            </a:r>
            <a:r>
              <a:rPr lang="en-GB" sz="2800" dirty="0" smtClean="0"/>
              <a:t>Please note that this is a full-time position.</a:t>
            </a:r>
            <a:endParaRPr lang="en-GB" sz="2800" dirty="0" smtClean="0"/>
          </a:p>
          <a:p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Real world</a:t>
            </a:r>
            <a:r>
              <a:rPr lang="en-US" sz="4400" dirty="0" smtClean="0">
                <a:solidFill>
                  <a:schemeClr val="bg1"/>
                </a:solidFill>
              </a:rPr>
              <a:t> text analytics problem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514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2800" dirty="0" smtClean="0"/>
              <a:t>Classify the following jobs descriptions into:</a:t>
            </a:r>
          </a:p>
          <a:p>
            <a:pPr marL="514350" indent="-514350" algn="ctr"/>
            <a:r>
              <a:rPr lang="en-US" sz="2800" b="1" dirty="0" smtClean="0"/>
              <a:t>full-time</a:t>
            </a:r>
            <a:r>
              <a:rPr lang="en-US" sz="2800" dirty="0" smtClean="0"/>
              <a:t>, </a:t>
            </a:r>
            <a:r>
              <a:rPr lang="en-US" sz="2800" b="1" dirty="0" smtClean="0"/>
              <a:t>part-time</a:t>
            </a:r>
            <a:r>
              <a:rPr lang="en-US" sz="2800" dirty="0" smtClean="0"/>
              <a:t> and </a:t>
            </a:r>
            <a:r>
              <a:rPr lang="en-US" sz="2800" b="1" dirty="0" smtClean="0"/>
              <a:t>contract</a:t>
            </a:r>
            <a:endParaRPr lang="en-US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8534400" cy="1066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How can you use </a:t>
            </a:r>
            <a:r>
              <a:rPr lang="en-US" sz="3200" dirty="0" smtClean="0"/>
              <a:t>text analytics to solve </a:t>
            </a:r>
            <a:r>
              <a:rPr lang="en-US" sz="3200" dirty="0" smtClean="0"/>
              <a:t>the following classification</a:t>
            </a:r>
            <a:r>
              <a:rPr lang="en-US" sz="3200" dirty="0" smtClean="0"/>
              <a:t> problem</a:t>
            </a:r>
            <a:r>
              <a:rPr lang="en-US" sz="3200" dirty="0" smtClean="0"/>
              <a:t>?</a:t>
            </a:r>
            <a:endParaRPr lang="en-IN" sz="32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770293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2800" dirty="0" smtClean="0"/>
              <a:t>Document 3: </a:t>
            </a:r>
            <a:r>
              <a:rPr lang="en-US" sz="2800" b="1" dirty="0" smtClean="0"/>
              <a:t>full-time</a:t>
            </a:r>
            <a:endParaRPr lang="en-US" sz="2800" dirty="0" smtClean="0"/>
          </a:p>
          <a:p>
            <a:r>
              <a:rPr lang="en-GB" sz="2800" dirty="0" smtClean="0"/>
              <a:t>Global </a:t>
            </a:r>
            <a:r>
              <a:rPr lang="en-GB" sz="2800" dirty="0" smtClean="0"/>
              <a:t>Delivery ITO Network Services is responsible for the delivery of contracted network services to contracted outsourcing customers.</a:t>
            </a:r>
            <a:endParaRPr lang="en-GB" sz="2800" b="1" dirty="0" smtClean="0"/>
          </a:p>
          <a:p>
            <a:r>
              <a:rPr lang="en-GB" sz="2800" dirty="0" smtClean="0"/>
              <a:t>Full-time/Part-time:</a:t>
            </a:r>
            <a:r>
              <a:rPr lang="en-GB" sz="2800" dirty="0" smtClean="0"/>
              <a:t> </a:t>
            </a:r>
            <a:r>
              <a:rPr lang="en-GB" sz="2800" dirty="0" smtClean="0"/>
              <a:t>Full-time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Real world</a:t>
            </a:r>
            <a:r>
              <a:rPr lang="en-US" sz="4400" dirty="0" smtClean="0">
                <a:solidFill>
                  <a:schemeClr val="bg1"/>
                </a:solidFill>
              </a:rPr>
              <a:t> text analytics problem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514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2800" dirty="0" smtClean="0"/>
              <a:t>Classify the following jobs descriptions into:</a:t>
            </a:r>
          </a:p>
          <a:p>
            <a:pPr marL="514350" indent="-514350" algn="ctr"/>
            <a:r>
              <a:rPr lang="en-US" sz="2800" b="1" dirty="0" smtClean="0"/>
              <a:t>full-time</a:t>
            </a:r>
            <a:r>
              <a:rPr lang="en-US" sz="2800" dirty="0" smtClean="0"/>
              <a:t>, </a:t>
            </a:r>
            <a:r>
              <a:rPr lang="en-US" sz="2800" b="1" dirty="0" smtClean="0"/>
              <a:t>part-time</a:t>
            </a:r>
            <a:r>
              <a:rPr lang="en-US" sz="2800" dirty="0" smtClean="0"/>
              <a:t> and </a:t>
            </a:r>
            <a:r>
              <a:rPr lang="en-US" sz="2800" b="1" dirty="0" smtClean="0"/>
              <a:t>contract</a:t>
            </a:r>
            <a:endParaRPr lang="en-US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8534400" cy="1066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How can you use </a:t>
            </a:r>
            <a:r>
              <a:rPr lang="en-US" sz="3200" dirty="0" smtClean="0"/>
              <a:t>text analytics to solve </a:t>
            </a:r>
            <a:r>
              <a:rPr lang="en-US" sz="3200" dirty="0" smtClean="0"/>
              <a:t>the following classification</a:t>
            </a:r>
            <a:r>
              <a:rPr lang="en-US" sz="3200" dirty="0" smtClean="0"/>
              <a:t> problem</a:t>
            </a:r>
            <a:r>
              <a:rPr lang="en-US" sz="3200" dirty="0" smtClean="0"/>
              <a:t>?</a:t>
            </a:r>
            <a:endParaRPr lang="en-IN" sz="32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770293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2800" dirty="0" smtClean="0"/>
              <a:t>Document 4: </a:t>
            </a:r>
            <a:r>
              <a:rPr lang="en-US" sz="2800" b="1" dirty="0" smtClean="0"/>
              <a:t>full-time, part-time</a:t>
            </a:r>
            <a:endParaRPr lang="en-US" sz="2800" dirty="0" smtClean="0"/>
          </a:p>
          <a:p>
            <a:r>
              <a:rPr lang="en-US" sz="2800" b="1" dirty="0" smtClean="0"/>
              <a:t>Function: </a:t>
            </a:r>
            <a:r>
              <a:rPr lang="en-US" sz="2800" dirty="0" smtClean="0"/>
              <a:t>IT</a:t>
            </a:r>
            <a:r>
              <a:rPr lang="en-US" sz="2800" dirty="0" smtClean="0"/>
              <a:t>, Human Resources</a:t>
            </a:r>
            <a:endParaRPr lang="en-GB" sz="2800" b="1" dirty="0" smtClean="0"/>
          </a:p>
          <a:p>
            <a:r>
              <a:rPr lang="en-GB" sz="2800" dirty="0" smtClean="0"/>
              <a:t>Schedule:</a:t>
            </a:r>
            <a:r>
              <a:rPr lang="en-GB" sz="2800" dirty="0" smtClean="0"/>
              <a:t> </a:t>
            </a:r>
            <a:r>
              <a:rPr lang="en-GB" sz="2800" dirty="0" smtClean="0"/>
              <a:t>Full-time/Part-time postings available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Can you combine classifiers?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3124200"/>
            <a:ext cx="1987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sz="3200" dirty="0" smtClean="0"/>
              <a:t>If so, how?</a:t>
            </a:r>
            <a:endParaRPr lang="en-U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4800" y="1818382"/>
            <a:ext cx="845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Can you </a:t>
            </a:r>
            <a:r>
              <a:rPr lang="en-US" sz="3200" dirty="0" smtClean="0"/>
              <a:t>combine </a:t>
            </a:r>
            <a:r>
              <a:rPr lang="en-US" sz="3200" dirty="0" smtClean="0"/>
              <a:t>classifiers to solve the problem?</a:t>
            </a:r>
            <a:endParaRPr lang="en-IN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One Versus All / One Versus Rest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" y="2209800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57600" y="4724400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Sports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64642" y="2209800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Finance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9196166">
            <a:off x="2559139" y="2980460"/>
            <a:ext cx="6629400" cy="13716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2419" y="1334869"/>
            <a:ext cx="5251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Classifier 1:  Politics </a:t>
            </a:r>
            <a:r>
              <a:rPr lang="en-US" sz="3600" dirty="0" err="1" smtClean="0"/>
              <a:t>vs</a:t>
            </a:r>
            <a:r>
              <a:rPr lang="en-US" sz="3600" dirty="0" smtClean="0"/>
              <a:t> Rest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One Versus All / One Versus Rest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" y="2209800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57600" y="4724400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Sports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64642" y="2209800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Finance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2434154">
            <a:off x="-350764" y="3210117"/>
            <a:ext cx="6629400" cy="13716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00400" y="1295400"/>
            <a:ext cx="5377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Classifier 2:  Finance </a:t>
            </a:r>
            <a:r>
              <a:rPr lang="en-US" sz="3600" dirty="0" err="1" smtClean="0"/>
              <a:t>vs</a:t>
            </a:r>
            <a:r>
              <a:rPr lang="en-US" sz="3600" dirty="0" smtClean="0"/>
              <a:t> Rest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One Versus All / One Versus Rest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" y="2209800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57600" y="4724400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Sports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64642" y="2209800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Finance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1905000"/>
            <a:ext cx="8610600" cy="13716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00400" y="1295400"/>
            <a:ext cx="5122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Classifier 3:  Sports </a:t>
            </a:r>
            <a:r>
              <a:rPr lang="en-US" sz="3600" dirty="0" err="1" smtClean="0"/>
              <a:t>vs</a:t>
            </a:r>
            <a:r>
              <a:rPr lang="en-US" sz="3600" dirty="0" smtClean="0"/>
              <a:t> Rest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One Versus All / One Versus Rest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" y="3544669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45242" y="3507938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Sports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64642" y="3544669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Finance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800600"/>
            <a:ext cx="7406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Possibly Classifier 1 decides it’s Politics</a:t>
            </a:r>
          </a:p>
          <a:p>
            <a:r>
              <a:rPr lang="en-US" sz="3600" dirty="0" smtClean="0"/>
              <a:t>and Classifier 3 decides it’s Sports 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12954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Several Congress and BJP leaders are </a:t>
            </a:r>
            <a:r>
              <a:rPr lang="en-GB" sz="3200" b="1" dirty="0" smtClean="0"/>
              <a:t>BCCI</a:t>
            </a:r>
            <a:r>
              <a:rPr lang="en-GB" sz="3200" dirty="0" smtClean="0"/>
              <a:t> officer bearers. The </a:t>
            </a:r>
            <a:r>
              <a:rPr lang="en-GB" sz="3200" b="1" dirty="0" smtClean="0"/>
              <a:t>BCCI </a:t>
            </a:r>
            <a:r>
              <a:rPr lang="en-GB" sz="3200" dirty="0" smtClean="0"/>
              <a:t>has </a:t>
            </a:r>
            <a:r>
              <a:rPr lang="en-GB" sz="3200" b="1" dirty="0" smtClean="0"/>
              <a:t>politicians</a:t>
            </a:r>
            <a:r>
              <a:rPr lang="en-GB" sz="3200" dirty="0" smtClean="0"/>
              <a:t> like BJP's </a:t>
            </a:r>
            <a:r>
              <a:rPr lang="en-GB" sz="3200" dirty="0" err="1" smtClean="0"/>
              <a:t>Arun</a:t>
            </a:r>
            <a:r>
              <a:rPr lang="en-GB" sz="3200" dirty="0" smtClean="0"/>
              <a:t> </a:t>
            </a:r>
            <a:r>
              <a:rPr lang="en-GB" sz="3200" dirty="0" err="1" smtClean="0"/>
              <a:t>Jaitley</a:t>
            </a:r>
            <a:r>
              <a:rPr lang="en-GB" sz="3200" dirty="0" smtClean="0"/>
              <a:t> and ...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676400" y="28956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36" idx="0"/>
          </p:cNvCxnSpPr>
          <p:nvPr/>
        </p:nvCxnSpPr>
        <p:spPr>
          <a:xfrm flipH="1">
            <a:off x="4249121" y="2819400"/>
            <a:ext cx="18079" cy="688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One Versus All / One Versus Rest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" y="3544669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45242" y="3507938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Sports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64642" y="3544669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Finance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800600"/>
            <a:ext cx="90856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Also possible Classifier 1 decides it’s not Politics</a:t>
            </a:r>
          </a:p>
          <a:p>
            <a:r>
              <a:rPr lang="en-US" sz="3600" dirty="0" smtClean="0"/>
              <a:t>and Classifier 3 decides it’s not Sports and</a:t>
            </a:r>
          </a:p>
          <a:p>
            <a:r>
              <a:rPr lang="en-US" sz="3600" dirty="0" smtClean="0"/>
              <a:t>Classifier 2 decides it’s not Finance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12954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Several Congress and BJP leaders are </a:t>
            </a:r>
            <a:r>
              <a:rPr lang="en-GB" sz="3200" b="1" dirty="0" smtClean="0"/>
              <a:t>BCCI</a:t>
            </a:r>
            <a:r>
              <a:rPr lang="en-GB" sz="3200" dirty="0" smtClean="0"/>
              <a:t> officer bearers. The </a:t>
            </a:r>
            <a:r>
              <a:rPr lang="en-GB" sz="3200" b="1" dirty="0" smtClean="0"/>
              <a:t>BCCI </a:t>
            </a:r>
            <a:r>
              <a:rPr lang="en-GB" sz="3200" dirty="0" smtClean="0"/>
              <a:t>has </a:t>
            </a:r>
            <a:r>
              <a:rPr lang="en-GB" sz="3200" b="1" dirty="0" smtClean="0"/>
              <a:t>politicians</a:t>
            </a:r>
            <a:r>
              <a:rPr lang="en-GB" sz="3200" dirty="0" smtClean="0"/>
              <a:t> like BJP's </a:t>
            </a:r>
            <a:r>
              <a:rPr lang="en-GB" sz="3200" dirty="0" err="1" smtClean="0"/>
              <a:t>Arun</a:t>
            </a:r>
            <a:r>
              <a:rPr lang="en-GB" sz="3200" dirty="0" smtClean="0"/>
              <a:t> </a:t>
            </a:r>
            <a:r>
              <a:rPr lang="en-GB" sz="3200" dirty="0" err="1" smtClean="0"/>
              <a:t>Jaitley</a:t>
            </a:r>
            <a:r>
              <a:rPr lang="en-GB" sz="3200" dirty="0" smtClean="0"/>
              <a:t> and ...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One Versus All / One Versus Rest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" y="3544669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45242" y="3507938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Sports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64642" y="3544669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Finance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800600"/>
            <a:ext cx="90856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Also possible Classifier 1 decides it’s not Politics</a:t>
            </a:r>
          </a:p>
          <a:p>
            <a:r>
              <a:rPr lang="en-US" sz="3600" dirty="0" smtClean="0"/>
              <a:t>and Classifier 3 decides it’s not Sports and</a:t>
            </a:r>
          </a:p>
          <a:p>
            <a:r>
              <a:rPr lang="en-US" sz="3600" dirty="0" smtClean="0"/>
              <a:t>Classifier 2 decides it’s not Finance … it’s NOTA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12954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Several Congress and BJP leaders are </a:t>
            </a:r>
            <a:r>
              <a:rPr lang="en-GB" sz="3200" b="1" dirty="0" smtClean="0"/>
              <a:t>BCCI</a:t>
            </a:r>
            <a:r>
              <a:rPr lang="en-GB" sz="3200" dirty="0" smtClean="0"/>
              <a:t> officer bearers. The </a:t>
            </a:r>
            <a:r>
              <a:rPr lang="en-GB" sz="3200" b="1" dirty="0" smtClean="0"/>
              <a:t>BCCI </a:t>
            </a:r>
            <a:r>
              <a:rPr lang="en-GB" sz="3200" dirty="0" smtClean="0"/>
              <a:t>has </a:t>
            </a:r>
            <a:r>
              <a:rPr lang="en-GB" sz="3200" b="1" dirty="0" smtClean="0"/>
              <a:t>politicians</a:t>
            </a:r>
            <a:r>
              <a:rPr lang="en-GB" sz="3200" dirty="0" smtClean="0"/>
              <a:t> like BJP's </a:t>
            </a:r>
            <a:r>
              <a:rPr lang="en-GB" sz="3200" dirty="0" err="1" smtClean="0"/>
              <a:t>Arun</a:t>
            </a:r>
            <a:r>
              <a:rPr lang="en-GB" sz="3200" dirty="0" smtClean="0"/>
              <a:t> </a:t>
            </a:r>
            <a:r>
              <a:rPr lang="en-GB" sz="3200" dirty="0" err="1" smtClean="0"/>
              <a:t>Jaitley</a:t>
            </a:r>
            <a:r>
              <a:rPr lang="en-GB" sz="3200" dirty="0" smtClean="0"/>
              <a:t> and ...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Conditional Probability Table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61961" y="1447800"/>
          <a:ext cx="7215239" cy="438645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916854"/>
                <a:gridCol w="1514801"/>
                <a:gridCol w="1594528"/>
                <a:gridCol w="1594528"/>
                <a:gridCol w="1594528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Combo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/>
                        <a:t>E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/>
                        <a:t>F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P(EF) &amp; P(F)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P(E|F) = P(EF)/P(F)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1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0.3 &amp; 0.6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2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0.2 &amp; 0.4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3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0.3 &amp; 0.6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4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H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0.2 &amp; 0.4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5193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Total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  <a:r>
                        <a:rPr lang="en-US" sz="1600" b="1" kern="5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??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419600"/>
            <a:ext cx="609600" cy="628650"/>
          </a:xfrm>
          <a:prstGeom prst="rect">
            <a:avLst/>
          </a:prstGeom>
          <a:noFill/>
        </p:spPr>
      </p:pic>
      <p:pic>
        <p:nvPicPr>
          <p:cNvPr id="6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86000"/>
            <a:ext cx="609600" cy="553343"/>
          </a:xfrm>
          <a:prstGeom prst="rect">
            <a:avLst/>
          </a:prstGeom>
          <a:noFill/>
        </p:spPr>
      </p:pic>
      <p:pic>
        <p:nvPicPr>
          <p:cNvPr id="8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971800"/>
            <a:ext cx="609600" cy="628650"/>
          </a:xfrm>
          <a:prstGeom prst="rect">
            <a:avLst/>
          </a:prstGeom>
          <a:noFill/>
        </p:spPr>
      </p:pic>
      <p:pic>
        <p:nvPicPr>
          <p:cNvPr id="9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286000"/>
            <a:ext cx="609600" cy="553343"/>
          </a:xfrm>
          <a:prstGeom prst="rect">
            <a:avLst/>
          </a:prstGeom>
          <a:noFill/>
        </p:spPr>
      </p:pic>
      <p:pic>
        <p:nvPicPr>
          <p:cNvPr id="10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028057"/>
            <a:ext cx="609600" cy="553343"/>
          </a:xfrm>
          <a:prstGeom prst="rect">
            <a:avLst/>
          </a:prstGeom>
          <a:noFill/>
        </p:spPr>
      </p:pic>
      <p:pic>
        <p:nvPicPr>
          <p:cNvPr id="11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714750"/>
            <a:ext cx="609600" cy="628650"/>
          </a:xfrm>
          <a:prstGeom prst="rect">
            <a:avLst/>
          </a:prstGeom>
          <a:noFill/>
        </p:spPr>
      </p:pic>
      <p:pic>
        <p:nvPicPr>
          <p:cNvPr id="12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419600"/>
            <a:ext cx="609600" cy="628650"/>
          </a:xfrm>
          <a:prstGeom prst="rect">
            <a:avLst/>
          </a:prstGeom>
          <a:noFill/>
        </p:spPr>
      </p:pic>
      <p:pic>
        <p:nvPicPr>
          <p:cNvPr id="13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733800"/>
            <a:ext cx="609600" cy="553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2587625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Multi-label Classification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596646" indent="-514350">
              <a:buNone/>
            </a:pPr>
            <a:r>
              <a:rPr lang="en-US" dirty="0" smtClean="0"/>
              <a:t>How do you assign multiple categories or multiple labels to a data point?</a:t>
            </a:r>
          </a:p>
          <a:p>
            <a:pPr marL="596646" indent="-514350">
              <a:buNone/>
            </a:pPr>
            <a:endParaRPr lang="en-US" dirty="0" smtClean="0"/>
          </a:p>
          <a:p>
            <a:pPr marL="596646" indent="-514350">
              <a:buNone/>
            </a:pPr>
            <a:r>
              <a:rPr lang="en-US" dirty="0" smtClean="0"/>
              <a:t>This is the same as answering a multi-choice question.</a:t>
            </a:r>
          </a:p>
          <a:p>
            <a:pPr marL="596646" indent="-514350">
              <a:buNone/>
            </a:pPr>
            <a:endParaRPr lang="en-US" dirty="0" smtClean="0"/>
          </a:p>
          <a:p>
            <a:pPr marL="596646" indent="-514350">
              <a:buNone/>
            </a:pPr>
            <a:r>
              <a:rPr lang="en-US" dirty="0" smtClean="0"/>
              <a:t>So, you’re deciding that two answers are correct.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Multiple Labels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But remember 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Multilabel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is not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Multiclass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This is Multiclass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" y="4459069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21442" y="445906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Sports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64642" y="4459069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Finance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1336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document just has to be classified into </a:t>
            </a:r>
            <a:r>
              <a:rPr lang="en-US" sz="3200" b="1" dirty="0" smtClean="0"/>
              <a:t>one</a:t>
            </a:r>
            <a:r>
              <a:rPr lang="en-US" sz="3200" dirty="0" smtClean="0"/>
              <a:t> of these classes.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This is Multiclass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" y="5068669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21442" y="506866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Sports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64642" y="5068669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Finance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Just means there is more than one class.</a:t>
            </a:r>
          </a:p>
          <a:p>
            <a:endParaRPr lang="en-US" sz="3200" dirty="0" smtClean="0"/>
          </a:p>
          <a:p>
            <a:r>
              <a:rPr lang="en-US" sz="3200" dirty="0" smtClean="0"/>
              <a:t>But multiclass is usually used to denote more than 2 classes.</a:t>
            </a:r>
          </a:p>
          <a:p>
            <a:endParaRPr lang="en-US" sz="3200" dirty="0" smtClean="0"/>
          </a:p>
          <a:p>
            <a:r>
              <a:rPr lang="en-US" sz="3200" dirty="0" smtClean="0"/>
              <a:t>If there are only 2 classes, it is sometimes called binary classification.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Multilabel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" y="4459069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21442" y="445906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Sports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64642" y="4459069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Finance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1336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document may have to be classified into </a:t>
            </a:r>
            <a:r>
              <a:rPr lang="en-US" sz="3200" b="1" dirty="0" smtClean="0"/>
              <a:t>more than one</a:t>
            </a:r>
            <a:r>
              <a:rPr lang="en-US" sz="3200" dirty="0" smtClean="0"/>
              <a:t> of these classes.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err="1" smtClean="0">
                <a:solidFill>
                  <a:schemeClr val="bg1"/>
                </a:solidFill>
              </a:rPr>
              <a:t>Multilabel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" y="2209800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21442" y="2209800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Sports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64642" y="2209800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Finance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1910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</a:t>
            </a:r>
            <a:r>
              <a:rPr lang="en-GB" sz="3600" dirty="0" smtClean="0"/>
              <a:t>he </a:t>
            </a:r>
            <a:r>
              <a:rPr lang="en-GB" sz="3600" b="1" dirty="0" smtClean="0"/>
              <a:t>BCCI </a:t>
            </a:r>
            <a:r>
              <a:rPr lang="en-GB" sz="3600" dirty="0" smtClean="0"/>
              <a:t>has </a:t>
            </a:r>
            <a:r>
              <a:rPr lang="en-GB" sz="3600" b="1" dirty="0" smtClean="0"/>
              <a:t>politicians</a:t>
            </a:r>
            <a:r>
              <a:rPr lang="en-GB" sz="3600" dirty="0" smtClean="0"/>
              <a:t> like BJP's </a:t>
            </a:r>
            <a:r>
              <a:rPr lang="en-GB" sz="3600" dirty="0" err="1" smtClean="0"/>
              <a:t>Arun</a:t>
            </a:r>
            <a:r>
              <a:rPr lang="en-GB" sz="3600" dirty="0" smtClean="0"/>
              <a:t> </a:t>
            </a:r>
            <a:r>
              <a:rPr lang="en-GB" sz="3600" dirty="0" err="1" smtClean="0"/>
              <a:t>Jaitley</a:t>
            </a:r>
            <a:r>
              <a:rPr lang="en-GB" sz="3600" dirty="0" smtClean="0"/>
              <a:t> and ...</a:t>
            </a:r>
            <a:endParaRPr lang="en-US" sz="3600" dirty="0"/>
          </a:p>
        </p:txBody>
      </p:sp>
      <p:cxnSp>
        <p:nvCxnSpPr>
          <p:cNvPr id="8" name="Straight Arrow Connector 7"/>
          <p:cNvCxnSpPr>
            <a:endCxn id="34" idx="2"/>
          </p:cNvCxnSpPr>
          <p:nvPr/>
        </p:nvCxnSpPr>
        <p:spPr>
          <a:xfrm flipH="1" flipV="1">
            <a:off x="1461301" y="2856131"/>
            <a:ext cx="748499" cy="1258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00400" y="2895600"/>
            <a:ext cx="838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00601" y="4343400"/>
            <a:ext cx="2895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On Day-One of the auction, Bangalore </a:t>
            </a:r>
            <a:r>
              <a:rPr lang="en-GB" sz="2800" b="1" dirty="0" smtClean="0"/>
              <a:t>bought</a:t>
            </a:r>
            <a:r>
              <a:rPr lang="en-GB" sz="2800" dirty="0" smtClean="0"/>
              <a:t> Sri Lankan </a:t>
            </a:r>
            <a:r>
              <a:rPr lang="en-GB" sz="2800" dirty="0" err="1" smtClean="0"/>
              <a:t>Tillakaratne</a:t>
            </a:r>
            <a:r>
              <a:rPr lang="en-GB" sz="2800" dirty="0" smtClean="0"/>
              <a:t> for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724400" y="2895600"/>
            <a:ext cx="9906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7" idx="2"/>
          </p:cNvCxnSpPr>
          <p:nvPr/>
        </p:nvCxnSpPr>
        <p:spPr>
          <a:xfrm flipV="1">
            <a:off x="6324600" y="2856131"/>
            <a:ext cx="870558" cy="1639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Measurement Exercise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6764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Politics, 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Politics, 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Sports, 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67000" y="5410200"/>
            <a:ext cx="330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precision for Politics?</a:t>
            </a:r>
            <a:endParaRPr lang="en-US" dirty="0"/>
          </a:p>
        </p:txBody>
      </p:sp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Measurement Exercise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6764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Politics, 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Politics, 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Sports, 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67000" y="5410200"/>
            <a:ext cx="295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recall for Politics?</a:t>
            </a:r>
            <a:endParaRPr lang="en-US" dirty="0"/>
          </a:p>
        </p:txBody>
      </p:sp>
    </p:spTree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Measurement Exercise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6764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Politics, 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Politics, 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Sports, 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90930" y="5410200"/>
            <a:ext cx="31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F-score for Politics?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Conditional Probability Table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1748934"/>
          <a:ext cx="8129639" cy="3661266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916854"/>
                <a:gridCol w="1514801"/>
                <a:gridCol w="1594528"/>
                <a:gridCol w="1594528"/>
                <a:gridCol w="2508928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Combo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/>
                        <a:t>E</a:t>
                      </a:r>
                      <a:endParaRPr lang="en-IN" sz="20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/>
                        <a:t>F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P(E)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50" dirty="0" smtClean="0">
                          <a:latin typeface="+mn-lt"/>
                          <a:ea typeface="DejaVu Sans"/>
                          <a:cs typeface="Times New Roman"/>
                        </a:rPr>
                        <a:t>P(E|F) = P(EF)/P(F)</a:t>
                      </a:r>
                      <a:endParaRPr lang="en-IN" sz="2000" b="1" kern="50" dirty="0" smtClean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1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2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3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18862"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en-US" sz="1600" b="1" kern="50" dirty="0" smtClean="0">
                          <a:latin typeface="+mn-lt"/>
                          <a:ea typeface="DejaVu Sans"/>
                          <a:cs typeface="Times New Roman"/>
                        </a:rPr>
                        <a:t>4</a:t>
                      </a:r>
                      <a:endParaRPr lang="en-IN" sz="1600" b="1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H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793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DejaVu Sans"/>
                          <a:cs typeface="Times New Roman"/>
                        </a:rPr>
                        <a:t>0.5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kern="5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IN" sz="1600" b="1" kern="5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791" marR="34791" marT="34791" marB="3479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239" y="4724400"/>
            <a:ext cx="609600" cy="628650"/>
          </a:xfrm>
          <a:prstGeom prst="rect">
            <a:avLst/>
          </a:prstGeom>
          <a:noFill/>
        </p:spPr>
      </p:pic>
      <p:pic>
        <p:nvPicPr>
          <p:cNvPr id="6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239" y="2590800"/>
            <a:ext cx="609600" cy="553343"/>
          </a:xfrm>
          <a:prstGeom prst="rect">
            <a:avLst/>
          </a:prstGeom>
          <a:noFill/>
        </p:spPr>
      </p:pic>
      <p:pic>
        <p:nvPicPr>
          <p:cNvPr id="8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239" y="3276600"/>
            <a:ext cx="609600" cy="628650"/>
          </a:xfrm>
          <a:prstGeom prst="rect">
            <a:avLst/>
          </a:prstGeom>
          <a:noFill/>
        </p:spPr>
      </p:pic>
      <p:pic>
        <p:nvPicPr>
          <p:cNvPr id="9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039" y="2590800"/>
            <a:ext cx="609600" cy="553343"/>
          </a:xfrm>
          <a:prstGeom prst="rect">
            <a:avLst/>
          </a:prstGeom>
          <a:noFill/>
        </p:spPr>
      </p:pic>
      <p:pic>
        <p:nvPicPr>
          <p:cNvPr id="10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039" y="3332857"/>
            <a:ext cx="609600" cy="553343"/>
          </a:xfrm>
          <a:prstGeom prst="rect">
            <a:avLst/>
          </a:prstGeom>
          <a:noFill/>
        </p:spPr>
      </p:pic>
      <p:pic>
        <p:nvPicPr>
          <p:cNvPr id="11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039" y="4019550"/>
            <a:ext cx="609600" cy="628650"/>
          </a:xfrm>
          <a:prstGeom prst="rect">
            <a:avLst/>
          </a:prstGeom>
          <a:noFill/>
        </p:spPr>
      </p:pic>
      <p:pic>
        <p:nvPicPr>
          <p:cNvPr id="12" name="Picture 2" descr="File:Pupienus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039" y="4724400"/>
            <a:ext cx="609600" cy="628650"/>
          </a:xfrm>
          <a:prstGeom prst="rect">
            <a:avLst/>
          </a:prstGeom>
          <a:noFill/>
        </p:spPr>
      </p:pic>
      <p:pic>
        <p:nvPicPr>
          <p:cNvPr id="13" name="Picture 4" descr="File:Tetradrachm Athens 480-420BC MBA L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239" y="4038600"/>
            <a:ext cx="609600" cy="55334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687249" y="6019800"/>
            <a:ext cx="562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there a meaning to the pattern in the last two columns?</a:t>
            </a:r>
            <a:endParaRPr lang="en-IN" dirty="0"/>
          </a:p>
        </p:txBody>
      </p:sp>
    </p:spTree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9BED-A8A8-49E9-B3CD-D20B3897488D}" type="slidenum">
              <a:rPr lang="en-US"/>
              <a:pPr/>
              <a:t>350</a:t>
            </a:fld>
            <a:endParaRPr lang="en-US"/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Reuters Data Set </a:t>
            </a:r>
            <a:endParaRPr lang="en-US" sz="3500" dirty="0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79638"/>
          </a:xfrm>
        </p:spPr>
        <p:txBody>
          <a:bodyPr/>
          <a:lstStyle/>
          <a:p>
            <a:r>
              <a:rPr lang="en-US" sz="2300" dirty="0" smtClean="0"/>
              <a:t>9603 training, 3299 test articles; </a:t>
            </a:r>
            <a:r>
              <a:rPr lang="en-US" sz="2300" dirty="0" err="1" smtClean="0"/>
              <a:t>ave</a:t>
            </a:r>
            <a:r>
              <a:rPr lang="en-US" sz="2300" dirty="0" smtClean="0"/>
              <a:t>. 200 words</a:t>
            </a:r>
          </a:p>
          <a:p>
            <a:r>
              <a:rPr lang="en-US" sz="2300" dirty="0" smtClean="0"/>
              <a:t>118 categories</a:t>
            </a:r>
          </a:p>
          <a:p>
            <a:pPr lvl="1"/>
            <a:r>
              <a:rPr lang="en-US" sz="2200" b="1" dirty="0" smtClean="0"/>
              <a:t>An article can be in more than one category</a:t>
            </a:r>
          </a:p>
          <a:p>
            <a:pPr lvl="1"/>
            <a:r>
              <a:rPr lang="en-US" sz="2200" dirty="0" smtClean="0"/>
              <a:t>Learn 118 binary category distinctions</a:t>
            </a:r>
            <a:endParaRPr lang="en-US" sz="2100" dirty="0" smtClean="0"/>
          </a:p>
          <a:p>
            <a:endParaRPr lang="en-US" sz="2300" dirty="0" smtClean="0"/>
          </a:p>
          <a:p>
            <a:endParaRPr lang="en-US" sz="2300" dirty="0" smtClean="0"/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3048000" y="4248150"/>
            <a:ext cx="3048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1600">
                <a:latin typeface="Tahoma" pitchFamily="-109" charset="0"/>
              </a:rPr>
              <a:t> Earn (2877, 1087) </a:t>
            </a:r>
          </a:p>
          <a:p>
            <a:pPr eaLnBrk="0" hangingPunct="0">
              <a:buFontTx/>
              <a:buChar char="•"/>
            </a:pPr>
            <a:r>
              <a:rPr lang="en-US" sz="1600">
                <a:latin typeface="Tahoma" pitchFamily="-109" charset="0"/>
              </a:rPr>
              <a:t> Acquisitions (1650, 179)</a:t>
            </a:r>
          </a:p>
          <a:p>
            <a:pPr eaLnBrk="0" hangingPunct="0">
              <a:buFontTx/>
              <a:buChar char="•"/>
            </a:pPr>
            <a:r>
              <a:rPr lang="en-US" sz="1600">
                <a:latin typeface="Tahoma" pitchFamily="-109" charset="0"/>
              </a:rPr>
              <a:t> Money-fx (538, 179)</a:t>
            </a:r>
          </a:p>
          <a:p>
            <a:pPr eaLnBrk="0" hangingPunct="0">
              <a:buFontTx/>
              <a:buChar char="•"/>
            </a:pPr>
            <a:r>
              <a:rPr lang="en-US" sz="1600">
                <a:latin typeface="Tahoma" pitchFamily="-109" charset="0"/>
              </a:rPr>
              <a:t> Grain (433, 149)</a:t>
            </a:r>
          </a:p>
          <a:p>
            <a:pPr eaLnBrk="0" hangingPunct="0">
              <a:buFontTx/>
              <a:buChar char="•"/>
            </a:pPr>
            <a:r>
              <a:rPr lang="en-US" sz="1600">
                <a:latin typeface="Tahoma" pitchFamily="-109" charset="0"/>
              </a:rPr>
              <a:t> Crude (389, 189)</a:t>
            </a:r>
            <a:endParaRPr lang="en-US" sz="1600">
              <a:latin typeface="Times New Roman" pitchFamily="-109" charset="0"/>
            </a:endParaRP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5638800" y="4283075"/>
            <a:ext cx="2692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1600">
                <a:latin typeface="Tahoma" pitchFamily="-109" charset="0"/>
              </a:rPr>
              <a:t> Trade (369,119)</a:t>
            </a:r>
          </a:p>
          <a:p>
            <a:pPr eaLnBrk="0" hangingPunct="0">
              <a:buFontTx/>
              <a:buChar char="•"/>
            </a:pPr>
            <a:r>
              <a:rPr lang="en-US" sz="1600">
                <a:latin typeface="Tahoma" pitchFamily="-109" charset="0"/>
              </a:rPr>
              <a:t> Interest (347, 131)</a:t>
            </a:r>
          </a:p>
          <a:p>
            <a:pPr eaLnBrk="0" hangingPunct="0">
              <a:buFontTx/>
              <a:buChar char="•"/>
            </a:pPr>
            <a:r>
              <a:rPr lang="en-US" sz="1600">
                <a:latin typeface="Tahoma" pitchFamily="-109" charset="0"/>
              </a:rPr>
              <a:t> Ship (197, 89)</a:t>
            </a:r>
          </a:p>
          <a:p>
            <a:pPr eaLnBrk="0" hangingPunct="0">
              <a:buFontTx/>
              <a:buChar char="•"/>
            </a:pPr>
            <a:r>
              <a:rPr lang="en-US" sz="1600">
                <a:latin typeface="Tahoma" pitchFamily="-109" charset="0"/>
              </a:rPr>
              <a:t> Wheat (212, 71)</a:t>
            </a:r>
          </a:p>
          <a:p>
            <a:pPr eaLnBrk="0" hangingPunct="0">
              <a:buFontTx/>
              <a:buChar char="•"/>
            </a:pPr>
            <a:r>
              <a:rPr lang="en-US" sz="1600">
                <a:latin typeface="Tahoma" pitchFamily="-109" charset="0"/>
              </a:rPr>
              <a:t> Corn (182, 56)</a:t>
            </a: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212725" y="4283075"/>
            <a:ext cx="2651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-109" charset="0"/>
              </a:rPr>
              <a:t>Common categories</a:t>
            </a:r>
          </a:p>
          <a:p>
            <a:r>
              <a:rPr lang="en-US" sz="2000">
                <a:latin typeface="Calibri" pitchFamily="-109" charset="0"/>
              </a:rPr>
              <a:t>(#train, #test)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667000" cy="365125"/>
          </a:xfrm>
        </p:spPr>
        <p:txBody>
          <a:bodyPr rtlCol="0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Courtesy of Massimo </a:t>
            </a:r>
            <a:r>
              <a:rPr lang="en-US" dirty="0" err="1" smtClean="0"/>
              <a:t>Poesio’s</a:t>
            </a:r>
            <a:r>
              <a:rPr lang="en-US" dirty="0" smtClean="0"/>
              <a:t> slides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0512"/>
            <a:ext cx="8648700" cy="1614487"/>
          </a:xfrm>
        </p:spPr>
        <p:txBody>
          <a:bodyPr>
            <a:normAutofit/>
          </a:bodyPr>
          <a:lstStyle/>
          <a:p>
            <a:r>
              <a:rPr lang="en-US" dirty="0" smtClean="0"/>
              <a:t>AN EXAMPLE OF REUTERS TEXT</a:t>
            </a:r>
            <a:br>
              <a:rPr lang="en-US" dirty="0" smtClean="0"/>
            </a:br>
            <a:r>
              <a:rPr lang="en-US" dirty="0" smtClean="0"/>
              <a:t>DOCUMENT </a:t>
            </a:r>
            <a:r>
              <a:rPr lang="en-GB" dirty="0" smtClean="0"/>
              <a:t>14832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5800" y="2270879"/>
            <a:ext cx="8001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THAI TRADE DEFICIT WIDENS IN FIRST QUARTER</a:t>
            </a:r>
          </a:p>
          <a:p>
            <a:r>
              <a:rPr lang="en-GB" dirty="0" smtClean="0"/>
              <a:t>  Thailand's trade deficit widened to 4.5</a:t>
            </a:r>
          </a:p>
          <a:p>
            <a:r>
              <a:rPr lang="en-GB" dirty="0" smtClean="0"/>
              <a:t>  billion baht in the first quarter of 1987 from 2.1 billion a</a:t>
            </a:r>
          </a:p>
          <a:p>
            <a:r>
              <a:rPr lang="en-GB" dirty="0" smtClean="0"/>
              <a:t>  year ago, the Business Economics Department said.</a:t>
            </a:r>
          </a:p>
          <a:p>
            <a:r>
              <a:rPr lang="en-GB" dirty="0" smtClean="0"/>
              <a:t>		...</a:t>
            </a:r>
          </a:p>
          <a:p>
            <a:r>
              <a:rPr lang="en-GB" b="1" dirty="0" smtClean="0"/>
              <a:t>Export</a:t>
            </a:r>
            <a:r>
              <a:rPr lang="en-GB" dirty="0" smtClean="0"/>
              <a:t> growth was smaller than expected due to lower</a:t>
            </a:r>
          </a:p>
          <a:p>
            <a:r>
              <a:rPr lang="en-GB" dirty="0" smtClean="0"/>
              <a:t>  earnings from many key commodities including </a:t>
            </a:r>
            <a:r>
              <a:rPr lang="en-GB" b="1" dirty="0" smtClean="0"/>
              <a:t>rice</a:t>
            </a:r>
            <a:r>
              <a:rPr lang="en-GB" dirty="0" smtClean="0"/>
              <a:t> whose</a:t>
            </a:r>
          </a:p>
          <a:p>
            <a:r>
              <a:rPr lang="en-GB" dirty="0" smtClean="0"/>
              <a:t>  earnings declined 18 pct, </a:t>
            </a:r>
            <a:r>
              <a:rPr lang="en-GB" b="1" dirty="0" smtClean="0"/>
              <a:t>maize</a:t>
            </a:r>
            <a:r>
              <a:rPr lang="en-GB" dirty="0" smtClean="0"/>
              <a:t> 66 pct, </a:t>
            </a:r>
            <a:r>
              <a:rPr lang="en-GB" b="1" dirty="0" smtClean="0"/>
              <a:t>sugar</a:t>
            </a:r>
            <a:r>
              <a:rPr lang="en-GB" dirty="0" smtClean="0"/>
              <a:t> 45 pct, </a:t>
            </a:r>
            <a:r>
              <a:rPr lang="en-GB" b="1" dirty="0" smtClean="0"/>
              <a:t>tin</a:t>
            </a:r>
            <a:r>
              <a:rPr lang="en-GB" dirty="0" smtClean="0"/>
              <a:t> 26</a:t>
            </a:r>
          </a:p>
          <a:p>
            <a:r>
              <a:rPr lang="en-GB" dirty="0" smtClean="0"/>
              <a:t>  pct and canned pineapples seven pct.</a:t>
            </a:r>
          </a:p>
          <a:p>
            <a:r>
              <a:rPr lang="en-GB" dirty="0" smtClean="0"/>
              <a:t>      Products registering high export growth were jewellery up</a:t>
            </a:r>
          </a:p>
          <a:p>
            <a:r>
              <a:rPr lang="en-US" dirty="0" smtClean="0"/>
              <a:t>  64 pct, clothing 57 pct and </a:t>
            </a:r>
            <a:r>
              <a:rPr lang="en-US" b="1" dirty="0" smtClean="0"/>
              <a:t>rubber</a:t>
            </a:r>
            <a:r>
              <a:rPr lang="en-US" dirty="0" smtClean="0"/>
              <a:t> 35 pct.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17741" y="5867400"/>
            <a:ext cx="4792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Categories: </a:t>
            </a:r>
            <a:r>
              <a:rPr lang="en-GB" b="1" dirty="0" smtClean="0"/>
              <a:t>rubber tin sugar corn rice grain trade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0513"/>
            <a:ext cx="8648700" cy="1143000"/>
          </a:xfrm>
        </p:spPr>
        <p:txBody>
          <a:bodyPr/>
          <a:lstStyle/>
          <a:p>
            <a:r>
              <a:rPr lang="en-US" dirty="0" smtClean="0"/>
              <a:t>THE REUTERS CATEGORIES FILE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557278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test/14826 trade</a:t>
            </a:r>
          </a:p>
          <a:p>
            <a:r>
              <a:rPr lang="en-US" dirty="0" smtClean="0"/>
              <a:t>test/14828 grain</a:t>
            </a:r>
          </a:p>
          <a:p>
            <a:r>
              <a:rPr lang="en-US" dirty="0" smtClean="0"/>
              <a:t>test/14829 </a:t>
            </a:r>
            <a:r>
              <a:rPr lang="en-US" dirty="0" err="1" smtClean="0"/>
              <a:t>nat</a:t>
            </a:r>
            <a:r>
              <a:rPr lang="en-US" dirty="0" smtClean="0"/>
              <a:t>-gas crude</a:t>
            </a:r>
          </a:p>
          <a:p>
            <a:r>
              <a:rPr lang="en-GB" b="1" dirty="0" smtClean="0"/>
              <a:t>test/14832 rubber tin sugar corn rice grain trade</a:t>
            </a:r>
          </a:p>
          <a:p>
            <a:r>
              <a:rPr lang="en-US" dirty="0" smtClean="0"/>
              <a:t>test/14833 palm-oil </a:t>
            </a:r>
            <a:r>
              <a:rPr lang="en-US" dirty="0" err="1" smtClean="0"/>
              <a:t>veg</a:t>
            </a:r>
            <a:r>
              <a:rPr lang="en-US" dirty="0" smtClean="0"/>
              <a:t>-oil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Multilabel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Classification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083" y="1320225"/>
            <a:ext cx="803391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We have our third design pattern: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5400" b="1" dirty="0" err="1" smtClean="0"/>
              <a:t>Multilabel</a:t>
            </a:r>
            <a:r>
              <a:rPr lang="en-US" sz="5400" b="1" dirty="0" smtClean="0"/>
              <a:t> classification</a:t>
            </a:r>
          </a:p>
          <a:p>
            <a:pPr algn="ctr"/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When do you use it?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B050"/>
                </a:solidFill>
              </a:rPr>
              <a:t>When data points can belong to more than one category.</a:t>
            </a:r>
            <a:endParaRPr lang="en-IN" sz="32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Real world</a:t>
            </a:r>
            <a:r>
              <a:rPr lang="en-US" sz="4400" dirty="0" smtClean="0">
                <a:solidFill>
                  <a:schemeClr val="bg1"/>
                </a:solidFill>
              </a:rPr>
              <a:t> text analytics problem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6670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2800" b="1" dirty="0" smtClean="0"/>
              <a:t>Given an </a:t>
            </a:r>
            <a:r>
              <a:rPr lang="en-US" sz="2800" b="1" dirty="0" smtClean="0"/>
              <a:t>E</a:t>
            </a:r>
            <a:r>
              <a:rPr lang="en-US" sz="2800" b="1" dirty="0" smtClean="0"/>
              <a:t>nglish sentenc</a:t>
            </a:r>
            <a:r>
              <a:rPr lang="en-US" sz="2800" b="1" dirty="0" smtClean="0"/>
              <a:t>e like:</a:t>
            </a:r>
          </a:p>
          <a:p>
            <a:pPr marL="514350" indent="-514350" algn="ctr"/>
            <a:r>
              <a:rPr lang="en-GB" sz="2800" dirty="0" smtClean="0"/>
              <a:t>It was </a:t>
            </a:r>
            <a:r>
              <a:rPr lang="en-GB" sz="2800" dirty="0" smtClean="0"/>
              <a:t>the best of </a:t>
            </a:r>
            <a:r>
              <a:rPr lang="en-GB" sz="2800" dirty="0" smtClean="0"/>
              <a:t>times; </a:t>
            </a:r>
            <a:r>
              <a:rPr lang="en-GB" sz="2800" dirty="0" smtClean="0"/>
              <a:t>it was the worst of </a:t>
            </a:r>
            <a:r>
              <a:rPr lang="en-GB" sz="2800" dirty="0" smtClean="0"/>
              <a:t>times; </a:t>
            </a:r>
            <a:r>
              <a:rPr lang="en-GB" sz="2800" dirty="0" smtClean="0"/>
              <a:t>it was the age of </a:t>
            </a:r>
            <a:r>
              <a:rPr lang="en-GB" sz="2800" dirty="0" smtClean="0"/>
              <a:t>wisdom; </a:t>
            </a:r>
            <a:r>
              <a:rPr lang="en-GB" sz="2800" dirty="0" smtClean="0"/>
              <a:t>it was the age of </a:t>
            </a:r>
            <a:r>
              <a:rPr lang="en-GB" sz="2800" dirty="0" smtClean="0"/>
              <a:t>foolishness.</a:t>
            </a:r>
            <a:endParaRPr lang="en-US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8534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Someone wants you to automatically evaluate essay answers for an English language test</a:t>
            </a:r>
            <a:endParaRPr lang="en-IN" sz="32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482405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2800" dirty="0" smtClean="0"/>
              <a:t>Is</a:t>
            </a:r>
            <a:r>
              <a:rPr lang="en-US" sz="2800" dirty="0" smtClean="0"/>
              <a:t> this is a correct English sentence or not?</a:t>
            </a:r>
          </a:p>
          <a:p>
            <a:pPr marL="514350" indent="-514350" algn="ctr"/>
            <a:r>
              <a:rPr lang="en-US" sz="2800" dirty="0" smtClean="0"/>
              <a:t>How do you measure the quality of a sentence?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85786" y="2928934"/>
            <a:ext cx="7526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P(”the cat caught the mouse”) =   P(“mouse”|”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cat caught </a:t>
            </a:r>
            <a:r>
              <a:rPr lang="en-US" dirty="0" smtClean="0"/>
              <a:t>the”)</a:t>
            </a:r>
          </a:p>
          <a:p>
            <a:r>
              <a:rPr lang="en-US" dirty="0" smtClean="0"/>
              <a:t>				*P(“the”|”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cat </a:t>
            </a:r>
            <a:r>
              <a:rPr lang="en-US" dirty="0" smtClean="0"/>
              <a:t>caught”)</a:t>
            </a:r>
          </a:p>
          <a:p>
            <a:r>
              <a:rPr lang="en-US" dirty="0" smtClean="0"/>
              <a:t>				*P(“caught”|”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US" dirty="0" smtClean="0"/>
              <a:t>cat”)</a:t>
            </a:r>
          </a:p>
          <a:p>
            <a:r>
              <a:rPr lang="en-US" dirty="0" smtClean="0"/>
              <a:t>				*P(“cat”|”the”)*P(“the”)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4443249"/>
            <a:ext cx="6370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P(”the cat caught the mouse”) =   P(“mouse”|”the”)</a:t>
            </a:r>
          </a:p>
          <a:p>
            <a:r>
              <a:rPr lang="en-US" dirty="0" smtClean="0"/>
              <a:t>				*P(“the”|”caught”)</a:t>
            </a:r>
          </a:p>
          <a:p>
            <a:r>
              <a:rPr lang="en-US" dirty="0" smtClean="0"/>
              <a:t>				*P(“caught”|”cat”)</a:t>
            </a:r>
          </a:p>
          <a:p>
            <a:r>
              <a:rPr lang="en-US" dirty="0" smtClean="0"/>
              <a:t>				*P(“cat”|”the”)*P(“the”)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1997741" y="5857892"/>
            <a:ext cx="581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P(“mouse”|”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cat caught </a:t>
            </a:r>
            <a:r>
              <a:rPr lang="en-US" dirty="0" smtClean="0"/>
              <a:t>the”) = P(“mouse”|”the”)</a:t>
            </a:r>
            <a:endParaRPr lang="en-I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5786" y="1714488"/>
            <a:ext cx="365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= “the cat caught the mouse”</a:t>
            </a:r>
            <a:endParaRPr lang="en-IN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 Model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85786" y="2133600"/>
            <a:ext cx="7993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Come up with a function P</a:t>
            </a:r>
            <a:r>
              <a:rPr lang="en-US" dirty="0" smtClean="0"/>
              <a:t>(”the cat caught the mouse</a:t>
            </a:r>
            <a:r>
              <a:rPr lang="en-US" dirty="0" smtClean="0"/>
              <a:t>”)  [aka the language model]</a:t>
            </a:r>
          </a:p>
          <a:p>
            <a:r>
              <a:rPr lang="en-US" dirty="0" smtClean="0"/>
              <a:t>Such that P(.) has the following property …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785786" y="1714488"/>
            <a:ext cx="378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Given:  s </a:t>
            </a:r>
            <a:r>
              <a:rPr lang="en-US" dirty="0" smtClean="0"/>
              <a:t>= “the cat caught the mouse”</a:t>
            </a:r>
            <a:endParaRPr lang="en-IN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 Model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124200"/>
            <a:ext cx="6386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Properties of a good language model:</a:t>
            </a:r>
          </a:p>
          <a:p>
            <a:endParaRPr lang="en-US" dirty="0" smtClean="0"/>
          </a:p>
          <a:p>
            <a:r>
              <a:rPr lang="en-US" dirty="0" smtClean="0"/>
              <a:t>P(“cat mouse the </a:t>
            </a:r>
            <a:r>
              <a:rPr lang="en-US" dirty="0" err="1" smtClean="0"/>
              <a:t>the</a:t>
            </a:r>
            <a:r>
              <a:rPr lang="en-US" dirty="0" smtClean="0"/>
              <a:t> caught”) &lt;&lt; P(“the cat caught the mouse”)</a:t>
            </a:r>
          </a:p>
          <a:p>
            <a:r>
              <a:rPr lang="en-US" dirty="0" smtClean="0"/>
              <a:t>P(“the </a:t>
            </a:r>
            <a:r>
              <a:rPr lang="en-US" dirty="0" smtClean="0"/>
              <a:t>banana ate the computer”) &lt;&lt; P(“</a:t>
            </a:r>
            <a:r>
              <a:rPr lang="en-US" dirty="0" smtClean="0"/>
              <a:t>the </a:t>
            </a:r>
            <a:r>
              <a:rPr lang="en-US" dirty="0" smtClean="0"/>
              <a:t>man ate </a:t>
            </a:r>
            <a:r>
              <a:rPr lang="en-US" dirty="0" smtClean="0"/>
              <a:t>the </a:t>
            </a:r>
            <a:r>
              <a:rPr lang="en-US" dirty="0" smtClean="0"/>
              <a:t>banana”)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85786" y="2133600"/>
            <a:ext cx="7993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Come up with a function P</a:t>
            </a:r>
            <a:r>
              <a:rPr lang="en-US" dirty="0" smtClean="0"/>
              <a:t>(”the cat caught the mouse</a:t>
            </a:r>
            <a:r>
              <a:rPr lang="en-US" dirty="0" smtClean="0"/>
              <a:t>”)  [aka the language model]</a:t>
            </a:r>
          </a:p>
          <a:p>
            <a:r>
              <a:rPr lang="en-US" dirty="0" smtClean="0"/>
              <a:t>Such that P(.) has the following property …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785786" y="1714488"/>
            <a:ext cx="378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Given:  s </a:t>
            </a:r>
            <a:r>
              <a:rPr lang="en-US" dirty="0" smtClean="0"/>
              <a:t>= “the cat caught the mouse”</a:t>
            </a:r>
            <a:endParaRPr lang="en-IN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 Model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124200"/>
            <a:ext cx="64393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Properties of a good language model:</a:t>
            </a:r>
          </a:p>
          <a:p>
            <a:endParaRPr lang="en-US" dirty="0" smtClean="0"/>
          </a:p>
          <a:p>
            <a:r>
              <a:rPr lang="en-US" dirty="0" smtClean="0"/>
              <a:t>P(“cat mouse the </a:t>
            </a:r>
            <a:r>
              <a:rPr lang="en-US" dirty="0" err="1" smtClean="0"/>
              <a:t>the</a:t>
            </a:r>
            <a:r>
              <a:rPr lang="en-US" dirty="0" smtClean="0"/>
              <a:t> caught”) &lt;&lt; P(“the cat caught the mouse”)</a:t>
            </a:r>
          </a:p>
          <a:p>
            <a:r>
              <a:rPr lang="en-US" dirty="0" smtClean="0"/>
              <a:t>P(“the </a:t>
            </a:r>
            <a:r>
              <a:rPr lang="en-US" dirty="0" smtClean="0"/>
              <a:t>banana ate the computer”) &lt;&lt; P(“</a:t>
            </a:r>
            <a:r>
              <a:rPr lang="en-US" dirty="0" smtClean="0"/>
              <a:t>the </a:t>
            </a:r>
            <a:r>
              <a:rPr lang="en-US" dirty="0" smtClean="0"/>
              <a:t>man ate </a:t>
            </a:r>
            <a:r>
              <a:rPr lang="en-US" dirty="0" smtClean="0"/>
              <a:t>the </a:t>
            </a:r>
            <a:r>
              <a:rPr lang="en-US" dirty="0" smtClean="0"/>
              <a:t>banana”)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We will see that sequential models work best for this!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942919"/>
            <a:ext cx="34261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could start with the chain rule:</a:t>
            </a:r>
          </a:p>
          <a:p>
            <a:endParaRPr lang="en-US" dirty="0" smtClean="0"/>
          </a:p>
          <a:p>
            <a:r>
              <a:rPr lang="en-US" dirty="0" smtClean="0"/>
              <a:t>P(“FED”) = P(“F|ED”)*P(E|D)*P(D)</a:t>
            </a:r>
          </a:p>
          <a:p>
            <a:endParaRPr lang="en-US" dirty="0" smtClean="0"/>
          </a:p>
          <a:p>
            <a:r>
              <a:rPr lang="en-US" dirty="0" smtClean="0"/>
              <a:t>Proof?</a:t>
            </a:r>
          </a:p>
          <a:p>
            <a:endParaRPr lang="en-IN" dirty="0" smtClean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Model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942919"/>
            <a:ext cx="342619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could start with the chain rule:</a:t>
            </a:r>
          </a:p>
          <a:p>
            <a:endParaRPr lang="en-US" dirty="0" smtClean="0"/>
          </a:p>
          <a:p>
            <a:r>
              <a:rPr lang="en-US" dirty="0" smtClean="0"/>
              <a:t>P(“FED”) = P(“F|ED”)*P(E|D)*P(D)</a:t>
            </a:r>
          </a:p>
          <a:p>
            <a:endParaRPr lang="en-US" dirty="0" smtClean="0"/>
          </a:p>
          <a:p>
            <a:r>
              <a:rPr lang="en-US" dirty="0" smtClean="0"/>
              <a:t>Proof?</a:t>
            </a:r>
          </a:p>
          <a:p>
            <a:endParaRPr lang="en-IN" dirty="0" smtClean="0"/>
          </a:p>
          <a:p>
            <a:r>
              <a:rPr lang="en-US" dirty="0" smtClean="0"/>
              <a:t>P(“FED”) = P(“F|ED”)*</a:t>
            </a:r>
            <a:r>
              <a:rPr lang="en-US" dirty="0" smtClean="0"/>
              <a:t>P(ED)</a:t>
            </a:r>
          </a:p>
          <a:p>
            <a:endParaRPr lang="en-US" dirty="0" smtClean="0"/>
          </a:p>
          <a:p>
            <a:r>
              <a:rPr lang="en-US" dirty="0" smtClean="0"/>
              <a:t>So,</a:t>
            </a:r>
          </a:p>
          <a:p>
            <a:endParaRPr lang="en-US" dirty="0" smtClean="0"/>
          </a:p>
          <a:p>
            <a:r>
              <a:rPr lang="en-US" dirty="0" smtClean="0"/>
              <a:t>P(“FED”) = P(“FED”)</a:t>
            </a:r>
            <a:endParaRPr lang="en-US" dirty="0" smtClean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Model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Topic Classification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114800"/>
            <a:ext cx="72808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Start by taking some samples of documents on politics and some samples of sports documents.</a:t>
            </a:r>
          </a:p>
          <a:p>
            <a:r>
              <a:rPr lang="en-US" sz="2800" dirty="0" smtClean="0"/>
              <a:t>We’re using really short documents so you can do all the calculations manually &amp; see that this ML algorithm really works!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1411069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Politics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6875" y="1374338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Sports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550" y="2362200"/>
            <a:ext cx="3636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United Nations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3550" y="3134380"/>
            <a:ext cx="3636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United States 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0" y="2362200"/>
            <a:ext cx="365760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Manchester United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3124200"/>
            <a:ext cx="365760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Manchester and </a:t>
            </a:r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942919"/>
            <a:ext cx="643785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the chain rule:</a:t>
            </a:r>
          </a:p>
          <a:p>
            <a:endParaRPr lang="en-US" dirty="0" smtClean="0"/>
          </a:p>
          <a:p>
            <a:r>
              <a:rPr lang="en-US" dirty="0" smtClean="0"/>
              <a:t>P(“FED”) = P(“F|ED”)*P(E|D)*P(D)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get: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</a:t>
            </a:r>
            <a:r>
              <a:rPr lang="en-US" dirty="0" smtClean="0"/>
              <a:t>(”the cat caught the mouse”) =   P(“mouse”|”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cat caught </a:t>
            </a:r>
            <a:r>
              <a:rPr lang="en-US" dirty="0" smtClean="0"/>
              <a:t>the”)</a:t>
            </a:r>
          </a:p>
          <a:p>
            <a:r>
              <a:rPr lang="en-US" dirty="0" smtClean="0"/>
              <a:t>				*P(“the”|”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cat </a:t>
            </a:r>
            <a:r>
              <a:rPr lang="en-US" dirty="0" smtClean="0"/>
              <a:t>caught”)</a:t>
            </a:r>
          </a:p>
          <a:p>
            <a:r>
              <a:rPr lang="en-US" dirty="0" smtClean="0"/>
              <a:t>				*P(“caught”|”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US" dirty="0" smtClean="0"/>
              <a:t>cat”)</a:t>
            </a:r>
          </a:p>
          <a:p>
            <a:r>
              <a:rPr lang="en-US" dirty="0" smtClean="0"/>
              <a:t>				*P(“cat”|”the”)*P(“the”)</a:t>
            </a:r>
            <a:endParaRPr lang="en-IN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Model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942919"/>
            <a:ext cx="7526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P(”the cat caught the mouse”) =   P(“mouse”|”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cat caught </a:t>
            </a:r>
            <a:r>
              <a:rPr lang="en-US" dirty="0" smtClean="0"/>
              <a:t>the”)</a:t>
            </a:r>
          </a:p>
          <a:p>
            <a:r>
              <a:rPr lang="en-US" dirty="0" smtClean="0"/>
              <a:t>				*P(“the”|”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cat </a:t>
            </a:r>
            <a:r>
              <a:rPr lang="en-US" dirty="0" smtClean="0"/>
              <a:t>caught”)</a:t>
            </a:r>
          </a:p>
          <a:p>
            <a:r>
              <a:rPr lang="en-US" dirty="0" smtClean="0"/>
              <a:t>				*P(“caught”|”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US" dirty="0" smtClean="0"/>
              <a:t>cat”)</a:t>
            </a:r>
          </a:p>
          <a:p>
            <a:r>
              <a:rPr lang="en-US" dirty="0" smtClean="0"/>
              <a:t>				*P(“cat”|”the”)*P(“the”)</a:t>
            </a:r>
            <a:endParaRPr lang="en-IN" dirty="0"/>
          </a:p>
        </p:txBody>
      </p:sp>
      <p:sp>
        <p:nvSpPr>
          <p:cNvPr id="5" name="Oval 4"/>
          <p:cNvSpPr/>
          <p:nvPr/>
        </p:nvSpPr>
        <p:spPr>
          <a:xfrm>
            <a:off x="3071802" y="5286388"/>
            <a:ext cx="285752" cy="28575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000496" y="5286388"/>
            <a:ext cx="285752" cy="28575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57752" y="5286388"/>
            <a:ext cx="285752" cy="28575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86446" y="5286388"/>
            <a:ext cx="285752" cy="28575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3357554" y="542926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6"/>
            <a:endCxn id="7" idx="2"/>
          </p:cNvCxnSpPr>
          <p:nvPr/>
        </p:nvCxnSpPr>
        <p:spPr>
          <a:xfrm>
            <a:off x="4286248" y="542926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6"/>
            <a:endCxn id="8" idx="2"/>
          </p:cNvCxnSpPr>
          <p:nvPr/>
        </p:nvCxnSpPr>
        <p:spPr>
          <a:xfrm>
            <a:off x="5143504" y="542926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5" idx="0"/>
            <a:endCxn id="7" idx="1"/>
          </p:cNvCxnSpPr>
          <p:nvPr/>
        </p:nvCxnSpPr>
        <p:spPr>
          <a:xfrm rot="16200000" flipH="1">
            <a:off x="4036214" y="4464851"/>
            <a:ext cx="41847" cy="1684921"/>
          </a:xfrm>
          <a:prstGeom prst="curvedConnector3">
            <a:avLst>
              <a:gd name="adj1" fmla="val -11002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5" idx="0"/>
            <a:endCxn id="8" idx="1"/>
          </p:cNvCxnSpPr>
          <p:nvPr/>
        </p:nvCxnSpPr>
        <p:spPr>
          <a:xfrm rot="16200000" flipH="1">
            <a:off x="4500561" y="4000504"/>
            <a:ext cx="41847" cy="2613615"/>
          </a:xfrm>
          <a:prstGeom prst="curvedConnector3">
            <a:avLst>
              <a:gd name="adj1" fmla="val -190042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00364" y="564357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3911033" y="564357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4552999" y="564357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caught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5672938" y="564357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</a:t>
            </a:r>
            <a:endParaRPr lang="en-IN" dirty="0"/>
          </a:p>
        </p:txBody>
      </p:sp>
      <p:sp>
        <p:nvSpPr>
          <p:cNvPr id="37" name="Oval 36"/>
          <p:cNvSpPr/>
          <p:nvPr/>
        </p:nvSpPr>
        <p:spPr>
          <a:xfrm>
            <a:off x="6786578" y="5286388"/>
            <a:ext cx="285752" cy="28575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/>
              </a:solidFill>
            </a:endParaRPr>
          </a:p>
        </p:txBody>
      </p:sp>
      <p:cxnSp>
        <p:nvCxnSpPr>
          <p:cNvPr id="39" name="Straight Arrow Connector 38"/>
          <p:cNvCxnSpPr>
            <a:stCxn id="8" idx="6"/>
            <a:endCxn id="37" idx="2"/>
          </p:cNvCxnSpPr>
          <p:nvPr/>
        </p:nvCxnSpPr>
        <p:spPr>
          <a:xfrm>
            <a:off x="6072198" y="542926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7" idx="7"/>
            <a:endCxn id="37" idx="1"/>
          </p:cNvCxnSpPr>
          <p:nvPr/>
        </p:nvCxnSpPr>
        <p:spPr>
          <a:xfrm rot="5400000" flipH="1" flipV="1">
            <a:off x="5965041" y="4464851"/>
            <a:ext cx="1588" cy="1726768"/>
          </a:xfrm>
          <a:prstGeom prst="curvedConnector3">
            <a:avLst>
              <a:gd name="adj1" fmla="val 283848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6" idx="7"/>
            <a:endCxn id="37" idx="1"/>
          </p:cNvCxnSpPr>
          <p:nvPr/>
        </p:nvCxnSpPr>
        <p:spPr>
          <a:xfrm rot="5400000" flipH="1" flipV="1">
            <a:off x="5536413" y="4036223"/>
            <a:ext cx="1588" cy="2584024"/>
          </a:xfrm>
          <a:prstGeom prst="curvedConnector3">
            <a:avLst>
              <a:gd name="adj1" fmla="val 5190417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6" idx="7"/>
            <a:endCxn id="8" idx="1"/>
          </p:cNvCxnSpPr>
          <p:nvPr/>
        </p:nvCxnSpPr>
        <p:spPr>
          <a:xfrm rot="5400000" flipH="1" flipV="1">
            <a:off x="5036347" y="4536289"/>
            <a:ext cx="1588" cy="1583892"/>
          </a:xfrm>
          <a:prstGeom prst="curvedConnector3">
            <a:avLst>
              <a:gd name="adj1" fmla="val 308178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5" idx="0"/>
            <a:endCxn id="37" idx="1"/>
          </p:cNvCxnSpPr>
          <p:nvPr/>
        </p:nvCxnSpPr>
        <p:spPr>
          <a:xfrm rot="16200000" flipH="1">
            <a:off x="5000627" y="3500438"/>
            <a:ext cx="41847" cy="3613747"/>
          </a:xfrm>
          <a:prstGeom prst="curvedConnector3">
            <a:avLst>
              <a:gd name="adj1" fmla="val -303914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00826" y="564357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mouse</a:t>
            </a:r>
            <a:endParaRPr lang="en-IN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Model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Say C(“the cat caught the mouse”)</a:t>
            </a:r>
            <a:r>
              <a:rPr lang="en-IN" dirty="0" smtClean="0"/>
              <a:t> = 1</a:t>
            </a:r>
          </a:p>
          <a:p>
            <a:pPr>
              <a:buNone/>
            </a:pPr>
            <a:r>
              <a:rPr lang="en-US" dirty="0" smtClean="0"/>
              <a:t>Say C(“the cat caught the”) = 1</a:t>
            </a:r>
          </a:p>
          <a:p>
            <a:endParaRPr lang="en-US" dirty="0" smtClean="0"/>
          </a:p>
          <a:p>
            <a:r>
              <a:rPr lang="en-US" dirty="0" smtClean="0"/>
              <a:t>You get P(“mouse”|”the cat caught the”)  = 1</a:t>
            </a:r>
            <a:endParaRPr lang="en-IN" dirty="0" smtClean="0"/>
          </a:p>
          <a:p>
            <a:endParaRPr lang="en-IN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Over-fitting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smtClean="0"/>
              <a:t>a smaller model (make a Markov assumption)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Example: Unigrams</a:t>
            </a:r>
          </a:p>
          <a:p>
            <a:pPr>
              <a:buNone/>
            </a:pPr>
            <a:r>
              <a:rPr lang="en-US" sz="2400" dirty="0" smtClean="0"/>
              <a:t>P(“caught the”) = P(“</a:t>
            </a:r>
            <a:r>
              <a:rPr lang="en-US" sz="2400" dirty="0" err="1" smtClean="0"/>
              <a:t>the|caught</a:t>
            </a:r>
            <a:r>
              <a:rPr lang="en-US" sz="2400" dirty="0" smtClean="0"/>
              <a:t>”)P(“caught”)</a:t>
            </a:r>
          </a:p>
          <a:p>
            <a:pPr>
              <a:buNone/>
            </a:pPr>
            <a:r>
              <a:rPr lang="en-US" sz="2400" dirty="0" smtClean="0"/>
              <a:t>				= P(“the”)P(“caught”)</a:t>
            </a:r>
          </a:p>
          <a:p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Solution for Over-fitting</a:t>
            </a:r>
            <a:endParaRPr lang="en-IN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233488" y="2971800"/>
          <a:ext cx="6481762" cy="655638"/>
        </p:xfrm>
        <a:graphic>
          <a:graphicData uri="http://schemas.openxmlformats.org/presentationml/2006/ole">
            <p:oleObj spid="_x0000_s825346" name="Equation" r:id="rId3" imgW="22604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P(“the </a:t>
            </a:r>
            <a:r>
              <a:rPr lang="en-US" dirty="0" err="1" smtClean="0"/>
              <a:t>the</a:t>
            </a:r>
            <a:r>
              <a:rPr lang="en-US" dirty="0" smtClean="0"/>
              <a:t> </a:t>
            </a:r>
            <a:r>
              <a:rPr lang="en-US" dirty="0" err="1" smtClean="0"/>
              <a:t>the</a:t>
            </a:r>
            <a:r>
              <a:rPr lang="en-US" dirty="0" smtClean="0"/>
              <a:t> </a:t>
            </a:r>
            <a:r>
              <a:rPr lang="en-US" dirty="0" err="1" smtClean="0"/>
              <a:t>the</a:t>
            </a:r>
            <a:r>
              <a:rPr lang="en-US" dirty="0" smtClean="0"/>
              <a:t>”) &gt; P(“I like ice cream”)</a:t>
            </a:r>
          </a:p>
          <a:p>
            <a:r>
              <a:rPr lang="en-US" dirty="0" smtClean="0"/>
              <a:t>P(“I an”) &gt; P(“I am”)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problem with unigrams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2400" dirty="0" smtClean="0"/>
              <a:t>P(“caught the”) = P(“caught”|&lt;s&gt;)P(“the”|“caught”)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1800" dirty="0" smtClean="0"/>
              <a:t>&lt;s&gt; stands for start of sentence</a:t>
            </a:r>
            <a:endParaRPr lang="en-IN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solution - Bigrams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942919"/>
            <a:ext cx="643785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memory of history is limited.</a:t>
            </a:r>
          </a:p>
          <a:p>
            <a:endParaRPr lang="en-US" dirty="0" smtClean="0"/>
          </a:p>
          <a:p>
            <a:r>
              <a:rPr lang="en-US" dirty="0" smtClean="0"/>
              <a:t>Say your memory of history is 1.</a:t>
            </a:r>
          </a:p>
          <a:p>
            <a:endParaRPr lang="en-US" dirty="0" smtClean="0"/>
          </a:p>
          <a:p>
            <a:r>
              <a:rPr lang="en-US" dirty="0" smtClean="0"/>
              <a:t>The equation P(“FED”) = P(“F|ED”)*P(E|D)*P(D) becomes</a:t>
            </a:r>
          </a:p>
          <a:p>
            <a:endParaRPr lang="en-US" dirty="0" smtClean="0"/>
          </a:p>
          <a:p>
            <a:r>
              <a:rPr lang="en-US" dirty="0" smtClean="0"/>
              <a:t>P</a:t>
            </a:r>
            <a:r>
              <a:rPr lang="en-US" dirty="0" smtClean="0"/>
              <a:t>(“FED”) = P(“</a:t>
            </a:r>
            <a:r>
              <a:rPr lang="en-US" dirty="0" smtClean="0"/>
              <a:t>F|E”)*</a:t>
            </a:r>
            <a:r>
              <a:rPr lang="en-US" dirty="0" smtClean="0"/>
              <a:t>P(E|D)*P(D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get: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</a:t>
            </a:r>
            <a:r>
              <a:rPr lang="en-US" dirty="0" smtClean="0"/>
              <a:t>(”the cat caught the mouse”) =   P(“mouse”|”</a:t>
            </a:r>
            <a:r>
              <a:rPr lang="en-US" strike="sngStrike" dirty="0" smtClean="0">
                <a:solidFill>
                  <a:schemeClr val="bg1">
                    <a:lumMod val="75000"/>
                  </a:schemeClr>
                </a:solidFill>
              </a:rPr>
              <a:t>the cat caught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/>
              <a:t>the”)</a:t>
            </a:r>
          </a:p>
          <a:p>
            <a:r>
              <a:rPr lang="en-US" dirty="0" smtClean="0"/>
              <a:t>				*P(“the”|”</a:t>
            </a:r>
            <a:r>
              <a:rPr lang="en-US" strike="sngStrike" dirty="0" smtClean="0">
                <a:solidFill>
                  <a:schemeClr val="bg1">
                    <a:lumMod val="75000"/>
                  </a:schemeClr>
                </a:solidFill>
              </a:rPr>
              <a:t>the cat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/>
              <a:t>caught”)</a:t>
            </a:r>
          </a:p>
          <a:p>
            <a:r>
              <a:rPr lang="en-US" dirty="0" smtClean="0"/>
              <a:t>				*P(“caught”|”</a:t>
            </a:r>
            <a:r>
              <a:rPr lang="en-US" strike="sngStrike" dirty="0" smtClean="0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/>
              <a:t>cat”)</a:t>
            </a:r>
          </a:p>
          <a:p>
            <a:r>
              <a:rPr lang="en-US" dirty="0" smtClean="0"/>
              <a:t>				*P(“cat”|”the”)*P(“the”)</a:t>
            </a:r>
            <a:endParaRPr lang="en-IN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Markov Assumption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942919"/>
            <a:ext cx="58208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P(”the cat caught the mouse”) =   P(“mouse”|”the”)</a:t>
            </a:r>
          </a:p>
          <a:p>
            <a:r>
              <a:rPr lang="en-US" dirty="0" smtClean="0"/>
              <a:t>				*P(“the”|”caught”)</a:t>
            </a:r>
          </a:p>
          <a:p>
            <a:r>
              <a:rPr lang="en-US" dirty="0" smtClean="0"/>
              <a:t>				*P(“caught”|”cat”)</a:t>
            </a:r>
          </a:p>
          <a:p>
            <a:r>
              <a:rPr lang="en-US" dirty="0" smtClean="0"/>
              <a:t>				*P(“cat”|”the”)</a:t>
            </a:r>
          </a:p>
          <a:p>
            <a:r>
              <a:rPr lang="en-US" dirty="0" smtClean="0"/>
              <a:t>				*P(“the”)</a:t>
            </a:r>
            <a:endParaRPr lang="en-IN" dirty="0"/>
          </a:p>
        </p:txBody>
      </p:sp>
      <p:sp>
        <p:nvSpPr>
          <p:cNvPr id="5" name="Oval 4"/>
          <p:cNvSpPr/>
          <p:nvPr/>
        </p:nvSpPr>
        <p:spPr>
          <a:xfrm>
            <a:off x="2857488" y="4286256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786182" y="4286256"/>
            <a:ext cx="285752" cy="28575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43438" y="4286256"/>
            <a:ext cx="285752" cy="28575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72132" y="4286256"/>
            <a:ext cx="285752" cy="28575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3143240" y="442913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6"/>
            <a:endCxn id="7" idx="2"/>
          </p:cNvCxnSpPr>
          <p:nvPr/>
        </p:nvCxnSpPr>
        <p:spPr>
          <a:xfrm>
            <a:off x="4071934" y="442913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6"/>
            <a:endCxn id="8" idx="2"/>
          </p:cNvCxnSpPr>
          <p:nvPr/>
        </p:nvCxnSpPr>
        <p:spPr>
          <a:xfrm>
            <a:off x="4929190" y="442913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86050" y="464344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3696719" y="464344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4338685" y="4643446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caught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5458624" y="464344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</a:t>
            </a:r>
            <a:endParaRPr lang="en-IN" dirty="0"/>
          </a:p>
        </p:txBody>
      </p:sp>
      <p:sp>
        <p:nvSpPr>
          <p:cNvPr id="19" name="Oval 18"/>
          <p:cNvSpPr/>
          <p:nvPr/>
        </p:nvSpPr>
        <p:spPr>
          <a:xfrm>
            <a:off x="6643702" y="4286256"/>
            <a:ext cx="285752" cy="28575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/>
              </a:solidFill>
            </a:endParaRPr>
          </a:p>
        </p:txBody>
      </p:sp>
      <p:cxnSp>
        <p:nvCxnSpPr>
          <p:cNvPr id="21" name="Straight Arrow Connector 20"/>
          <p:cNvCxnSpPr>
            <a:stCxn id="8" idx="6"/>
            <a:endCxn id="19" idx="2"/>
          </p:cNvCxnSpPr>
          <p:nvPr/>
        </p:nvCxnSpPr>
        <p:spPr>
          <a:xfrm>
            <a:off x="5857884" y="442913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86512" y="464344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mouse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4429124" y="6000768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Formalism 1</a:t>
            </a:r>
            <a:endParaRPr lang="en-IN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 Model – with Markov Assumption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P(“the </a:t>
            </a:r>
            <a:r>
              <a:rPr lang="en-US" dirty="0" err="1" smtClean="0"/>
              <a:t>the</a:t>
            </a:r>
            <a:r>
              <a:rPr lang="en-US" dirty="0" smtClean="0"/>
              <a:t> </a:t>
            </a:r>
            <a:r>
              <a:rPr lang="en-US" dirty="0" err="1" smtClean="0"/>
              <a:t>the</a:t>
            </a:r>
            <a:r>
              <a:rPr lang="en-US" dirty="0" smtClean="0"/>
              <a:t> </a:t>
            </a:r>
            <a:r>
              <a:rPr lang="en-US" dirty="0" err="1" smtClean="0"/>
              <a:t>the</a:t>
            </a:r>
            <a:r>
              <a:rPr lang="en-US" dirty="0" smtClean="0"/>
              <a:t>”) &lt; P(“I like ice cream”)</a:t>
            </a:r>
          </a:p>
          <a:p>
            <a:r>
              <a:rPr lang="en-US" dirty="0" smtClean="0"/>
              <a:t>P(“I an”) &lt; P(“I am”)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So far, so good!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P(I saw a van) &gt;&gt; P(eyes awe of an)</a:t>
            </a:r>
          </a:p>
          <a:p>
            <a:r>
              <a:rPr lang="en-IN" dirty="0" smtClean="0"/>
              <a:t>P(artichokes intimidate zippers) ≈ 0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Nice!</a:t>
            </a:r>
            <a:endParaRPr lang="en-IN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let’s try bigrams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942919"/>
            <a:ext cx="58208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P(”the cat caught the mouse”) =   P(“mouse”|”the”)</a:t>
            </a:r>
          </a:p>
          <a:p>
            <a:r>
              <a:rPr lang="en-US" dirty="0" smtClean="0"/>
              <a:t>				*P(“the”|”caught”)</a:t>
            </a:r>
          </a:p>
          <a:p>
            <a:r>
              <a:rPr lang="en-US" dirty="0" smtClean="0"/>
              <a:t>				*P(“caught”|”cat”)</a:t>
            </a:r>
          </a:p>
          <a:p>
            <a:r>
              <a:rPr lang="en-US" dirty="0" smtClean="0"/>
              <a:t>				*P(“cat”|”the”)</a:t>
            </a:r>
          </a:p>
          <a:p>
            <a:r>
              <a:rPr lang="en-US" dirty="0" smtClean="0"/>
              <a:t>				*P(“the”)</a:t>
            </a:r>
            <a:endParaRPr lang="en-IN" dirty="0"/>
          </a:p>
        </p:txBody>
      </p:sp>
      <p:sp>
        <p:nvSpPr>
          <p:cNvPr id="5" name="Oval 4"/>
          <p:cNvSpPr/>
          <p:nvPr/>
        </p:nvSpPr>
        <p:spPr>
          <a:xfrm>
            <a:off x="2857488" y="4286256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786182" y="4286256"/>
            <a:ext cx="285752" cy="28575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43438" y="4286256"/>
            <a:ext cx="285752" cy="28575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72132" y="4286256"/>
            <a:ext cx="285752" cy="28575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3143240" y="442913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6"/>
            <a:endCxn id="7" idx="2"/>
          </p:cNvCxnSpPr>
          <p:nvPr/>
        </p:nvCxnSpPr>
        <p:spPr>
          <a:xfrm>
            <a:off x="4071934" y="442913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6"/>
            <a:endCxn id="8" idx="2"/>
          </p:cNvCxnSpPr>
          <p:nvPr/>
        </p:nvCxnSpPr>
        <p:spPr>
          <a:xfrm>
            <a:off x="4929190" y="442913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86050" y="464344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3696719" y="464344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4338685" y="4643446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caught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5458624" y="464344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</a:t>
            </a:r>
            <a:endParaRPr lang="en-IN" dirty="0"/>
          </a:p>
        </p:txBody>
      </p:sp>
      <p:sp>
        <p:nvSpPr>
          <p:cNvPr id="19" name="Oval 18"/>
          <p:cNvSpPr/>
          <p:nvPr/>
        </p:nvSpPr>
        <p:spPr>
          <a:xfrm>
            <a:off x="6643702" y="4286256"/>
            <a:ext cx="285752" cy="28575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/>
              </a:solidFill>
            </a:endParaRPr>
          </a:p>
        </p:txBody>
      </p:sp>
      <p:cxnSp>
        <p:nvCxnSpPr>
          <p:cNvPr id="21" name="Straight Arrow Connector 20"/>
          <p:cNvCxnSpPr>
            <a:stCxn id="8" idx="6"/>
            <a:endCxn id="19" idx="2"/>
          </p:cNvCxnSpPr>
          <p:nvPr/>
        </p:nvCxnSpPr>
        <p:spPr>
          <a:xfrm>
            <a:off x="5857884" y="442913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86512" y="464344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mouse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838200" y="5486400"/>
            <a:ext cx="7606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features are the </a:t>
            </a:r>
            <a:r>
              <a:rPr lang="en-US" dirty="0" smtClean="0"/>
              <a:t>words … </a:t>
            </a:r>
            <a:r>
              <a:rPr lang="en-US" dirty="0" smtClean="0"/>
              <a:t>in this case, “the”, “cat”, etc.</a:t>
            </a:r>
          </a:p>
          <a:p>
            <a:r>
              <a:rPr lang="en-US" dirty="0" smtClean="0"/>
              <a:t>The p(</a:t>
            </a:r>
            <a:r>
              <a:rPr lang="en-US" dirty="0" err="1" smtClean="0"/>
              <a:t>feature|previous</a:t>
            </a:r>
            <a:r>
              <a:rPr lang="en-US" dirty="0" smtClean="0"/>
              <a:t> feature) are the </a:t>
            </a:r>
            <a:r>
              <a:rPr lang="en-US" dirty="0" smtClean="0"/>
              <a:t>parameters (transition probabilities).</a:t>
            </a:r>
            <a:endParaRPr lang="en-IN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 Model – Parameters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Step 1: Learn Multinomial Probabilities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550" y="16764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United States 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1371600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Politics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550" y="25908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Manchester United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3550" y="32004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Manchester and </a:t>
            </a:r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285886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Sports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750" y="47345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P(United/Politics) = 2/7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3550" y="1066800"/>
            <a:ext cx="40170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United Nations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750" y="51917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P(Nations/Politics) = 1/7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56489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P(States/Politics) = 1/7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47244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P(Manchester/Sports) = 2/5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3550" y="51816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P(United/Sports) = 1/5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93550" y="56388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r>
              <a:rPr lang="en-US" sz="2800" dirty="0" smtClean="0">
                <a:solidFill>
                  <a:srgbClr val="0070C0"/>
                </a:solidFill>
              </a:rPr>
              <a:t>/Sports) = 1/5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61061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P(Politics) = 7/12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93550" y="60960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P(Sports) = 5/12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8750" y="42672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P(The/Politics) = 2/7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0" y="42672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P(and/Sports) = 1/5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8750" y="38100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P(and/Politics) = 1/7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5984" y="2643182"/>
            <a:ext cx="357190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3143240" y="3429000"/>
            <a:ext cx="357190" cy="35719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3500430" y="1857364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4786314" y="2643182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hape 8"/>
          <p:cNvCxnSpPr>
            <a:stCxn id="4" idx="0"/>
            <a:endCxn id="6" idx="2"/>
          </p:cNvCxnSpPr>
          <p:nvPr/>
        </p:nvCxnSpPr>
        <p:spPr>
          <a:xfrm rot="5400000" flipH="1" flipV="1">
            <a:off x="2678893" y="1821646"/>
            <a:ext cx="607223" cy="103585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4" idx="4"/>
            <a:endCxn id="5" idx="2"/>
          </p:cNvCxnSpPr>
          <p:nvPr/>
        </p:nvCxnSpPr>
        <p:spPr>
          <a:xfrm rot="16200000" flipH="1">
            <a:off x="2500298" y="2964652"/>
            <a:ext cx="607223" cy="67866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6" idx="6"/>
            <a:endCxn id="7" idx="0"/>
          </p:cNvCxnSpPr>
          <p:nvPr/>
        </p:nvCxnSpPr>
        <p:spPr>
          <a:xfrm>
            <a:off x="3857620" y="2035959"/>
            <a:ext cx="1107289" cy="60722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4" idx="6"/>
          </p:cNvCxnSpPr>
          <p:nvPr/>
        </p:nvCxnSpPr>
        <p:spPr>
          <a:xfrm rot="10800000">
            <a:off x="2643174" y="2821777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85852" y="2643182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1</a:t>
            </a:r>
            <a:r>
              <a:rPr lang="en-US" dirty="0" smtClean="0"/>
              <a:t>:the</a:t>
            </a:r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3357554" y="150017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2</a:t>
            </a:r>
            <a:r>
              <a:rPr lang="en-US" dirty="0" smtClean="0"/>
              <a:t>:cat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5196917" y="2631040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3</a:t>
            </a:r>
            <a:r>
              <a:rPr lang="en-US" dirty="0" smtClean="0"/>
              <a:t>:caught</a:t>
            </a:r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2857488" y="3845486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4</a:t>
            </a:r>
            <a:r>
              <a:rPr lang="en-US" dirty="0" smtClean="0"/>
              <a:t>:mouse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3571868" y="278605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31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4660680" y="198809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23</a:t>
            </a:r>
            <a:endParaRPr lang="en-IN" dirty="0"/>
          </a:p>
        </p:txBody>
      </p:sp>
      <p:sp>
        <p:nvSpPr>
          <p:cNvPr id="27" name="TextBox 26"/>
          <p:cNvSpPr txBox="1"/>
          <p:nvPr/>
        </p:nvSpPr>
        <p:spPr>
          <a:xfrm>
            <a:off x="2285984" y="205953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12</a:t>
            </a:r>
            <a:endParaRPr lang="en-IN" dirty="0"/>
          </a:p>
        </p:txBody>
      </p:sp>
      <p:sp>
        <p:nvSpPr>
          <p:cNvPr id="28" name="TextBox 27"/>
          <p:cNvSpPr txBox="1"/>
          <p:nvPr/>
        </p:nvSpPr>
        <p:spPr>
          <a:xfrm>
            <a:off x="2357422" y="341685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14</a:t>
            </a:r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5286380" y="3786190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States: q</a:t>
            </a:r>
            <a:r>
              <a:rPr lang="en-US" sz="1050" dirty="0" smtClean="0"/>
              <a:t>1 </a:t>
            </a:r>
            <a:r>
              <a:rPr lang="en-US" dirty="0" smtClean="0"/>
              <a:t>q</a:t>
            </a:r>
            <a:r>
              <a:rPr lang="en-US" sz="1050" dirty="0" smtClean="0"/>
              <a:t>2 </a:t>
            </a:r>
            <a:r>
              <a:rPr lang="en-US" dirty="0" smtClean="0"/>
              <a:t>q</a:t>
            </a:r>
            <a:r>
              <a:rPr lang="en-US" sz="1050" dirty="0" smtClean="0"/>
              <a:t>3</a:t>
            </a:r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5286380" y="4202676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states: q</a:t>
            </a:r>
            <a:r>
              <a:rPr lang="en-US" sz="1050" dirty="0" smtClean="0"/>
              <a:t>1 </a:t>
            </a:r>
            <a:r>
              <a:rPr lang="en-US" dirty="0" smtClean="0"/>
              <a:t>q</a:t>
            </a:r>
            <a:r>
              <a:rPr lang="en-US" sz="1050" dirty="0" smtClean="0"/>
              <a:t>5</a:t>
            </a:r>
            <a:endParaRPr lang="en-IN" dirty="0"/>
          </a:p>
        </p:txBody>
      </p:sp>
      <p:sp>
        <p:nvSpPr>
          <p:cNvPr id="31" name="TextBox 30"/>
          <p:cNvSpPr txBox="1"/>
          <p:nvPr/>
        </p:nvSpPr>
        <p:spPr>
          <a:xfrm>
            <a:off x="5286380" y="4631304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states: q</a:t>
            </a:r>
            <a:r>
              <a:rPr lang="en-US" sz="1050" dirty="0" smtClean="0"/>
              <a:t>4</a:t>
            </a:r>
            <a:endParaRPr lang="en-IN" dirty="0"/>
          </a:p>
        </p:txBody>
      </p:sp>
      <p:sp>
        <p:nvSpPr>
          <p:cNvPr id="32" name="TextBox 31"/>
          <p:cNvSpPr txBox="1"/>
          <p:nvPr/>
        </p:nvSpPr>
        <p:spPr>
          <a:xfrm>
            <a:off x="3714744" y="5202808"/>
            <a:ext cx="516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 Probabilities: A = {a</a:t>
            </a:r>
            <a:r>
              <a:rPr lang="en-US" sz="1050" dirty="0" smtClean="0"/>
              <a:t>11</a:t>
            </a:r>
            <a:r>
              <a:rPr lang="en-US" dirty="0" smtClean="0"/>
              <a:t> a</a:t>
            </a:r>
            <a:r>
              <a:rPr lang="en-US" sz="1050" dirty="0" smtClean="0"/>
              <a:t>12</a:t>
            </a:r>
            <a:r>
              <a:rPr lang="en-US" dirty="0" smtClean="0"/>
              <a:t> a</a:t>
            </a:r>
            <a:r>
              <a:rPr lang="en-US" sz="1050" dirty="0" smtClean="0"/>
              <a:t>13  </a:t>
            </a:r>
            <a:r>
              <a:rPr lang="en-US" dirty="0" smtClean="0"/>
              <a:t>a</a:t>
            </a:r>
            <a:r>
              <a:rPr lang="en-US" sz="1050" dirty="0" smtClean="0"/>
              <a:t>14 …</a:t>
            </a:r>
            <a:r>
              <a:rPr lang="en-US" dirty="0" smtClean="0"/>
              <a:t>}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3714744" y="5702874"/>
            <a:ext cx="356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Probabilities: P = {p</a:t>
            </a:r>
            <a:r>
              <a:rPr lang="en-US" sz="1050" dirty="0" smtClean="0"/>
              <a:t>1</a:t>
            </a:r>
            <a:r>
              <a:rPr lang="en-US" dirty="0" smtClean="0"/>
              <a:t> p</a:t>
            </a:r>
            <a:r>
              <a:rPr lang="en-US" sz="1050" dirty="0" smtClean="0"/>
              <a:t>5</a:t>
            </a:r>
            <a:r>
              <a:rPr lang="en-US" dirty="0" smtClean="0"/>
              <a:t>}</a:t>
            </a:r>
            <a:endParaRPr lang="en-IN" dirty="0"/>
          </a:p>
        </p:txBody>
      </p:sp>
      <p:sp>
        <p:nvSpPr>
          <p:cNvPr id="34" name="Oval 33"/>
          <p:cNvSpPr/>
          <p:nvPr/>
        </p:nvSpPr>
        <p:spPr>
          <a:xfrm>
            <a:off x="2285984" y="1285860"/>
            <a:ext cx="357190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Box 34"/>
          <p:cNvSpPr txBox="1"/>
          <p:nvPr/>
        </p:nvSpPr>
        <p:spPr>
          <a:xfrm>
            <a:off x="1597069" y="128586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5</a:t>
            </a:r>
            <a:r>
              <a:rPr lang="en-US" dirty="0" smtClean="0"/>
              <a:t>:a</a:t>
            </a:r>
            <a:endParaRPr lang="en-IN" dirty="0"/>
          </a:p>
        </p:txBody>
      </p:sp>
      <p:cxnSp>
        <p:nvCxnSpPr>
          <p:cNvPr id="37" name="Curved Connector 36"/>
          <p:cNvCxnSpPr>
            <a:stCxn id="34" idx="5"/>
            <a:endCxn id="6" idx="2"/>
          </p:cNvCxnSpPr>
          <p:nvPr/>
        </p:nvCxnSpPr>
        <p:spPr>
          <a:xfrm rot="16200000" flipH="1">
            <a:off x="2823038" y="1358567"/>
            <a:ext cx="445218" cy="90956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731854" y="163090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52</a:t>
            </a:r>
            <a:endParaRPr lang="en-IN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Visible Markov Model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942919"/>
            <a:ext cx="58208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P(”the cat caught the mouse”) =   P(“mouse”|”the”)</a:t>
            </a:r>
          </a:p>
          <a:p>
            <a:r>
              <a:rPr lang="en-US" dirty="0" smtClean="0"/>
              <a:t>				*P(“the”|”caught”)</a:t>
            </a:r>
          </a:p>
          <a:p>
            <a:r>
              <a:rPr lang="en-US" dirty="0" smtClean="0"/>
              <a:t>				*P(“caught”|”cat”)</a:t>
            </a:r>
          </a:p>
          <a:p>
            <a:r>
              <a:rPr lang="en-US" dirty="0" smtClean="0"/>
              <a:t>				*P(“cat”|”the”)</a:t>
            </a:r>
          </a:p>
          <a:p>
            <a:r>
              <a:rPr lang="en-US" dirty="0" smtClean="0"/>
              <a:t>				*P(“the|&lt;start&gt;”)</a:t>
            </a:r>
            <a:endParaRPr lang="en-IN" dirty="0"/>
          </a:p>
        </p:txBody>
      </p:sp>
      <p:sp>
        <p:nvSpPr>
          <p:cNvPr id="5" name="Oval 4"/>
          <p:cNvSpPr/>
          <p:nvPr/>
        </p:nvSpPr>
        <p:spPr>
          <a:xfrm>
            <a:off x="2857488" y="4286256"/>
            <a:ext cx="285752" cy="28575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786182" y="4286256"/>
            <a:ext cx="285752" cy="28575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43438" y="4286256"/>
            <a:ext cx="285752" cy="28575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72132" y="4286256"/>
            <a:ext cx="285752" cy="28575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3143240" y="442913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6"/>
            <a:endCxn id="7" idx="2"/>
          </p:cNvCxnSpPr>
          <p:nvPr/>
        </p:nvCxnSpPr>
        <p:spPr>
          <a:xfrm>
            <a:off x="4071934" y="442913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6"/>
            <a:endCxn id="8" idx="2"/>
          </p:cNvCxnSpPr>
          <p:nvPr/>
        </p:nvCxnSpPr>
        <p:spPr>
          <a:xfrm>
            <a:off x="4929190" y="442913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14612" y="464344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3696719" y="464344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4338685" y="4643446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caught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5458624" y="464344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</a:t>
            </a:r>
            <a:endParaRPr lang="en-IN" dirty="0"/>
          </a:p>
        </p:txBody>
      </p:sp>
      <p:sp>
        <p:nvSpPr>
          <p:cNvPr id="15" name="Oval 14"/>
          <p:cNvSpPr/>
          <p:nvPr/>
        </p:nvSpPr>
        <p:spPr>
          <a:xfrm>
            <a:off x="1643042" y="4286256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/>
              </a:solidFill>
            </a:endParaRPr>
          </a:p>
        </p:txBody>
      </p:sp>
      <p:cxnSp>
        <p:nvCxnSpPr>
          <p:cNvPr id="17" name="Straight Arrow Connector 16"/>
          <p:cNvCxnSpPr>
            <a:stCxn id="15" idx="6"/>
            <a:endCxn id="5" idx="2"/>
          </p:cNvCxnSpPr>
          <p:nvPr/>
        </p:nvCxnSpPr>
        <p:spPr>
          <a:xfrm>
            <a:off x="1928794" y="4429132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75938" y="4643446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&lt;s&gt;</a:t>
            </a:r>
            <a:endParaRPr lang="en-IN" dirty="0"/>
          </a:p>
        </p:txBody>
      </p:sp>
      <p:sp>
        <p:nvSpPr>
          <p:cNvPr id="20" name="Oval 19"/>
          <p:cNvSpPr/>
          <p:nvPr/>
        </p:nvSpPr>
        <p:spPr>
          <a:xfrm>
            <a:off x="6643702" y="4286256"/>
            <a:ext cx="285752" cy="28575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/>
              </a:solidFill>
            </a:endParaRPr>
          </a:p>
        </p:txBody>
      </p:sp>
      <p:cxnSp>
        <p:nvCxnSpPr>
          <p:cNvPr id="21" name="Straight Arrow Connector 20"/>
          <p:cNvCxnSpPr>
            <a:stCxn id="8" idx="6"/>
            <a:endCxn id="20" idx="2"/>
          </p:cNvCxnSpPr>
          <p:nvPr/>
        </p:nvCxnSpPr>
        <p:spPr>
          <a:xfrm>
            <a:off x="5857884" y="442913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86512" y="464344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mouse</a:t>
            </a:r>
            <a:endParaRPr lang="en-IN" dirty="0"/>
          </a:p>
        </p:txBody>
      </p:sp>
      <p:sp>
        <p:nvSpPr>
          <p:cNvPr id="24" name="Oval 23"/>
          <p:cNvSpPr/>
          <p:nvPr/>
        </p:nvSpPr>
        <p:spPr>
          <a:xfrm>
            <a:off x="7795168" y="4286256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00958" y="4643446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&lt;/s&gt;</a:t>
            </a:r>
            <a:endParaRPr lang="en-IN" dirty="0"/>
          </a:p>
        </p:txBody>
      </p:sp>
      <p:cxnSp>
        <p:nvCxnSpPr>
          <p:cNvPr id="27" name="Straight Arrow Connector 26"/>
          <p:cNvCxnSpPr>
            <a:stCxn id="20" idx="6"/>
            <a:endCxn id="24" idx="2"/>
          </p:cNvCxnSpPr>
          <p:nvPr/>
        </p:nvCxnSpPr>
        <p:spPr>
          <a:xfrm>
            <a:off x="6929454" y="4429132"/>
            <a:ext cx="8657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29124" y="6000768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Formalism 2</a:t>
            </a:r>
            <a:endParaRPr lang="en-IN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 Model – with Markov Assumption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5984" y="2643182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3143240" y="3429000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3500430" y="1857364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4786314" y="2643182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hape 8"/>
          <p:cNvCxnSpPr>
            <a:stCxn id="4" idx="0"/>
            <a:endCxn id="6" idx="2"/>
          </p:cNvCxnSpPr>
          <p:nvPr/>
        </p:nvCxnSpPr>
        <p:spPr>
          <a:xfrm rot="5400000" flipH="1" flipV="1">
            <a:off x="2678893" y="1821646"/>
            <a:ext cx="607223" cy="103585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4" idx="4"/>
            <a:endCxn id="5" idx="2"/>
          </p:cNvCxnSpPr>
          <p:nvPr/>
        </p:nvCxnSpPr>
        <p:spPr>
          <a:xfrm rot="16200000" flipH="1">
            <a:off x="2500298" y="2964652"/>
            <a:ext cx="607223" cy="67866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6" idx="6"/>
            <a:endCxn id="7" idx="0"/>
          </p:cNvCxnSpPr>
          <p:nvPr/>
        </p:nvCxnSpPr>
        <p:spPr>
          <a:xfrm>
            <a:off x="3857620" y="2035959"/>
            <a:ext cx="1107289" cy="60722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4" idx="6"/>
          </p:cNvCxnSpPr>
          <p:nvPr/>
        </p:nvCxnSpPr>
        <p:spPr>
          <a:xfrm rot="10800000">
            <a:off x="2643174" y="2821777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85852" y="2643182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1</a:t>
            </a:r>
            <a:r>
              <a:rPr lang="en-US" dirty="0" smtClean="0"/>
              <a:t>:the</a:t>
            </a:r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3357554" y="150017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2</a:t>
            </a:r>
            <a:r>
              <a:rPr lang="en-US" dirty="0" smtClean="0"/>
              <a:t>:cat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5196917" y="2631040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3</a:t>
            </a:r>
            <a:r>
              <a:rPr lang="en-US" dirty="0" smtClean="0"/>
              <a:t>:caught</a:t>
            </a:r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2857488" y="3845486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4</a:t>
            </a:r>
            <a:r>
              <a:rPr lang="en-US" dirty="0" smtClean="0"/>
              <a:t>:mouse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3571868" y="278605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31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4660680" y="198809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23</a:t>
            </a:r>
            <a:endParaRPr lang="en-IN" dirty="0"/>
          </a:p>
        </p:txBody>
      </p:sp>
      <p:sp>
        <p:nvSpPr>
          <p:cNvPr id="27" name="TextBox 26"/>
          <p:cNvSpPr txBox="1"/>
          <p:nvPr/>
        </p:nvSpPr>
        <p:spPr>
          <a:xfrm>
            <a:off x="2285984" y="205953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12</a:t>
            </a:r>
            <a:endParaRPr lang="en-IN" dirty="0"/>
          </a:p>
        </p:txBody>
      </p:sp>
      <p:sp>
        <p:nvSpPr>
          <p:cNvPr id="28" name="TextBox 27"/>
          <p:cNvSpPr txBox="1"/>
          <p:nvPr/>
        </p:nvSpPr>
        <p:spPr>
          <a:xfrm>
            <a:off x="2357422" y="341685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14</a:t>
            </a:r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6330791" y="3786190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States: q</a:t>
            </a:r>
            <a:r>
              <a:rPr lang="en-US" sz="1050" dirty="0" smtClean="0"/>
              <a:t>1 </a:t>
            </a:r>
            <a:r>
              <a:rPr lang="en-US" dirty="0" smtClean="0"/>
              <a:t>q</a:t>
            </a:r>
            <a:r>
              <a:rPr lang="en-US" sz="1050" dirty="0" smtClean="0"/>
              <a:t>2 </a:t>
            </a:r>
            <a:r>
              <a:rPr lang="en-US" dirty="0" smtClean="0"/>
              <a:t>q</a:t>
            </a:r>
            <a:r>
              <a:rPr lang="en-US" sz="1050" dirty="0" smtClean="0"/>
              <a:t>3 …</a:t>
            </a:r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6312741" y="4202676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state: </a:t>
            </a:r>
            <a:r>
              <a:rPr lang="en-US" dirty="0" err="1" smtClean="0"/>
              <a:t>q</a:t>
            </a:r>
            <a:r>
              <a:rPr lang="en-US" sz="1050" dirty="0" err="1" smtClean="0"/>
              <a:t>s</a:t>
            </a:r>
            <a:endParaRPr lang="en-IN" dirty="0"/>
          </a:p>
        </p:txBody>
      </p:sp>
      <p:sp>
        <p:nvSpPr>
          <p:cNvPr id="31" name="TextBox 30"/>
          <p:cNvSpPr txBox="1"/>
          <p:nvPr/>
        </p:nvSpPr>
        <p:spPr>
          <a:xfrm>
            <a:off x="6286512" y="4631304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state: </a:t>
            </a:r>
            <a:r>
              <a:rPr lang="en-US" dirty="0" err="1" smtClean="0"/>
              <a:t>q</a:t>
            </a:r>
            <a:r>
              <a:rPr lang="en-US" sz="1050" dirty="0" err="1" smtClean="0"/>
              <a:t>e</a:t>
            </a:r>
            <a:endParaRPr lang="en-IN" dirty="0"/>
          </a:p>
        </p:txBody>
      </p:sp>
      <p:sp>
        <p:nvSpPr>
          <p:cNvPr id="32" name="TextBox 31"/>
          <p:cNvSpPr txBox="1"/>
          <p:nvPr/>
        </p:nvSpPr>
        <p:spPr>
          <a:xfrm>
            <a:off x="3714744" y="5202808"/>
            <a:ext cx="516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 Probabilities: A = {a</a:t>
            </a:r>
            <a:r>
              <a:rPr lang="en-US" sz="1050" dirty="0" smtClean="0"/>
              <a:t>11</a:t>
            </a:r>
            <a:r>
              <a:rPr lang="en-US" dirty="0" smtClean="0"/>
              <a:t> a</a:t>
            </a:r>
            <a:r>
              <a:rPr lang="en-US" sz="1050" dirty="0" smtClean="0"/>
              <a:t>12</a:t>
            </a:r>
            <a:r>
              <a:rPr lang="en-US" dirty="0" smtClean="0"/>
              <a:t> a</a:t>
            </a:r>
            <a:r>
              <a:rPr lang="en-US" sz="1050" dirty="0" smtClean="0"/>
              <a:t>13  </a:t>
            </a:r>
            <a:r>
              <a:rPr lang="en-US" dirty="0" smtClean="0"/>
              <a:t>a</a:t>
            </a:r>
            <a:r>
              <a:rPr lang="en-US" sz="1050" dirty="0" smtClean="0"/>
              <a:t>14 …</a:t>
            </a:r>
            <a:r>
              <a:rPr lang="en-US" dirty="0" smtClean="0"/>
              <a:t>}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4583310" y="6060064"/>
            <a:ext cx="356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Initial Probabilities: P = {p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p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}</a:t>
            </a:r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285984" y="1285860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Box 34"/>
          <p:cNvSpPr txBox="1"/>
          <p:nvPr/>
        </p:nvSpPr>
        <p:spPr>
          <a:xfrm>
            <a:off x="1597069" y="128586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5</a:t>
            </a:r>
            <a:r>
              <a:rPr lang="en-US" dirty="0" smtClean="0"/>
              <a:t>:a</a:t>
            </a:r>
            <a:endParaRPr lang="en-IN" dirty="0"/>
          </a:p>
        </p:txBody>
      </p:sp>
      <p:cxnSp>
        <p:nvCxnSpPr>
          <p:cNvPr id="37" name="Curved Connector 36"/>
          <p:cNvCxnSpPr>
            <a:stCxn id="34" idx="5"/>
            <a:endCxn id="6" idx="2"/>
          </p:cNvCxnSpPr>
          <p:nvPr/>
        </p:nvCxnSpPr>
        <p:spPr>
          <a:xfrm rot="16200000" flipH="1">
            <a:off x="2823038" y="1358567"/>
            <a:ext cx="445218" cy="90956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731854" y="163090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52</a:t>
            </a:r>
            <a:endParaRPr lang="en-IN" dirty="0"/>
          </a:p>
        </p:txBody>
      </p:sp>
      <p:sp>
        <p:nvSpPr>
          <p:cNvPr id="36" name="Oval 35"/>
          <p:cNvSpPr/>
          <p:nvPr/>
        </p:nvSpPr>
        <p:spPr>
          <a:xfrm>
            <a:off x="1000100" y="1928802"/>
            <a:ext cx="357190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Oval 37"/>
          <p:cNvSpPr/>
          <p:nvPr/>
        </p:nvSpPr>
        <p:spPr>
          <a:xfrm>
            <a:off x="4500562" y="3429000"/>
            <a:ext cx="357190" cy="35719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1" name="Shape 40"/>
          <p:cNvCxnSpPr>
            <a:stCxn id="36" idx="6"/>
            <a:endCxn id="34" idx="3"/>
          </p:cNvCxnSpPr>
          <p:nvPr/>
        </p:nvCxnSpPr>
        <p:spPr>
          <a:xfrm flipV="1">
            <a:off x="1357290" y="1590741"/>
            <a:ext cx="981003" cy="5166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42"/>
          <p:cNvCxnSpPr>
            <a:stCxn id="36" idx="6"/>
            <a:endCxn id="4" idx="1"/>
          </p:cNvCxnSpPr>
          <p:nvPr/>
        </p:nvCxnSpPr>
        <p:spPr>
          <a:xfrm>
            <a:off x="1357290" y="2107397"/>
            <a:ext cx="981003" cy="58809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5" idx="6"/>
            <a:endCxn id="38" idx="2"/>
          </p:cNvCxnSpPr>
          <p:nvPr/>
        </p:nvCxnSpPr>
        <p:spPr>
          <a:xfrm>
            <a:off x="3500430" y="3607595"/>
            <a:ext cx="1000132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14282" y="1643050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s</a:t>
            </a:r>
            <a:r>
              <a:rPr lang="en-US" dirty="0" smtClean="0"/>
              <a:t>:&lt;s&gt;</a:t>
            </a:r>
            <a:endParaRPr lang="en-IN" dirty="0"/>
          </a:p>
        </p:txBody>
      </p:sp>
      <p:sp>
        <p:nvSpPr>
          <p:cNvPr id="47" name="TextBox 46"/>
          <p:cNvSpPr txBox="1"/>
          <p:nvPr/>
        </p:nvSpPr>
        <p:spPr>
          <a:xfrm>
            <a:off x="4886143" y="348829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e</a:t>
            </a:r>
            <a:r>
              <a:rPr lang="en-US" dirty="0" smtClean="0"/>
              <a:t>:&lt;/s&gt;</a:t>
            </a:r>
            <a:endParaRPr lang="en-IN" dirty="0"/>
          </a:p>
        </p:txBody>
      </p:sp>
      <p:sp>
        <p:nvSpPr>
          <p:cNvPr id="48" name="Freeform 47"/>
          <p:cNvSpPr/>
          <p:nvPr/>
        </p:nvSpPr>
        <p:spPr>
          <a:xfrm>
            <a:off x="5061397" y="5911403"/>
            <a:ext cx="2073499" cy="618186"/>
          </a:xfrm>
          <a:custGeom>
            <a:avLst/>
            <a:gdLst>
              <a:gd name="connsiteX0" fmla="*/ 0 w 2073499"/>
              <a:gd name="connsiteY0" fmla="*/ 0 h 618186"/>
              <a:gd name="connsiteX1" fmla="*/ 2073499 w 2073499"/>
              <a:gd name="connsiteY1" fmla="*/ 618186 h 618186"/>
              <a:gd name="connsiteX2" fmla="*/ 2073499 w 2073499"/>
              <a:gd name="connsiteY2" fmla="*/ 618186 h 61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3499" h="618186">
                <a:moveTo>
                  <a:pt x="0" y="0"/>
                </a:moveTo>
                <a:lnTo>
                  <a:pt x="2073499" y="618186"/>
                </a:lnTo>
                <a:lnTo>
                  <a:pt x="2073499" y="618186"/>
                </a:lnTo>
              </a:path>
            </a:pathLst>
          </a:cu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Visible Markov Model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do you train a Language Model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524000" y="4368225"/>
            <a:ext cx="655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Sentences:</a:t>
            </a:r>
          </a:p>
          <a:p>
            <a:r>
              <a:rPr lang="en-US" sz="3200" b="1" dirty="0" smtClean="0"/>
              <a:t>A cat caught the mouse</a:t>
            </a:r>
          </a:p>
          <a:p>
            <a:r>
              <a:rPr lang="en-US" sz="3200" b="1" dirty="0" smtClean="0"/>
              <a:t>The cat caught the mouse</a:t>
            </a:r>
          </a:p>
          <a:p>
            <a:r>
              <a:rPr lang="en-US" sz="3200" b="1" dirty="0" smtClean="0"/>
              <a:t>The mouse</a:t>
            </a:r>
            <a:endParaRPr lang="en-IN" sz="3200" dirty="0" smtClean="0"/>
          </a:p>
        </p:txBody>
      </p:sp>
      <p:sp>
        <p:nvSpPr>
          <p:cNvPr id="4" name="Oval 3"/>
          <p:cNvSpPr/>
          <p:nvPr/>
        </p:nvSpPr>
        <p:spPr>
          <a:xfrm>
            <a:off x="4760849" y="2673874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5618105" y="3459692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5975295" y="1888056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7261179" y="2673874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hape 7"/>
          <p:cNvCxnSpPr>
            <a:stCxn id="4" idx="0"/>
            <a:endCxn id="6" idx="2"/>
          </p:cNvCxnSpPr>
          <p:nvPr/>
        </p:nvCxnSpPr>
        <p:spPr>
          <a:xfrm rot="5400000" flipH="1" flipV="1">
            <a:off x="5153758" y="1852338"/>
            <a:ext cx="607223" cy="103585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hape 8"/>
          <p:cNvCxnSpPr>
            <a:stCxn id="4" idx="4"/>
            <a:endCxn id="5" idx="2"/>
          </p:cNvCxnSpPr>
          <p:nvPr/>
        </p:nvCxnSpPr>
        <p:spPr>
          <a:xfrm rot="16200000" flipH="1">
            <a:off x="4975163" y="2995344"/>
            <a:ext cx="607223" cy="67866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6" idx="6"/>
            <a:endCxn id="7" idx="0"/>
          </p:cNvCxnSpPr>
          <p:nvPr/>
        </p:nvCxnSpPr>
        <p:spPr>
          <a:xfrm>
            <a:off x="6332485" y="2066651"/>
            <a:ext cx="1107289" cy="60722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4" idx="6"/>
          </p:cNvCxnSpPr>
          <p:nvPr/>
        </p:nvCxnSpPr>
        <p:spPr>
          <a:xfrm rot="10800000">
            <a:off x="5118039" y="2852469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60717" y="267387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1</a:t>
            </a:r>
            <a:r>
              <a:rPr lang="en-US" dirty="0" smtClean="0"/>
              <a:t>:the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5832419" y="153086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2</a:t>
            </a:r>
            <a:r>
              <a:rPr lang="en-US" dirty="0" smtClean="0"/>
              <a:t>:cat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534576" y="2459584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3</a:t>
            </a:r>
            <a:r>
              <a:rPr lang="en-US" dirty="0" smtClean="0"/>
              <a:t>:caught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5332353" y="374546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4</a:t>
            </a:r>
            <a:r>
              <a:rPr lang="en-US" dirty="0" smtClean="0"/>
              <a:t>:mouse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6046733" y="281675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31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7135545" y="201879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23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760849" y="209022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12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4832287" y="344755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14</a:t>
            </a:r>
            <a:endParaRPr lang="en-IN" dirty="0"/>
          </a:p>
        </p:txBody>
      </p:sp>
      <p:sp>
        <p:nvSpPr>
          <p:cNvPr id="20" name="Oval 19"/>
          <p:cNvSpPr/>
          <p:nvPr/>
        </p:nvSpPr>
        <p:spPr>
          <a:xfrm>
            <a:off x="4760849" y="1316552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4071934" y="131655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5</a:t>
            </a:r>
            <a:r>
              <a:rPr lang="en-US" dirty="0" smtClean="0"/>
              <a:t>:a</a:t>
            </a:r>
            <a:endParaRPr lang="en-IN" dirty="0"/>
          </a:p>
        </p:txBody>
      </p:sp>
      <p:cxnSp>
        <p:nvCxnSpPr>
          <p:cNvPr id="22" name="Curved Connector 36"/>
          <p:cNvCxnSpPr>
            <a:stCxn id="20" idx="5"/>
            <a:endCxn id="6" idx="2"/>
          </p:cNvCxnSpPr>
          <p:nvPr/>
        </p:nvCxnSpPr>
        <p:spPr>
          <a:xfrm rot="16200000" flipH="1">
            <a:off x="5297903" y="1389259"/>
            <a:ext cx="445218" cy="90956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06719" y="166160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52</a:t>
            </a:r>
            <a:endParaRPr lang="en-IN" dirty="0"/>
          </a:p>
        </p:txBody>
      </p:sp>
      <p:sp>
        <p:nvSpPr>
          <p:cNvPr id="24" name="Oval 23"/>
          <p:cNvSpPr/>
          <p:nvPr/>
        </p:nvSpPr>
        <p:spPr>
          <a:xfrm>
            <a:off x="3474965" y="1959494"/>
            <a:ext cx="357190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6975427" y="3459692"/>
            <a:ext cx="357190" cy="35719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6" name="Shape 25"/>
          <p:cNvCxnSpPr>
            <a:stCxn id="24" idx="6"/>
            <a:endCxn id="20" idx="3"/>
          </p:cNvCxnSpPr>
          <p:nvPr/>
        </p:nvCxnSpPr>
        <p:spPr>
          <a:xfrm flipV="1">
            <a:off x="3832155" y="1621433"/>
            <a:ext cx="981003" cy="5166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24" idx="6"/>
            <a:endCxn id="4" idx="1"/>
          </p:cNvCxnSpPr>
          <p:nvPr/>
        </p:nvCxnSpPr>
        <p:spPr>
          <a:xfrm>
            <a:off x="3832155" y="2138089"/>
            <a:ext cx="981003" cy="58809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5" idx="6"/>
            <a:endCxn id="25" idx="2"/>
          </p:cNvCxnSpPr>
          <p:nvPr/>
        </p:nvCxnSpPr>
        <p:spPr>
          <a:xfrm>
            <a:off x="5975295" y="3638287"/>
            <a:ext cx="1000132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87661" y="1673742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s</a:t>
            </a:r>
            <a:r>
              <a:rPr lang="en-US" dirty="0" smtClean="0"/>
              <a:t>:&lt;s&gt;</a:t>
            </a:r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7361008" y="351898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e</a:t>
            </a:r>
            <a:r>
              <a:rPr lang="en-US" dirty="0" smtClean="0"/>
              <a:t>:&lt;/s&gt;</a:t>
            </a:r>
            <a:endParaRPr lang="en-IN" dirty="0"/>
          </a:p>
        </p:txBody>
      </p:sp>
      <p:sp>
        <p:nvSpPr>
          <p:cNvPr id="32" name="TextBox 31"/>
          <p:cNvSpPr txBox="1"/>
          <p:nvPr/>
        </p:nvSpPr>
        <p:spPr>
          <a:xfrm>
            <a:off x="4143372" y="173306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s5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4214810" y="224527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s1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6248346" y="330469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4e</a:t>
            </a:r>
            <a:endParaRPr lang="en-IN" dirty="0"/>
          </a:p>
        </p:txBody>
      </p:sp>
      <p:sp>
        <p:nvSpPr>
          <p:cNvPr id="35" name="Rectangle 34"/>
          <p:cNvSpPr/>
          <p:nvPr/>
        </p:nvSpPr>
        <p:spPr>
          <a:xfrm>
            <a:off x="428596" y="1102262"/>
            <a:ext cx="835824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ectangle 35"/>
          <p:cNvSpPr/>
          <p:nvPr/>
        </p:nvSpPr>
        <p:spPr>
          <a:xfrm>
            <a:off x="785786" y="1185842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r>
              <a:rPr lang="en-US" sz="1100" dirty="0" smtClean="0"/>
              <a:t>s1 =</a:t>
            </a:r>
            <a:r>
              <a:rPr lang="en-US" dirty="0" smtClean="0"/>
              <a:t> ?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s5 = </a:t>
            </a:r>
            <a:r>
              <a:rPr lang="en-US" dirty="0" smtClean="0"/>
              <a:t>?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12 =</a:t>
            </a:r>
            <a:r>
              <a:rPr lang="en-US" dirty="0" smtClean="0"/>
              <a:t> ?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14 = </a:t>
            </a:r>
            <a:r>
              <a:rPr lang="en-US" dirty="0" smtClean="0"/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44098" y="118584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Model 1 = c1</a:t>
            </a:r>
            <a:endParaRPr lang="en-IN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Given model m and observations O, what is P(</a:t>
            </a:r>
            <a:r>
              <a:rPr lang="en-US" dirty="0" err="1" smtClean="0"/>
              <a:t>O|m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Let’s say the observations are </a:t>
            </a:r>
            <a:r>
              <a:rPr lang="en-US" dirty="0" smtClean="0"/>
              <a:t>“the </a:t>
            </a:r>
            <a:r>
              <a:rPr lang="en-US" dirty="0" smtClean="0"/>
              <a:t>mouse”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 Model – with Markov Assumption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760849" y="2867012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5618105" y="3652830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5975295" y="2081194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7261179" y="2867012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hape 7"/>
          <p:cNvCxnSpPr>
            <a:stCxn id="4" idx="0"/>
            <a:endCxn id="6" idx="2"/>
          </p:cNvCxnSpPr>
          <p:nvPr/>
        </p:nvCxnSpPr>
        <p:spPr>
          <a:xfrm rot="5400000" flipH="1" flipV="1">
            <a:off x="5153758" y="2045476"/>
            <a:ext cx="607223" cy="103585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hape 8"/>
          <p:cNvCxnSpPr>
            <a:stCxn id="4" idx="4"/>
            <a:endCxn id="5" idx="2"/>
          </p:cNvCxnSpPr>
          <p:nvPr/>
        </p:nvCxnSpPr>
        <p:spPr>
          <a:xfrm rot="16200000" flipH="1">
            <a:off x="4975163" y="3188482"/>
            <a:ext cx="607223" cy="67866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6" idx="6"/>
            <a:endCxn id="7" idx="0"/>
          </p:cNvCxnSpPr>
          <p:nvPr/>
        </p:nvCxnSpPr>
        <p:spPr>
          <a:xfrm>
            <a:off x="6332485" y="2259789"/>
            <a:ext cx="1107289" cy="60722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4" idx="6"/>
          </p:cNvCxnSpPr>
          <p:nvPr/>
        </p:nvCxnSpPr>
        <p:spPr>
          <a:xfrm rot="10800000">
            <a:off x="5118039" y="3045607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60717" y="2867012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1</a:t>
            </a:r>
            <a:r>
              <a:rPr lang="en-US" dirty="0" smtClean="0"/>
              <a:t>:the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5832419" y="172400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2</a:t>
            </a:r>
            <a:r>
              <a:rPr lang="en-US" dirty="0" smtClean="0"/>
              <a:t>:cat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534576" y="2652722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3</a:t>
            </a:r>
            <a:r>
              <a:rPr lang="en-US" dirty="0" smtClean="0"/>
              <a:t>:caught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5332353" y="3938606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4</a:t>
            </a:r>
            <a:r>
              <a:rPr lang="en-US" dirty="0" smtClean="0"/>
              <a:t>:mouse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6046733" y="300988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31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7135545" y="221192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23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760849" y="228336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12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4832287" y="364068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14</a:t>
            </a:r>
            <a:endParaRPr lang="en-IN" dirty="0"/>
          </a:p>
        </p:txBody>
      </p:sp>
      <p:sp>
        <p:nvSpPr>
          <p:cNvPr id="20" name="Oval 19"/>
          <p:cNvSpPr/>
          <p:nvPr/>
        </p:nvSpPr>
        <p:spPr>
          <a:xfrm>
            <a:off x="4760849" y="1509690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4071934" y="150969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5</a:t>
            </a:r>
            <a:r>
              <a:rPr lang="en-US" dirty="0" smtClean="0"/>
              <a:t>:a</a:t>
            </a:r>
            <a:endParaRPr lang="en-IN" dirty="0"/>
          </a:p>
        </p:txBody>
      </p:sp>
      <p:cxnSp>
        <p:nvCxnSpPr>
          <p:cNvPr id="22" name="Curved Connector 36"/>
          <p:cNvCxnSpPr>
            <a:stCxn id="20" idx="5"/>
            <a:endCxn id="6" idx="2"/>
          </p:cNvCxnSpPr>
          <p:nvPr/>
        </p:nvCxnSpPr>
        <p:spPr>
          <a:xfrm rot="16200000" flipH="1">
            <a:off x="5297903" y="1582397"/>
            <a:ext cx="445218" cy="90956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06719" y="185473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52</a:t>
            </a:r>
            <a:endParaRPr lang="en-IN" dirty="0"/>
          </a:p>
        </p:txBody>
      </p:sp>
      <p:sp>
        <p:nvSpPr>
          <p:cNvPr id="24" name="Oval 23"/>
          <p:cNvSpPr/>
          <p:nvPr/>
        </p:nvSpPr>
        <p:spPr>
          <a:xfrm>
            <a:off x="3474965" y="2152632"/>
            <a:ext cx="357190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6975427" y="3652830"/>
            <a:ext cx="357190" cy="35719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6" name="Shape 25"/>
          <p:cNvCxnSpPr>
            <a:stCxn id="24" idx="6"/>
            <a:endCxn id="20" idx="3"/>
          </p:cNvCxnSpPr>
          <p:nvPr/>
        </p:nvCxnSpPr>
        <p:spPr>
          <a:xfrm flipV="1">
            <a:off x="3832155" y="1814571"/>
            <a:ext cx="981003" cy="5166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24" idx="6"/>
            <a:endCxn id="4" idx="1"/>
          </p:cNvCxnSpPr>
          <p:nvPr/>
        </p:nvCxnSpPr>
        <p:spPr>
          <a:xfrm>
            <a:off x="3832155" y="2331227"/>
            <a:ext cx="981003" cy="58809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5" idx="6"/>
            <a:endCxn id="25" idx="2"/>
          </p:cNvCxnSpPr>
          <p:nvPr/>
        </p:nvCxnSpPr>
        <p:spPr>
          <a:xfrm>
            <a:off x="5975295" y="3831425"/>
            <a:ext cx="1000132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87661" y="1866880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s</a:t>
            </a:r>
            <a:r>
              <a:rPr lang="en-US" dirty="0" smtClean="0"/>
              <a:t>:&lt;s&gt;</a:t>
            </a:r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7361008" y="371212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e</a:t>
            </a:r>
            <a:r>
              <a:rPr lang="en-US" dirty="0" smtClean="0"/>
              <a:t>:&lt;/s&gt;</a:t>
            </a:r>
            <a:endParaRPr lang="en-IN" dirty="0"/>
          </a:p>
        </p:txBody>
      </p:sp>
      <p:sp>
        <p:nvSpPr>
          <p:cNvPr id="32" name="TextBox 31"/>
          <p:cNvSpPr txBox="1"/>
          <p:nvPr/>
        </p:nvSpPr>
        <p:spPr>
          <a:xfrm>
            <a:off x="4143372" y="19262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s5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4214810" y="243840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s1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6248346" y="349783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4e</a:t>
            </a:r>
            <a:endParaRPr lang="en-IN" dirty="0"/>
          </a:p>
        </p:txBody>
      </p:sp>
      <p:sp>
        <p:nvSpPr>
          <p:cNvPr id="35" name="Rectangle 34"/>
          <p:cNvSpPr/>
          <p:nvPr/>
        </p:nvSpPr>
        <p:spPr>
          <a:xfrm>
            <a:off x="428596" y="1295400"/>
            <a:ext cx="835824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" name="Rectangle 103"/>
          <p:cNvSpPr/>
          <p:nvPr/>
        </p:nvSpPr>
        <p:spPr>
          <a:xfrm>
            <a:off x="785786" y="1378980"/>
            <a:ext cx="161614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r>
              <a:rPr lang="en-US" sz="1100" dirty="0" smtClean="0"/>
              <a:t>s1 =</a:t>
            </a:r>
            <a:r>
              <a:rPr lang="en-US" dirty="0" smtClean="0"/>
              <a:t> 0.2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s5 = </a:t>
            </a:r>
            <a:r>
              <a:rPr lang="en-US" dirty="0" smtClean="0"/>
              <a:t>0.8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12 =</a:t>
            </a:r>
            <a:r>
              <a:rPr lang="en-US" dirty="0" smtClean="0"/>
              <a:t> 0.5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14 = </a:t>
            </a:r>
            <a:r>
              <a:rPr lang="en-US" dirty="0" smtClean="0"/>
              <a:t>0.5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a</a:t>
            </a:r>
            <a:r>
              <a:rPr lang="en-US" sz="1100" dirty="0" err="1" smtClean="0"/>
              <a:t>xy</a:t>
            </a:r>
            <a:r>
              <a:rPr lang="en-US" dirty="0" smtClean="0"/>
              <a:t> = 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344098" y="137898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Model 1</a:t>
            </a:r>
            <a:endParaRPr lang="en-IN" dirty="0">
              <a:solidFill>
                <a:schemeClr val="accent4"/>
              </a:solidFill>
            </a:endParaRPr>
          </a:p>
        </p:txBody>
      </p:sp>
      <p:sp>
        <p:nvSpPr>
          <p:cNvPr id="101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 Model – What is the Probability of a Sentence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592795" y="4800600"/>
            <a:ext cx="388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Sentence:  </a:t>
            </a:r>
            <a:r>
              <a:rPr lang="en-US" sz="3200" b="1" dirty="0" smtClean="0"/>
              <a:t>The mouse</a:t>
            </a:r>
            <a:endParaRPr lang="en-US" sz="3200" b="1" dirty="0"/>
          </a:p>
        </p:txBody>
      </p:sp>
    </p:spTree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760849" y="2867012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5618105" y="3652830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5975295" y="2081194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7261179" y="2867012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hape 7"/>
          <p:cNvCxnSpPr>
            <a:stCxn id="4" idx="0"/>
            <a:endCxn id="6" idx="2"/>
          </p:cNvCxnSpPr>
          <p:nvPr/>
        </p:nvCxnSpPr>
        <p:spPr>
          <a:xfrm rot="5400000" flipH="1" flipV="1">
            <a:off x="5153758" y="2045476"/>
            <a:ext cx="607223" cy="103585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hape 8"/>
          <p:cNvCxnSpPr>
            <a:stCxn id="4" idx="4"/>
            <a:endCxn id="5" idx="2"/>
          </p:cNvCxnSpPr>
          <p:nvPr/>
        </p:nvCxnSpPr>
        <p:spPr>
          <a:xfrm rot="16200000" flipH="1">
            <a:off x="4975163" y="3188482"/>
            <a:ext cx="607223" cy="67866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6" idx="6"/>
            <a:endCxn id="7" idx="0"/>
          </p:cNvCxnSpPr>
          <p:nvPr/>
        </p:nvCxnSpPr>
        <p:spPr>
          <a:xfrm>
            <a:off x="6332485" y="2259789"/>
            <a:ext cx="1107289" cy="60722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4" idx="6"/>
          </p:cNvCxnSpPr>
          <p:nvPr/>
        </p:nvCxnSpPr>
        <p:spPr>
          <a:xfrm rot="10800000">
            <a:off x="5118039" y="3045607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60717" y="2867012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1</a:t>
            </a:r>
            <a:r>
              <a:rPr lang="en-US" dirty="0" smtClean="0"/>
              <a:t>:the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5832419" y="172400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2</a:t>
            </a:r>
            <a:r>
              <a:rPr lang="en-US" dirty="0" smtClean="0"/>
              <a:t>:cat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534576" y="2652722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3</a:t>
            </a:r>
            <a:r>
              <a:rPr lang="en-US" dirty="0" smtClean="0"/>
              <a:t>:caught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5332353" y="3938606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4</a:t>
            </a:r>
            <a:r>
              <a:rPr lang="en-US" dirty="0" smtClean="0"/>
              <a:t>:mouse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6046733" y="300988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31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7135545" y="221192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23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760849" y="228336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12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4832287" y="364068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14</a:t>
            </a:r>
            <a:endParaRPr lang="en-IN" dirty="0"/>
          </a:p>
        </p:txBody>
      </p:sp>
      <p:sp>
        <p:nvSpPr>
          <p:cNvPr id="20" name="Oval 19"/>
          <p:cNvSpPr/>
          <p:nvPr/>
        </p:nvSpPr>
        <p:spPr>
          <a:xfrm>
            <a:off x="4760849" y="1509690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4071934" y="150969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5</a:t>
            </a:r>
            <a:r>
              <a:rPr lang="en-US" dirty="0" smtClean="0"/>
              <a:t>:a</a:t>
            </a:r>
            <a:endParaRPr lang="en-IN" dirty="0"/>
          </a:p>
        </p:txBody>
      </p:sp>
      <p:cxnSp>
        <p:nvCxnSpPr>
          <p:cNvPr id="22" name="Curved Connector 36"/>
          <p:cNvCxnSpPr>
            <a:stCxn id="20" idx="5"/>
            <a:endCxn id="6" idx="2"/>
          </p:cNvCxnSpPr>
          <p:nvPr/>
        </p:nvCxnSpPr>
        <p:spPr>
          <a:xfrm rot="16200000" flipH="1">
            <a:off x="5297903" y="1582397"/>
            <a:ext cx="445218" cy="90956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06719" y="185473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52</a:t>
            </a:r>
            <a:endParaRPr lang="en-IN" dirty="0"/>
          </a:p>
        </p:txBody>
      </p:sp>
      <p:sp>
        <p:nvSpPr>
          <p:cNvPr id="24" name="Oval 23"/>
          <p:cNvSpPr/>
          <p:nvPr/>
        </p:nvSpPr>
        <p:spPr>
          <a:xfrm>
            <a:off x="3474965" y="2152632"/>
            <a:ext cx="357190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6975427" y="3652830"/>
            <a:ext cx="357190" cy="35719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6" name="Shape 25"/>
          <p:cNvCxnSpPr>
            <a:stCxn id="24" idx="6"/>
            <a:endCxn id="20" idx="3"/>
          </p:cNvCxnSpPr>
          <p:nvPr/>
        </p:nvCxnSpPr>
        <p:spPr>
          <a:xfrm flipV="1">
            <a:off x="3832155" y="1814571"/>
            <a:ext cx="981003" cy="5166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24" idx="6"/>
            <a:endCxn id="4" idx="1"/>
          </p:cNvCxnSpPr>
          <p:nvPr/>
        </p:nvCxnSpPr>
        <p:spPr>
          <a:xfrm>
            <a:off x="3832155" y="2331227"/>
            <a:ext cx="981003" cy="58809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5" idx="6"/>
            <a:endCxn id="25" idx="2"/>
          </p:cNvCxnSpPr>
          <p:nvPr/>
        </p:nvCxnSpPr>
        <p:spPr>
          <a:xfrm>
            <a:off x="5975295" y="3831425"/>
            <a:ext cx="1000132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87661" y="1866880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s</a:t>
            </a:r>
            <a:r>
              <a:rPr lang="en-US" dirty="0" smtClean="0"/>
              <a:t>:&lt;s&gt;</a:t>
            </a:r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7361008" y="371212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e</a:t>
            </a:r>
            <a:r>
              <a:rPr lang="en-US" dirty="0" smtClean="0"/>
              <a:t>:&lt;/s&gt;</a:t>
            </a:r>
            <a:endParaRPr lang="en-IN" dirty="0"/>
          </a:p>
        </p:txBody>
      </p:sp>
      <p:sp>
        <p:nvSpPr>
          <p:cNvPr id="31" name="Rectangle 30"/>
          <p:cNvSpPr/>
          <p:nvPr/>
        </p:nvSpPr>
        <p:spPr>
          <a:xfrm>
            <a:off x="1066800" y="5475982"/>
            <a:ext cx="38619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P(s) = as1 *  a14 * a4e</a:t>
            </a:r>
          </a:p>
          <a:p>
            <a:r>
              <a:rPr lang="en-US" sz="3200" dirty="0" smtClean="0"/>
              <a:t>= ?</a:t>
            </a:r>
            <a:endParaRPr lang="en-US" sz="3200" b="1" dirty="0" smtClean="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43372" y="19262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s5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4214810" y="243840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s1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6248346" y="349783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4e</a:t>
            </a:r>
            <a:endParaRPr lang="en-IN" dirty="0"/>
          </a:p>
        </p:txBody>
      </p:sp>
      <p:sp>
        <p:nvSpPr>
          <p:cNvPr id="35" name="Rectangle 34"/>
          <p:cNvSpPr/>
          <p:nvPr/>
        </p:nvSpPr>
        <p:spPr>
          <a:xfrm>
            <a:off x="428596" y="1295400"/>
            <a:ext cx="835824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" name="Rectangle 103"/>
          <p:cNvSpPr/>
          <p:nvPr/>
        </p:nvSpPr>
        <p:spPr>
          <a:xfrm>
            <a:off x="785786" y="1378980"/>
            <a:ext cx="161614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r>
              <a:rPr lang="en-US" sz="1100" dirty="0" smtClean="0"/>
              <a:t>s1 =</a:t>
            </a:r>
            <a:r>
              <a:rPr lang="en-US" dirty="0" smtClean="0"/>
              <a:t> 0.2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s5 = </a:t>
            </a:r>
            <a:r>
              <a:rPr lang="en-US" dirty="0" smtClean="0"/>
              <a:t>0.8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12 =</a:t>
            </a:r>
            <a:r>
              <a:rPr lang="en-US" dirty="0" smtClean="0"/>
              <a:t> 0.5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14 = </a:t>
            </a:r>
            <a:r>
              <a:rPr lang="en-US" dirty="0" smtClean="0"/>
              <a:t>0.5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a</a:t>
            </a:r>
            <a:r>
              <a:rPr lang="en-US" sz="1100" dirty="0" err="1" smtClean="0"/>
              <a:t>xy</a:t>
            </a:r>
            <a:r>
              <a:rPr lang="en-US" dirty="0" smtClean="0"/>
              <a:t> = 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344098" y="137898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Model 1</a:t>
            </a:r>
            <a:endParaRPr lang="en-IN" dirty="0">
              <a:solidFill>
                <a:schemeClr val="accent4"/>
              </a:solidFill>
            </a:endParaRPr>
          </a:p>
        </p:txBody>
      </p:sp>
      <p:sp>
        <p:nvSpPr>
          <p:cNvPr id="101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 Model – What is the Probability of a Sentence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592795" y="4800600"/>
            <a:ext cx="388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Sentence:  </a:t>
            </a:r>
            <a:r>
              <a:rPr lang="en-US" sz="3200" b="1" dirty="0" smtClean="0"/>
              <a:t>The mouse</a:t>
            </a:r>
            <a:endParaRPr lang="en-US" sz="3200" b="1" dirty="0"/>
          </a:p>
        </p:txBody>
      </p:sp>
    </p:spTree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760849" y="2867012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5618105" y="3652830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5975295" y="2081194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7261179" y="2867012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hape 7"/>
          <p:cNvCxnSpPr>
            <a:stCxn id="4" idx="0"/>
            <a:endCxn id="6" idx="2"/>
          </p:cNvCxnSpPr>
          <p:nvPr/>
        </p:nvCxnSpPr>
        <p:spPr>
          <a:xfrm rot="5400000" flipH="1" flipV="1">
            <a:off x="5153758" y="2045476"/>
            <a:ext cx="607223" cy="103585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hape 8"/>
          <p:cNvCxnSpPr>
            <a:stCxn id="4" idx="4"/>
            <a:endCxn id="5" idx="2"/>
          </p:cNvCxnSpPr>
          <p:nvPr/>
        </p:nvCxnSpPr>
        <p:spPr>
          <a:xfrm rot="16200000" flipH="1">
            <a:off x="4975163" y="3188482"/>
            <a:ext cx="607223" cy="67866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6" idx="6"/>
            <a:endCxn id="7" idx="0"/>
          </p:cNvCxnSpPr>
          <p:nvPr/>
        </p:nvCxnSpPr>
        <p:spPr>
          <a:xfrm>
            <a:off x="6332485" y="2259789"/>
            <a:ext cx="1107289" cy="60722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4" idx="6"/>
          </p:cNvCxnSpPr>
          <p:nvPr/>
        </p:nvCxnSpPr>
        <p:spPr>
          <a:xfrm rot="10800000">
            <a:off x="5118039" y="3045607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60717" y="2867012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1</a:t>
            </a:r>
            <a:r>
              <a:rPr lang="en-US" dirty="0" smtClean="0"/>
              <a:t>:the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5832419" y="172400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2</a:t>
            </a:r>
            <a:r>
              <a:rPr lang="en-US" dirty="0" smtClean="0"/>
              <a:t>:cat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534576" y="2652722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3</a:t>
            </a:r>
            <a:r>
              <a:rPr lang="en-US" dirty="0" smtClean="0"/>
              <a:t>:caught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5332353" y="3938606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4</a:t>
            </a:r>
            <a:r>
              <a:rPr lang="en-US" dirty="0" smtClean="0"/>
              <a:t>:mouse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6046733" y="300988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31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7135545" y="221192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23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760849" y="228336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12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4832287" y="364068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14</a:t>
            </a:r>
            <a:endParaRPr lang="en-IN" dirty="0"/>
          </a:p>
        </p:txBody>
      </p:sp>
      <p:sp>
        <p:nvSpPr>
          <p:cNvPr id="20" name="Oval 19"/>
          <p:cNvSpPr/>
          <p:nvPr/>
        </p:nvSpPr>
        <p:spPr>
          <a:xfrm>
            <a:off x="4760849" y="1509690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4071934" y="150969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5</a:t>
            </a:r>
            <a:r>
              <a:rPr lang="en-US" dirty="0" smtClean="0"/>
              <a:t>:a</a:t>
            </a:r>
            <a:endParaRPr lang="en-IN" dirty="0"/>
          </a:p>
        </p:txBody>
      </p:sp>
      <p:cxnSp>
        <p:nvCxnSpPr>
          <p:cNvPr id="22" name="Curved Connector 36"/>
          <p:cNvCxnSpPr>
            <a:stCxn id="20" idx="5"/>
            <a:endCxn id="6" idx="2"/>
          </p:cNvCxnSpPr>
          <p:nvPr/>
        </p:nvCxnSpPr>
        <p:spPr>
          <a:xfrm rot="16200000" flipH="1">
            <a:off x="5297903" y="1582397"/>
            <a:ext cx="445218" cy="90956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06719" y="185473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52</a:t>
            </a:r>
            <a:endParaRPr lang="en-IN" dirty="0"/>
          </a:p>
        </p:txBody>
      </p:sp>
      <p:sp>
        <p:nvSpPr>
          <p:cNvPr id="24" name="Oval 23"/>
          <p:cNvSpPr/>
          <p:nvPr/>
        </p:nvSpPr>
        <p:spPr>
          <a:xfrm>
            <a:off x="3474965" y="2152632"/>
            <a:ext cx="357190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6975427" y="3652830"/>
            <a:ext cx="357190" cy="35719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6" name="Shape 25"/>
          <p:cNvCxnSpPr>
            <a:stCxn id="24" idx="6"/>
            <a:endCxn id="20" idx="3"/>
          </p:cNvCxnSpPr>
          <p:nvPr/>
        </p:nvCxnSpPr>
        <p:spPr>
          <a:xfrm flipV="1">
            <a:off x="3832155" y="1814571"/>
            <a:ext cx="981003" cy="5166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24" idx="6"/>
            <a:endCxn id="4" idx="1"/>
          </p:cNvCxnSpPr>
          <p:nvPr/>
        </p:nvCxnSpPr>
        <p:spPr>
          <a:xfrm>
            <a:off x="3832155" y="2331227"/>
            <a:ext cx="981003" cy="58809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5" idx="6"/>
            <a:endCxn id="25" idx="2"/>
          </p:cNvCxnSpPr>
          <p:nvPr/>
        </p:nvCxnSpPr>
        <p:spPr>
          <a:xfrm>
            <a:off x="5975295" y="3831425"/>
            <a:ext cx="1000132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87661" y="1866880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s</a:t>
            </a:r>
            <a:r>
              <a:rPr lang="en-US" dirty="0" smtClean="0"/>
              <a:t>:&lt;s&gt;</a:t>
            </a:r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7361008" y="371212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e</a:t>
            </a:r>
            <a:r>
              <a:rPr lang="en-US" dirty="0" smtClean="0"/>
              <a:t>:&lt;/s&gt;</a:t>
            </a:r>
            <a:endParaRPr lang="en-IN" dirty="0"/>
          </a:p>
        </p:txBody>
      </p:sp>
      <p:sp>
        <p:nvSpPr>
          <p:cNvPr id="32" name="TextBox 31"/>
          <p:cNvSpPr txBox="1"/>
          <p:nvPr/>
        </p:nvSpPr>
        <p:spPr>
          <a:xfrm>
            <a:off x="4143372" y="19262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s5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4214810" y="243840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s1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6248346" y="349783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4e</a:t>
            </a:r>
            <a:endParaRPr lang="en-IN" dirty="0"/>
          </a:p>
        </p:txBody>
      </p:sp>
      <p:sp>
        <p:nvSpPr>
          <p:cNvPr id="35" name="Rectangle 34"/>
          <p:cNvSpPr/>
          <p:nvPr/>
        </p:nvSpPr>
        <p:spPr>
          <a:xfrm>
            <a:off x="428596" y="1295400"/>
            <a:ext cx="835824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" name="Rectangle 103"/>
          <p:cNvSpPr/>
          <p:nvPr/>
        </p:nvSpPr>
        <p:spPr>
          <a:xfrm>
            <a:off x="785786" y="1378980"/>
            <a:ext cx="161614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r>
              <a:rPr lang="en-US" sz="1100" dirty="0" smtClean="0"/>
              <a:t>s1 =</a:t>
            </a:r>
            <a:r>
              <a:rPr lang="en-US" dirty="0" smtClean="0"/>
              <a:t> 0.2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s5 = </a:t>
            </a:r>
            <a:r>
              <a:rPr lang="en-US" dirty="0" smtClean="0"/>
              <a:t>0.8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12 =</a:t>
            </a:r>
            <a:r>
              <a:rPr lang="en-US" dirty="0" smtClean="0"/>
              <a:t> 0.5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14 = </a:t>
            </a:r>
            <a:r>
              <a:rPr lang="en-US" dirty="0" smtClean="0"/>
              <a:t>0.5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a</a:t>
            </a:r>
            <a:r>
              <a:rPr lang="en-US" sz="1100" dirty="0" err="1" smtClean="0"/>
              <a:t>xy</a:t>
            </a:r>
            <a:r>
              <a:rPr lang="en-US" dirty="0" smtClean="0"/>
              <a:t> = 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344098" y="137898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Model 1</a:t>
            </a:r>
            <a:endParaRPr lang="en-IN" dirty="0">
              <a:solidFill>
                <a:schemeClr val="accent4"/>
              </a:solidFill>
            </a:endParaRPr>
          </a:p>
        </p:txBody>
      </p:sp>
      <p:sp>
        <p:nvSpPr>
          <p:cNvPr id="101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 Model – What is the Probability of a Sentence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592795" y="4800600"/>
            <a:ext cx="388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Sentence:  </a:t>
            </a:r>
            <a:r>
              <a:rPr lang="en-US" sz="3200" b="1" dirty="0" smtClean="0"/>
              <a:t>The mouse</a:t>
            </a:r>
            <a:endParaRPr lang="en-US" sz="3200" b="1" dirty="0"/>
          </a:p>
        </p:txBody>
      </p:sp>
      <p:sp>
        <p:nvSpPr>
          <p:cNvPr id="38" name="Rectangle 37"/>
          <p:cNvSpPr/>
          <p:nvPr/>
        </p:nvSpPr>
        <p:spPr>
          <a:xfrm>
            <a:off x="1066800" y="5475982"/>
            <a:ext cx="38619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P(s) = as1 *  a14 * a4e</a:t>
            </a:r>
          </a:p>
          <a:p>
            <a:r>
              <a:rPr lang="en-US" sz="3200" dirty="0" smtClean="0"/>
              <a:t>= 0.2*0.5*1 </a:t>
            </a:r>
            <a:r>
              <a:rPr lang="en-US" sz="3200" b="1" dirty="0" smtClean="0"/>
              <a:t>= </a:t>
            </a:r>
            <a:r>
              <a:rPr lang="en-US" sz="3200" b="1" dirty="0" smtClean="0">
                <a:solidFill>
                  <a:schemeClr val="accent4"/>
                </a:solidFill>
              </a:rPr>
              <a:t>0.1</a:t>
            </a:r>
          </a:p>
        </p:txBody>
      </p:sp>
    </p:spTree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760849" y="2867012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5618105" y="3652830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5975295" y="2081194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7261179" y="2867012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hape 7"/>
          <p:cNvCxnSpPr>
            <a:stCxn id="4" idx="0"/>
            <a:endCxn id="6" idx="2"/>
          </p:cNvCxnSpPr>
          <p:nvPr/>
        </p:nvCxnSpPr>
        <p:spPr>
          <a:xfrm rot="5400000" flipH="1" flipV="1">
            <a:off x="5153758" y="2045476"/>
            <a:ext cx="607223" cy="103585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hape 8"/>
          <p:cNvCxnSpPr>
            <a:stCxn id="4" idx="4"/>
            <a:endCxn id="5" idx="2"/>
          </p:cNvCxnSpPr>
          <p:nvPr/>
        </p:nvCxnSpPr>
        <p:spPr>
          <a:xfrm rot="16200000" flipH="1">
            <a:off x="4975163" y="3188482"/>
            <a:ext cx="607223" cy="67866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6" idx="6"/>
            <a:endCxn id="7" idx="0"/>
          </p:cNvCxnSpPr>
          <p:nvPr/>
        </p:nvCxnSpPr>
        <p:spPr>
          <a:xfrm>
            <a:off x="6332485" y="2259789"/>
            <a:ext cx="1107289" cy="60722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4" idx="6"/>
          </p:cNvCxnSpPr>
          <p:nvPr/>
        </p:nvCxnSpPr>
        <p:spPr>
          <a:xfrm rot="10800000">
            <a:off x="5118039" y="3045607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60717" y="2867012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1</a:t>
            </a:r>
            <a:r>
              <a:rPr lang="en-US" dirty="0" smtClean="0"/>
              <a:t>:the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5832419" y="172400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2</a:t>
            </a:r>
            <a:r>
              <a:rPr lang="en-US" dirty="0" smtClean="0"/>
              <a:t>:cat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534576" y="2652722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3</a:t>
            </a:r>
            <a:r>
              <a:rPr lang="en-US" dirty="0" smtClean="0"/>
              <a:t>:caught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5332353" y="3938606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4</a:t>
            </a:r>
            <a:r>
              <a:rPr lang="en-US" dirty="0" smtClean="0"/>
              <a:t>:mouse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6046733" y="300988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31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7135545" y="221192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23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760849" y="228336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12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4832287" y="364068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14</a:t>
            </a:r>
            <a:endParaRPr lang="en-IN" dirty="0"/>
          </a:p>
        </p:txBody>
      </p:sp>
      <p:sp>
        <p:nvSpPr>
          <p:cNvPr id="20" name="Oval 19"/>
          <p:cNvSpPr/>
          <p:nvPr/>
        </p:nvSpPr>
        <p:spPr>
          <a:xfrm>
            <a:off x="4760849" y="1509690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4071934" y="150969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5</a:t>
            </a:r>
            <a:r>
              <a:rPr lang="en-US" dirty="0" smtClean="0"/>
              <a:t>:a</a:t>
            </a:r>
            <a:endParaRPr lang="en-IN" dirty="0"/>
          </a:p>
        </p:txBody>
      </p:sp>
      <p:cxnSp>
        <p:nvCxnSpPr>
          <p:cNvPr id="22" name="Curved Connector 36"/>
          <p:cNvCxnSpPr>
            <a:stCxn id="20" idx="5"/>
            <a:endCxn id="6" idx="2"/>
          </p:cNvCxnSpPr>
          <p:nvPr/>
        </p:nvCxnSpPr>
        <p:spPr>
          <a:xfrm rot="16200000" flipH="1">
            <a:off x="5297903" y="1582397"/>
            <a:ext cx="445218" cy="90956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06719" y="185473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52</a:t>
            </a:r>
            <a:endParaRPr lang="en-IN" dirty="0"/>
          </a:p>
        </p:txBody>
      </p:sp>
      <p:sp>
        <p:nvSpPr>
          <p:cNvPr id="24" name="Oval 23"/>
          <p:cNvSpPr/>
          <p:nvPr/>
        </p:nvSpPr>
        <p:spPr>
          <a:xfrm>
            <a:off x="3474965" y="2152632"/>
            <a:ext cx="357190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6975427" y="3652830"/>
            <a:ext cx="357190" cy="35719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6" name="Shape 25"/>
          <p:cNvCxnSpPr>
            <a:stCxn id="24" idx="6"/>
            <a:endCxn id="20" idx="3"/>
          </p:cNvCxnSpPr>
          <p:nvPr/>
        </p:nvCxnSpPr>
        <p:spPr>
          <a:xfrm flipV="1">
            <a:off x="3832155" y="1814571"/>
            <a:ext cx="981003" cy="5166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24" idx="6"/>
            <a:endCxn id="4" idx="1"/>
          </p:cNvCxnSpPr>
          <p:nvPr/>
        </p:nvCxnSpPr>
        <p:spPr>
          <a:xfrm>
            <a:off x="3832155" y="2331227"/>
            <a:ext cx="981003" cy="58809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5" idx="6"/>
            <a:endCxn id="25" idx="2"/>
          </p:cNvCxnSpPr>
          <p:nvPr/>
        </p:nvCxnSpPr>
        <p:spPr>
          <a:xfrm>
            <a:off x="5975295" y="3831425"/>
            <a:ext cx="1000132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87661" y="1866880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s</a:t>
            </a:r>
            <a:r>
              <a:rPr lang="en-US" dirty="0" smtClean="0"/>
              <a:t>:&lt;s&gt;</a:t>
            </a:r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7361008" y="371212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e</a:t>
            </a:r>
            <a:r>
              <a:rPr lang="en-US" dirty="0" smtClean="0"/>
              <a:t>:&lt;/s&gt;</a:t>
            </a:r>
            <a:endParaRPr lang="en-IN" dirty="0"/>
          </a:p>
        </p:txBody>
      </p:sp>
      <p:sp>
        <p:nvSpPr>
          <p:cNvPr id="32" name="TextBox 31"/>
          <p:cNvSpPr txBox="1"/>
          <p:nvPr/>
        </p:nvSpPr>
        <p:spPr>
          <a:xfrm>
            <a:off x="4143372" y="19262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s5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4214810" y="243840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s1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6248346" y="349783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4e</a:t>
            </a:r>
            <a:endParaRPr lang="en-IN" dirty="0"/>
          </a:p>
        </p:txBody>
      </p:sp>
      <p:sp>
        <p:nvSpPr>
          <p:cNvPr id="35" name="Rectangle 34"/>
          <p:cNvSpPr/>
          <p:nvPr/>
        </p:nvSpPr>
        <p:spPr>
          <a:xfrm>
            <a:off x="428596" y="1295400"/>
            <a:ext cx="835824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" name="Rectangle 103"/>
          <p:cNvSpPr/>
          <p:nvPr/>
        </p:nvSpPr>
        <p:spPr>
          <a:xfrm>
            <a:off x="785786" y="1378980"/>
            <a:ext cx="132760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r>
              <a:rPr lang="en-US" sz="1100" dirty="0" smtClean="0"/>
              <a:t>s1 =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0.8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s5 = </a:t>
            </a:r>
            <a:r>
              <a:rPr lang="en-US" dirty="0" smtClean="0">
                <a:solidFill>
                  <a:schemeClr val="accent2"/>
                </a:solidFill>
              </a:rPr>
              <a:t>0.2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12 =</a:t>
            </a:r>
            <a:r>
              <a:rPr lang="en-US" dirty="0" smtClean="0"/>
              <a:t> 0.5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14 = </a:t>
            </a:r>
            <a:r>
              <a:rPr lang="en-US" dirty="0" smtClean="0"/>
              <a:t>0.5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a</a:t>
            </a:r>
            <a:r>
              <a:rPr lang="en-US" sz="1100" dirty="0" err="1" smtClean="0"/>
              <a:t>xy</a:t>
            </a:r>
            <a:r>
              <a:rPr lang="en-US" dirty="0" smtClean="0"/>
              <a:t> = 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344098" y="1378980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Model 2</a:t>
            </a:r>
            <a:endParaRPr lang="en-IN" dirty="0">
              <a:solidFill>
                <a:schemeClr val="accent4"/>
              </a:solidFill>
            </a:endParaRPr>
          </a:p>
        </p:txBody>
      </p:sp>
      <p:sp>
        <p:nvSpPr>
          <p:cNvPr id="101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 Model – What is the Probability of a Sentence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592795" y="4800600"/>
            <a:ext cx="388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Sentence:  </a:t>
            </a:r>
            <a:r>
              <a:rPr lang="en-US" sz="3200" b="1" dirty="0" smtClean="0"/>
              <a:t>The mouse</a:t>
            </a:r>
            <a:endParaRPr lang="en-US" sz="3200" b="1" dirty="0"/>
          </a:p>
        </p:txBody>
      </p:sp>
      <p:sp>
        <p:nvSpPr>
          <p:cNvPr id="38" name="Rectangle 37"/>
          <p:cNvSpPr/>
          <p:nvPr/>
        </p:nvSpPr>
        <p:spPr>
          <a:xfrm>
            <a:off x="533400" y="5475982"/>
            <a:ext cx="38619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P(s) = as1 *  a14 * a4e</a:t>
            </a:r>
          </a:p>
          <a:p>
            <a:r>
              <a:rPr lang="en-US" sz="3200" dirty="0" smtClean="0"/>
              <a:t>= 0.8*0.5*1 </a:t>
            </a:r>
            <a:r>
              <a:rPr lang="en-US" sz="3200" b="1" dirty="0" smtClean="0"/>
              <a:t>= </a:t>
            </a:r>
            <a:r>
              <a:rPr lang="en-US" sz="3200" b="1" dirty="0" smtClean="0">
                <a:solidFill>
                  <a:schemeClr val="accent4"/>
                </a:solidFill>
              </a:rPr>
              <a:t>0.4</a:t>
            </a:r>
          </a:p>
        </p:txBody>
      </p:sp>
    </p:spTree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 Model – What is the Probability of a Sentence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590800" y="2438400"/>
            <a:ext cx="45532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You try the sentence:</a:t>
            </a:r>
          </a:p>
          <a:p>
            <a:endParaRPr lang="en-US" sz="3200" dirty="0" smtClean="0"/>
          </a:p>
          <a:p>
            <a:r>
              <a:rPr lang="en-US" sz="3200" b="1" dirty="0" smtClean="0"/>
              <a:t>The cat caught the mouse</a:t>
            </a:r>
            <a:endParaRPr lang="en-US" sz="32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One ML Algorithm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280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Step 1 was easy!!!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dirty="0" smtClean="0"/>
              <a:t>Are you ready for Step 2 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760849" y="1916636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5618105" y="2702454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5975295" y="1130818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7261179" y="1916636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hape 7"/>
          <p:cNvCxnSpPr>
            <a:stCxn id="4" idx="0"/>
            <a:endCxn id="6" idx="2"/>
          </p:cNvCxnSpPr>
          <p:nvPr/>
        </p:nvCxnSpPr>
        <p:spPr>
          <a:xfrm rot="5400000" flipH="1" flipV="1">
            <a:off x="5153758" y="1095100"/>
            <a:ext cx="607223" cy="103585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hape 8"/>
          <p:cNvCxnSpPr>
            <a:stCxn id="4" idx="4"/>
            <a:endCxn id="5" idx="2"/>
          </p:cNvCxnSpPr>
          <p:nvPr/>
        </p:nvCxnSpPr>
        <p:spPr>
          <a:xfrm rot="16200000" flipH="1">
            <a:off x="4975163" y="2238106"/>
            <a:ext cx="607223" cy="67866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6" idx="6"/>
            <a:endCxn id="7" idx="0"/>
          </p:cNvCxnSpPr>
          <p:nvPr/>
        </p:nvCxnSpPr>
        <p:spPr>
          <a:xfrm>
            <a:off x="6332485" y="1309413"/>
            <a:ext cx="1107289" cy="60722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4" idx="6"/>
          </p:cNvCxnSpPr>
          <p:nvPr/>
        </p:nvCxnSpPr>
        <p:spPr>
          <a:xfrm rot="10800000">
            <a:off x="5118039" y="2095231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60717" y="1916636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1</a:t>
            </a:r>
            <a:r>
              <a:rPr lang="en-US" dirty="0" smtClean="0"/>
              <a:t>:the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5832419" y="77362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2</a:t>
            </a:r>
            <a:r>
              <a:rPr lang="en-US" dirty="0" smtClean="0"/>
              <a:t>:cat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534576" y="1702346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3</a:t>
            </a:r>
            <a:r>
              <a:rPr lang="en-US" dirty="0" smtClean="0"/>
              <a:t>:caught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5332353" y="298823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4</a:t>
            </a:r>
            <a:r>
              <a:rPr lang="en-US" dirty="0" smtClean="0"/>
              <a:t>:mouse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6046733" y="205951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31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7135545" y="126155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23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760849" y="133299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12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4832287" y="269031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14</a:t>
            </a:r>
            <a:endParaRPr lang="en-IN" dirty="0"/>
          </a:p>
        </p:txBody>
      </p:sp>
      <p:sp>
        <p:nvSpPr>
          <p:cNvPr id="20" name="Oval 19"/>
          <p:cNvSpPr/>
          <p:nvPr/>
        </p:nvSpPr>
        <p:spPr>
          <a:xfrm>
            <a:off x="4760849" y="559314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4071934" y="55931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5</a:t>
            </a:r>
            <a:r>
              <a:rPr lang="en-US" dirty="0" smtClean="0"/>
              <a:t>:a</a:t>
            </a:r>
            <a:endParaRPr lang="en-IN" dirty="0"/>
          </a:p>
        </p:txBody>
      </p:sp>
      <p:cxnSp>
        <p:nvCxnSpPr>
          <p:cNvPr id="22" name="Curved Connector 36"/>
          <p:cNvCxnSpPr>
            <a:stCxn id="20" idx="5"/>
            <a:endCxn id="6" idx="2"/>
          </p:cNvCxnSpPr>
          <p:nvPr/>
        </p:nvCxnSpPr>
        <p:spPr>
          <a:xfrm rot="16200000" flipH="1">
            <a:off x="5297903" y="632021"/>
            <a:ext cx="445218" cy="90956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06719" y="90436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52</a:t>
            </a:r>
            <a:endParaRPr lang="en-IN" dirty="0"/>
          </a:p>
        </p:txBody>
      </p:sp>
      <p:sp>
        <p:nvSpPr>
          <p:cNvPr id="24" name="Oval 23"/>
          <p:cNvSpPr/>
          <p:nvPr/>
        </p:nvSpPr>
        <p:spPr>
          <a:xfrm>
            <a:off x="3474965" y="1202256"/>
            <a:ext cx="357190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6975427" y="2702454"/>
            <a:ext cx="357190" cy="35719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6" name="Shape 25"/>
          <p:cNvCxnSpPr>
            <a:stCxn id="24" idx="6"/>
            <a:endCxn id="20" idx="3"/>
          </p:cNvCxnSpPr>
          <p:nvPr/>
        </p:nvCxnSpPr>
        <p:spPr>
          <a:xfrm flipV="1">
            <a:off x="3832155" y="864195"/>
            <a:ext cx="981003" cy="5166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24" idx="6"/>
            <a:endCxn id="4" idx="1"/>
          </p:cNvCxnSpPr>
          <p:nvPr/>
        </p:nvCxnSpPr>
        <p:spPr>
          <a:xfrm>
            <a:off x="3832155" y="1380851"/>
            <a:ext cx="981003" cy="58809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5" idx="6"/>
            <a:endCxn id="25" idx="2"/>
          </p:cNvCxnSpPr>
          <p:nvPr/>
        </p:nvCxnSpPr>
        <p:spPr>
          <a:xfrm>
            <a:off x="5975295" y="2881049"/>
            <a:ext cx="1000132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87661" y="916504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s</a:t>
            </a:r>
            <a:r>
              <a:rPr lang="en-US" dirty="0" smtClean="0"/>
              <a:t>:&lt;s&gt;</a:t>
            </a:r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7361008" y="276175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e</a:t>
            </a:r>
            <a:r>
              <a:rPr lang="en-US" dirty="0" smtClean="0"/>
              <a:t>:&lt;/s&gt;</a:t>
            </a:r>
            <a:endParaRPr lang="en-IN" dirty="0"/>
          </a:p>
        </p:txBody>
      </p:sp>
      <p:sp>
        <p:nvSpPr>
          <p:cNvPr id="32" name="TextBox 31"/>
          <p:cNvSpPr txBox="1"/>
          <p:nvPr/>
        </p:nvSpPr>
        <p:spPr>
          <a:xfrm>
            <a:off x="4143372" y="9758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s5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4214810" y="148803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s1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6248346" y="254746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4e</a:t>
            </a:r>
            <a:endParaRPr lang="en-IN" dirty="0"/>
          </a:p>
        </p:txBody>
      </p:sp>
      <p:sp>
        <p:nvSpPr>
          <p:cNvPr id="35" name="Rectangle 34"/>
          <p:cNvSpPr/>
          <p:nvPr/>
        </p:nvSpPr>
        <p:spPr>
          <a:xfrm>
            <a:off x="428596" y="345024"/>
            <a:ext cx="835824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9" name="Oval 68"/>
          <p:cNvSpPr/>
          <p:nvPr/>
        </p:nvSpPr>
        <p:spPr>
          <a:xfrm>
            <a:off x="4760849" y="5214926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Oval 69"/>
          <p:cNvSpPr/>
          <p:nvPr/>
        </p:nvSpPr>
        <p:spPr>
          <a:xfrm>
            <a:off x="5618105" y="6000744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Oval 70"/>
          <p:cNvSpPr/>
          <p:nvPr/>
        </p:nvSpPr>
        <p:spPr>
          <a:xfrm>
            <a:off x="5975295" y="4429108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Oval 71"/>
          <p:cNvSpPr/>
          <p:nvPr/>
        </p:nvSpPr>
        <p:spPr>
          <a:xfrm>
            <a:off x="7261179" y="5214926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3" name="Shape 72"/>
          <p:cNvCxnSpPr>
            <a:stCxn id="69" idx="0"/>
            <a:endCxn id="71" idx="2"/>
          </p:cNvCxnSpPr>
          <p:nvPr/>
        </p:nvCxnSpPr>
        <p:spPr>
          <a:xfrm rot="5400000" flipH="1" flipV="1">
            <a:off x="5153758" y="4393390"/>
            <a:ext cx="607223" cy="103585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hape 73"/>
          <p:cNvCxnSpPr>
            <a:stCxn id="69" idx="4"/>
            <a:endCxn id="70" idx="2"/>
          </p:cNvCxnSpPr>
          <p:nvPr/>
        </p:nvCxnSpPr>
        <p:spPr>
          <a:xfrm rot="16200000" flipH="1">
            <a:off x="4975163" y="5536396"/>
            <a:ext cx="607223" cy="67866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71" idx="6"/>
            <a:endCxn id="72" idx="0"/>
          </p:cNvCxnSpPr>
          <p:nvPr/>
        </p:nvCxnSpPr>
        <p:spPr>
          <a:xfrm>
            <a:off x="6332485" y="4607703"/>
            <a:ext cx="1107289" cy="60722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2"/>
            <a:endCxn id="69" idx="6"/>
          </p:cNvCxnSpPr>
          <p:nvPr/>
        </p:nvCxnSpPr>
        <p:spPr>
          <a:xfrm rot="10800000">
            <a:off x="5118039" y="5393521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069791" y="507207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1</a:t>
            </a:r>
            <a:r>
              <a:rPr lang="en-US" dirty="0" smtClean="0"/>
              <a:t>:the</a:t>
            </a:r>
            <a:endParaRPr lang="en-IN" dirty="0"/>
          </a:p>
        </p:txBody>
      </p:sp>
      <p:sp>
        <p:nvSpPr>
          <p:cNvPr id="78" name="TextBox 77"/>
          <p:cNvSpPr txBox="1"/>
          <p:nvPr/>
        </p:nvSpPr>
        <p:spPr>
          <a:xfrm>
            <a:off x="5832419" y="407191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2</a:t>
            </a:r>
            <a:r>
              <a:rPr lang="en-US" dirty="0" smtClean="0"/>
              <a:t>:cat</a:t>
            </a:r>
            <a:endParaRPr lang="en-IN" dirty="0"/>
          </a:p>
        </p:txBody>
      </p:sp>
      <p:sp>
        <p:nvSpPr>
          <p:cNvPr id="79" name="TextBox 78"/>
          <p:cNvSpPr txBox="1"/>
          <p:nvPr/>
        </p:nvSpPr>
        <p:spPr>
          <a:xfrm>
            <a:off x="7534576" y="5000636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3</a:t>
            </a:r>
            <a:r>
              <a:rPr lang="en-US" dirty="0" smtClean="0"/>
              <a:t>:caught</a:t>
            </a:r>
            <a:endParaRPr lang="en-IN" dirty="0"/>
          </a:p>
        </p:txBody>
      </p:sp>
      <p:sp>
        <p:nvSpPr>
          <p:cNvPr id="80" name="TextBox 79"/>
          <p:cNvSpPr txBox="1"/>
          <p:nvPr/>
        </p:nvSpPr>
        <p:spPr>
          <a:xfrm>
            <a:off x="5332353" y="628652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4</a:t>
            </a:r>
            <a:r>
              <a:rPr lang="en-US" dirty="0" smtClean="0"/>
              <a:t>:mouse</a:t>
            </a:r>
            <a:endParaRPr lang="en-IN" dirty="0"/>
          </a:p>
        </p:txBody>
      </p:sp>
      <p:sp>
        <p:nvSpPr>
          <p:cNvPr id="81" name="TextBox 80"/>
          <p:cNvSpPr txBox="1"/>
          <p:nvPr/>
        </p:nvSpPr>
        <p:spPr>
          <a:xfrm>
            <a:off x="6046733" y="535780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31</a:t>
            </a:r>
            <a:endParaRPr lang="en-IN" dirty="0"/>
          </a:p>
        </p:txBody>
      </p:sp>
      <p:sp>
        <p:nvSpPr>
          <p:cNvPr id="82" name="TextBox 81"/>
          <p:cNvSpPr txBox="1"/>
          <p:nvPr/>
        </p:nvSpPr>
        <p:spPr>
          <a:xfrm>
            <a:off x="7135545" y="455984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23</a:t>
            </a:r>
            <a:endParaRPr lang="en-IN" dirty="0"/>
          </a:p>
        </p:txBody>
      </p:sp>
      <p:sp>
        <p:nvSpPr>
          <p:cNvPr id="83" name="TextBox 82"/>
          <p:cNvSpPr txBox="1"/>
          <p:nvPr/>
        </p:nvSpPr>
        <p:spPr>
          <a:xfrm>
            <a:off x="4760849" y="463128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12</a:t>
            </a:r>
            <a:endParaRPr lang="en-IN" dirty="0"/>
          </a:p>
        </p:txBody>
      </p:sp>
      <p:sp>
        <p:nvSpPr>
          <p:cNvPr id="84" name="TextBox 83"/>
          <p:cNvSpPr txBox="1"/>
          <p:nvPr/>
        </p:nvSpPr>
        <p:spPr>
          <a:xfrm>
            <a:off x="4832287" y="598860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14</a:t>
            </a:r>
            <a:endParaRPr lang="en-IN" dirty="0"/>
          </a:p>
        </p:txBody>
      </p:sp>
      <p:sp>
        <p:nvSpPr>
          <p:cNvPr id="85" name="Oval 84"/>
          <p:cNvSpPr/>
          <p:nvPr/>
        </p:nvSpPr>
        <p:spPr>
          <a:xfrm>
            <a:off x="4760849" y="3857604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TextBox 85"/>
          <p:cNvSpPr txBox="1"/>
          <p:nvPr/>
        </p:nvSpPr>
        <p:spPr>
          <a:xfrm>
            <a:off x="4071934" y="385760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5</a:t>
            </a:r>
            <a:r>
              <a:rPr lang="en-US" dirty="0" smtClean="0"/>
              <a:t>:a</a:t>
            </a:r>
            <a:endParaRPr lang="en-IN" dirty="0"/>
          </a:p>
        </p:txBody>
      </p:sp>
      <p:cxnSp>
        <p:nvCxnSpPr>
          <p:cNvPr id="87" name="Curved Connector 36"/>
          <p:cNvCxnSpPr>
            <a:stCxn id="85" idx="5"/>
            <a:endCxn id="71" idx="2"/>
          </p:cNvCxnSpPr>
          <p:nvPr/>
        </p:nvCxnSpPr>
        <p:spPr>
          <a:xfrm rot="16200000" flipH="1">
            <a:off x="5297903" y="3930311"/>
            <a:ext cx="445218" cy="90956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206719" y="420265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52</a:t>
            </a:r>
            <a:endParaRPr lang="en-IN" dirty="0"/>
          </a:p>
        </p:txBody>
      </p:sp>
      <p:sp>
        <p:nvSpPr>
          <p:cNvPr id="89" name="Oval 88"/>
          <p:cNvSpPr/>
          <p:nvPr/>
        </p:nvSpPr>
        <p:spPr>
          <a:xfrm>
            <a:off x="3474965" y="4500546"/>
            <a:ext cx="357190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Oval 89"/>
          <p:cNvSpPr/>
          <p:nvPr/>
        </p:nvSpPr>
        <p:spPr>
          <a:xfrm>
            <a:off x="6975427" y="6000744"/>
            <a:ext cx="357190" cy="35719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1" name="Shape 90"/>
          <p:cNvCxnSpPr>
            <a:stCxn id="89" idx="6"/>
            <a:endCxn id="85" idx="3"/>
          </p:cNvCxnSpPr>
          <p:nvPr/>
        </p:nvCxnSpPr>
        <p:spPr>
          <a:xfrm flipV="1">
            <a:off x="3832155" y="4162485"/>
            <a:ext cx="981003" cy="5166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hape 91"/>
          <p:cNvCxnSpPr>
            <a:stCxn id="89" idx="6"/>
            <a:endCxn id="69" idx="1"/>
          </p:cNvCxnSpPr>
          <p:nvPr/>
        </p:nvCxnSpPr>
        <p:spPr>
          <a:xfrm>
            <a:off x="3832155" y="4679141"/>
            <a:ext cx="981003" cy="58809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>
            <a:stCxn id="70" idx="6"/>
            <a:endCxn id="90" idx="2"/>
          </p:cNvCxnSpPr>
          <p:nvPr/>
        </p:nvCxnSpPr>
        <p:spPr>
          <a:xfrm>
            <a:off x="5975295" y="6179339"/>
            <a:ext cx="1000132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187661" y="4214794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s</a:t>
            </a:r>
            <a:r>
              <a:rPr lang="en-US" dirty="0" smtClean="0"/>
              <a:t>:&lt;s&gt;</a:t>
            </a:r>
            <a:endParaRPr lang="en-IN" dirty="0"/>
          </a:p>
        </p:txBody>
      </p:sp>
      <p:sp>
        <p:nvSpPr>
          <p:cNvPr id="95" name="TextBox 94"/>
          <p:cNvSpPr txBox="1"/>
          <p:nvPr/>
        </p:nvSpPr>
        <p:spPr>
          <a:xfrm>
            <a:off x="7361008" y="606004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e</a:t>
            </a:r>
            <a:r>
              <a:rPr lang="en-US" dirty="0" smtClean="0"/>
              <a:t>:&lt;/s&gt;</a:t>
            </a:r>
            <a:endParaRPr lang="en-IN" dirty="0"/>
          </a:p>
        </p:txBody>
      </p:sp>
      <p:sp>
        <p:nvSpPr>
          <p:cNvPr id="97" name="TextBox 96"/>
          <p:cNvSpPr txBox="1"/>
          <p:nvPr/>
        </p:nvSpPr>
        <p:spPr>
          <a:xfrm>
            <a:off x="4143372" y="427411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s5</a:t>
            </a:r>
            <a:endParaRPr lang="en-IN" dirty="0"/>
          </a:p>
        </p:txBody>
      </p:sp>
      <p:sp>
        <p:nvSpPr>
          <p:cNvPr id="98" name="TextBox 97"/>
          <p:cNvSpPr txBox="1"/>
          <p:nvPr/>
        </p:nvSpPr>
        <p:spPr>
          <a:xfrm>
            <a:off x="4214810" y="478632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s1</a:t>
            </a:r>
            <a:endParaRPr lang="en-IN" dirty="0"/>
          </a:p>
        </p:txBody>
      </p:sp>
      <p:sp>
        <p:nvSpPr>
          <p:cNvPr id="99" name="TextBox 98"/>
          <p:cNvSpPr txBox="1"/>
          <p:nvPr/>
        </p:nvSpPr>
        <p:spPr>
          <a:xfrm>
            <a:off x="6248346" y="584575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4e</a:t>
            </a:r>
            <a:endParaRPr lang="en-IN" dirty="0"/>
          </a:p>
        </p:txBody>
      </p:sp>
      <p:sp>
        <p:nvSpPr>
          <p:cNvPr id="100" name="Rectangle 99"/>
          <p:cNvSpPr/>
          <p:nvPr/>
        </p:nvSpPr>
        <p:spPr>
          <a:xfrm>
            <a:off x="428596" y="3643314"/>
            <a:ext cx="835824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" name="Rectangle 103"/>
          <p:cNvSpPr/>
          <p:nvPr/>
        </p:nvSpPr>
        <p:spPr>
          <a:xfrm>
            <a:off x="785786" y="428604"/>
            <a:ext cx="161614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r>
              <a:rPr lang="en-US" sz="1100" dirty="0" smtClean="0"/>
              <a:t>s1 =</a:t>
            </a:r>
            <a:r>
              <a:rPr lang="en-US" dirty="0" smtClean="0"/>
              <a:t> 0.2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s5 = </a:t>
            </a:r>
            <a:r>
              <a:rPr lang="en-US" dirty="0" smtClean="0"/>
              <a:t>0.8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12 =</a:t>
            </a:r>
            <a:r>
              <a:rPr lang="en-US" dirty="0" smtClean="0"/>
              <a:t> 0.5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14 = </a:t>
            </a:r>
            <a:r>
              <a:rPr lang="en-US" dirty="0" smtClean="0"/>
              <a:t>0.5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a</a:t>
            </a:r>
            <a:r>
              <a:rPr lang="en-US" sz="1100" dirty="0" err="1" smtClean="0"/>
              <a:t>xy</a:t>
            </a:r>
            <a:r>
              <a:rPr lang="en-US" dirty="0" smtClean="0"/>
              <a:t> = 1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785786" y="3737622"/>
            <a:ext cx="161614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r>
              <a:rPr lang="en-US" sz="1100" dirty="0" smtClean="0"/>
              <a:t>s1 =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0.8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s5 = </a:t>
            </a:r>
            <a:r>
              <a:rPr lang="en-US" dirty="0" smtClean="0">
                <a:solidFill>
                  <a:schemeClr val="accent2"/>
                </a:solidFill>
              </a:rPr>
              <a:t>0.2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12 =</a:t>
            </a:r>
            <a:r>
              <a:rPr lang="en-US" dirty="0" smtClean="0"/>
              <a:t> 0.5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14 = </a:t>
            </a:r>
            <a:r>
              <a:rPr lang="en-US" dirty="0" smtClean="0"/>
              <a:t>0.5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a</a:t>
            </a:r>
            <a:r>
              <a:rPr lang="en-US" sz="1100" dirty="0" err="1" smtClean="0"/>
              <a:t>xy</a:t>
            </a:r>
            <a:r>
              <a:rPr lang="en-US" dirty="0" smtClean="0"/>
              <a:t> = 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344098" y="42860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Model 1</a:t>
            </a:r>
            <a:endParaRPr lang="en-IN" dirty="0">
              <a:solidFill>
                <a:schemeClr val="accent4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215206" y="377404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Model 2</a:t>
            </a:r>
            <a:endParaRPr lang="en-IN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760849" y="1916636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5618105" y="2702454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5975295" y="1130818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7261179" y="1916636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hape 7"/>
          <p:cNvCxnSpPr>
            <a:stCxn id="4" idx="0"/>
            <a:endCxn id="6" idx="2"/>
          </p:cNvCxnSpPr>
          <p:nvPr/>
        </p:nvCxnSpPr>
        <p:spPr>
          <a:xfrm rot="5400000" flipH="1" flipV="1">
            <a:off x="5153758" y="1095100"/>
            <a:ext cx="607223" cy="103585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hape 8"/>
          <p:cNvCxnSpPr>
            <a:stCxn id="4" idx="4"/>
            <a:endCxn id="5" idx="2"/>
          </p:cNvCxnSpPr>
          <p:nvPr/>
        </p:nvCxnSpPr>
        <p:spPr>
          <a:xfrm rot="16200000" flipH="1">
            <a:off x="4975163" y="2238106"/>
            <a:ext cx="607223" cy="67866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6" idx="6"/>
            <a:endCxn id="7" idx="0"/>
          </p:cNvCxnSpPr>
          <p:nvPr/>
        </p:nvCxnSpPr>
        <p:spPr>
          <a:xfrm>
            <a:off x="6332485" y="1309413"/>
            <a:ext cx="1107289" cy="60722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4" idx="6"/>
          </p:cNvCxnSpPr>
          <p:nvPr/>
        </p:nvCxnSpPr>
        <p:spPr>
          <a:xfrm rot="10800000">
            <a:off x="5118039" y="2095231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60717" y="1916636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1</a:t>
            </a:r>
            <a:r>
              <a:rPr lang="en-US" dirty="0" smtClean="0"/>
              <a:t>:the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5832419" y="77362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2</a:t>
            </a:r>
            <a:r>
              <a:rPr lang="en-US" dirty="0" smtClean="0"/>
              <a:t>:cat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534576" y="1702346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3</a:t>
            </a:r>
            <a:r>
              <a:rPr lang="en-US" dirty="0" smtClean="0"/>
              <a:t>:caught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5332353" y="298823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4</a:t>
            </a:r>
            <a:r>
              <a:rPr lang="en-US" dirty="0" smtClean="0"/>
              <a:t>:mouse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6046733" y="205951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31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7135545" y="126155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23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760849" y="133299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12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4832287" y="269031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14</a:t>
            </a:r>
            <a:endParaRPr lang="en-IN" dirty="0"/>
          </a:p>
        </p:txBody>
      </p:sp>
      <p:sp>
        <p:nvSpPr>
          <p:cNvPr id="20" name="Oval 19"/>
          <p:cNvSpPr/>
          <p:nvPr/>
        </p:nvSpPr>
        <p:spPr>
          <a:xfrm>
            <a:off x="4760849" y="559314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4071934" y="55931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5</a:t>
            </a:r>
            <a:r>
              <a:rPr lang="en-US" dirty="0" smtClean="0"/>
              <a:t>:a</a:t>
            </a:r>
            <a:endParaRPr lang="en-IN" dirty="0"/>
          </a:p>
        </p:txBody>
      </p:sp>
      <p:cxnSp>
        <p:nvCxnSpPr>
          <p:cNvPr id="22" name="Curved Connector 36"/>
          <p:cNvCxnSpPr>
            <a:stCxn id="20" idx="5"/>
            <a:endCxn id="6" idx="2"/>
          </p:cNvCxnSpPr>
          <p:nvPr/>
        </p:nvCxnSpPr>
        <p:spPr>
          <a:xfrm rot="16200000" flipH="1">
            <a:off x="5297903" y="632021"/>
            <a:ext cx="445218" cy="90956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06719" y="90436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52</a:t>
            </a:r>
            <a:endParaRPr lang="en-IN" dirty="0"/>
          </a:p>
        </p:txBody>
      </p:sp>
      <p:sp>
        <p:nvSpPr>
          <p:cNvPr id="24" name="Oval 23"/>
          <p:cNvSpPr/>
          <p:nvPr/>
        </p:nvSpPr>
        <p:spPr>
          <a:xfrm>
            <a:off x="3474965" y="1202256"/>
            <a:ext cx="357190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6975427" y="2702454"/>
            <a:ext cx="357190" cy="35719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6" name="Shape 25"/>
          <p:cNvCxnSpPr>
            <a:stCxn id="24" idx="6"/>
            <a:endCxn id="20" idx="3"/>
          </p:cNvCxnSpPr>
          <p:nvPr/>
        </p:nvCxnSpPr>
        <p:spPr>
          <a:xfrm flipV="1">
            <a:off x="3832155" y="864195"/>
            <a:ext cx="981003" cy="5166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24" idx="6"/>
            <a:endCxn id="4" idx="1"/>
          </p:cNvCxnSpPr>
          <p:nvPr/>
        </p:nvCxnSpPr>
        <p:spPr>
          <a:xfrm>
            <a:off x="3832155" y="1380851"/>
            <a:ext cx="981003" cy="58809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5" idx="6"/>
            <a:endCxn id="25" idx="2"/>
          </p:cNvCxnSpPr>
          <p:nvPr/>
        </p:nvCxnSpPr>
        <p:spPr>
          <a:xfrm>
            <a:off x="5975295" y="2881049"/>
            <a:ext cx="1000132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87661" y="916504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s</a:t>
            </a:r>
            <a:r>
              <a:rPr lang="en-US" dirty="0" smtClean="0"/>
              <a:t>:&lt;s&gt;</a:t>
            </a:r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7361008" y="276175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e</a:t>
            </a:r>
            <a:r>
              <a:rPr lang="en-US" dirty="0" smtClean="0"/>
              <a:t>:&lt;/s&gt;</a:t>
            </a:r>
            <a:endParaRPr lang="en-IN" dirty="0"/>
          </a:p>
        </p:txBody>
      </p:sp>
      <p:sp>
        <p:nvSpPr>
          <p:cNvPr id="31" name="Rectangle 30"/>
          <p:cNvSpPr/>
          <p:nvPr/>
        </p:nvSpPr>
        <p:spPr>
          <a:xfrm>
            <a:off x="785786" y="1934166"/>
            <a:ext cx="1739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P(s) = a</a:t>
            </a:r>
            <a:r>
              <a:rPr lang="en-US" sz="1100" dirty="0" smtClean="0"/>
              <a:t>s1 * </a:t>
            </a:r>
            <a:r>
              <a:rPr lang="en-US" dirty="0" smtClean="0"/>
              <a:t>a</a:t>
            </a:r>
            <a:r>
              <a:rPr lang="en-US" sz="1100" dirty="0" smtClean="0"/>
              <a:t>12</a:t>
            </a:r>
          </a:p>
          <a:p>
            <a:r>
              <a:rPr lang="en-US" sz="1100" dirty="0" smtClean="0"/>
              <a:t>*</a:t>
            </a:r>
            <a:r>
              <a:rPr lang="en-US" dirty="0" smtClean="0"/>
              <a:t> a</a:t>
            </a:r>
            <a:r>
              <a:rPr lang="en-US" sz="1100" dirty="0" smtClean="0"/>
              <a:t>23 *</a:t>
            </a:r>
            <a:r>
              <a:rPr lang="en-US" dirty="0" smtClean="0"/>
              <a:t> a</a:t>
            </a:r>
            <a:r>
              <a:rPr lang="en-US" sz="1050" dirty="0" smtClean="0"/>
              <a:t>31 </a:t>
            </a:r>
            <a:r>
              <a:rPr lang="en-US" sz="1100" dirty="0" smtClean="0"/>
              <a:t>*</a:t>
            </a:r>
            <a:r>
              <a:rPr lang="en-US" sz="1050" dirty="0" smtClean="0"/>
              <a:t> </a:t>
            </a:r>
            <a:r>
              <a:rPr lang="en-US" dirty="0" smtClean="0"/>
              <a:t>a</a:t>
            </a:r>
            <a:r>
              <a:rPr lang="en-US" sz="1100" dirty="0" smtClean="0"/>
              <a:t>14 *</a:t>
            </a:r>
            <a:r>
              <a:rPr lang="en-US" sz="1050" dirty="0" smtClean="0"/>
              <a:t> </a:t>
            </a:r>
            <a:r>
              <a:rPr lang="en-US" dirty="0" smtClean="0"/>
              <a:t>a</a:t>
            </a:r>
            <a:r>
              <a:rPr lang="en-US" sz="1100" dirty="0" smtClean="0"/>
              <a:t>4e</a:t>
            </a:r>
            <a:endParaRPr lang="en-IN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4143372" y="9758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s5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4214810" y="148803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s1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6248346" y="254746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4e</a:t>
            </a:r>
            <a:endParaRPr lang="en-IN" dirty="0"/>
          </a:p>
        </p:txBody>
      </p:sp>
      <p:sp>
        <p:nvSpPr>
          <p:cNvPr id="35" name="Rectangle 34"/>
          <p:cNvSpPr/>
          <p:nvPr/>
        </p:nvSpPr>
        <p:spPr>
          <a:xfrm>
            <a:off x="428596" y="345024"/>
            <a:ext cx="835824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9" name="Oval 68"/>
          <p:cNvSpPr/>
          <p:nvPr/>
        </p:nvSpPr>
        <p:spPr>
          <a:xfrm>
            <a:off x="4760849" y="5214926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Oval 69"/>
          <p:cNvSpPr/>
          <p:nvPr/>
        </p:nvSpPr>
        <p:spPr>
          <a:xfrm>
            <a:off x="5618105" y="6000744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Oval 70"/>
          <p:cNvSpPr/>
          <p:nvPr/>
        </p:nvSpPr>
        <p:spPr>
          <a:xfrm>
            <a:off x="5975295" y="4429108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Oval 71"/>
          <p:cNvSpPr/>
          <p:nvPr/>
        </p:nvSpPr>
        <p:spPr>
          <a:xfrm>
            <a:off x="7261179" y="5214926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3" name="Shape 72"/>
          <p:cNvCxnSpPr>
            <a:stCxn id="69" idx="0"/>
            <a:endCxn id="71" idx="2"/>
          </p:cNvCxnSpPr>
          <p:nvPr/>
        </p:nvCxnSpPr>
        <p:spPr>
          <a:xfrm rot="5400000" flipH="1" flipV="1">
            <a:off x="5153758" y="4393390"/>
            <a:ext cx="607223" cy="103585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hape 73"/>
          <p:cNvCxnSpPr>
            <a:stCxn id="69" idx="4"/>
            <a:endCxn id="70" idx="2"/>
          </p:cNvCxnSpPr>
          <p:nvPr/>
        </p:nvCxnSpPr>
        <p:spPr>
          <a:xfrm rot="16200000" flipH="1">
            <a:off x="4975163" y="5536396"/>
            <a:ext cx="607223" cy="67866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71" idx="6"/>
            <a:endCxn id="72" idx="0"/>
          </p:cNvCxnSpPr>
          <p:nvPr/>
        </p:nvCxnSpPr>
        <p:spPr>
          <a:xfrm>
            <a:off x="6332485" y="4607703"/>
            <a:ext cx="1107289" cy="60722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2"/>
            <a:endCxn id="69" idx="6"/>
          </p:cNvCxnSpPr>
          <p:nvPr/>
        </p:nvCxnSpPr>
        <p:spPr>
          <a:xfrm rot="10800000">
            <a:off x="5118039" y="5393521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069791" y="507207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1</a:t>
            </a:r>
            <a:r>
              <a:rPr lang="en-US" dirty="0" smtClean="0"/>
              <a:t>:the</a:t>
            </a:r>
            <a:endParaRPr lang="en-IN" dirty="0"/>
          </a:p>
        </p:txBody>
      </p:sp>
      <p:sp>
        <p:nvSpPr>
          <p:cNvPr id="78" name="TextBox 77"/>
          <p:cNvSpPr txBox="1"/>
          <p:nvPr/>
        </p:nvSpPr>
        <p:spPr>
          <a:xfrm>
            <a:off x="5832419" y="407191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2</a:t>
            </a:r>
            <a:r>
              <a:rPr lang="en-US" dirty="0" smtClean="0"/>
              <a:t>:cat</a:t>
            </a:r>
            <a:endParaRPr lang="en-IN" dirty="0"/>
          </a:p>
        </p:txBody>
      </p:sp>
      <p:sp>
        <p:nvSpPr>
          <p:cNvPr id="79" name="TextBox 78"/>
          <p:cNvSpPr txBox="1"/>
          <p:nvPr/>
        </p:nvSpPr>
        <p:spPr>
          <a:xfrm>
            <a:off x="7534576" y="5000636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3</a:t>
            </a:r>
            <a:r>
              <a:rPr lang="en-US" dirty="0" smtClean="0"/>
              <a:t>:caught</a:t>
            </a:r>
            <a:endParaRPr lang="en-IN" dirty="0"/>
          </a:p>
        </p:txBody>
      </p:sp>
      <p:sp>
        <p:nvSpPr>
          <p:cNvPr id="80" name="TextBox 79"/>
          <p:cNvSpPr txBox="1"/>
          <p:nvPr/>
        </p:nvSpPr>
        <p:spPr>
          <a:xfrm>
            <a:off x="5332353" y="628652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4</a:t>
            </a:r>
            <a:r>
              <a:rPr lang="en-US" dirty="0" smtClean="0"/>
              <a:t>:mouse</a:t>
            </a:r>
            <a:endParaRPr lang="en-IN" dirty="0"/>
          </a:p>
        </p:txBody>
      </p:sp>
      <p:sp>
        <p:nvSpPr>
          <p:cNvPr id="81" name="TextBox 80"/>
          <p:cNvSpPr txBox="1"/>
          <p:nvPr/>
        </p:nvSpPr>
        <p:spPr>
          <a:xfrm>
            <a:off x="6046733" y="535780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31</a:t>
            </a:r>
            <a:endParaRPr lang="en-IN" dirty="0"/>
          </a:p>
        </p:txBody>
      </p:sp>
      <p:sp>
        <p:nvSpPr>
          <p:cNvPr id="82" name="TextBox 81"/>
          <p:cNvSpPr txBox="1"/>
          <p:nvPr/>
        </p:nvSpPr>
        <p:spPr>
          <a:xfrm>
            <a:off x="7135545" y="455984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23</a:t>
            </a:r>
            <a:endParaRPr lang="en-IN" dirty="0"/>
          </a:p>
        </p:txBody>
      </p:sp>
      <p:sp>
        <p:nvSpPr>
          <p:cNvPr id="83" name="TextBox 82"/>
          <p:cNvSpPr txBox="1"/>
          <p:nvPr/>
        </p:nvSpPr>
        <p:spPr>
          <a:xfrm>
            <a:off x="4760849" y="463128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12</a:t>
            </a:r>
            <a:endParaRPr lang="en-IN" dirty="0"/>
          </a:p>
        </p:txBody>
      </p:sp>
      <p:sp>
        <p:nvSpPr>
          <p:cNvPr id="84" name="TextBox 83"/>
          <p:cNvSpPr txBox="1"/>
          <p:nvPr/>
        </p:nvSpPr>
        <p:spPr>
          <a:xfrm>
            <a:off x="4832287" y="598860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14</a:t>
            </a:r>
            <a:endParaRPr lang="en-IN" dirty="0"/>
          </a:p>
        </p:txBody>
      </p:sp>
      <p:sp>
        <p:nvSpPr>
          <p:cNvPr id="85" name="Oval 84"/>
          <p:cNvSpPr/>
          <p:nvPr/>
        </p:nvSpPr>
        <p:spPr>
          <a:xfrm>
            <a:off x="4760849" y="3857604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TextBox 85"/>
          <p:cNvSpPr txBox="1"/>
          <p:nvPr/>
        </p:nvSpPr>
        <p:spPr>
          <a:xfrm>
            <a:off x="4071934" y="385760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5</a:t>
            </a:r>
            <a:r>
              <a:rPr lang="en-US" dirty="0" smtClean="0"/>
              <a:t>:a</a:t>
            </a:r>
            <a:endParaRPr lang="en-IN" dirty="0"/>
          </a:p>
        </p:txBody>
      </p:sp>
      <p:cxnSp>
        <p:nvCxnSpPr>
          <p:cNvPr id="87" name="Curved Connector 36"/>
          <p:cNvCxnSpPr>
            <a:stCxn id="85" idx="5"/>
            <a:endCxn id="71" idx="2"/>
          </p:cNvCxnSpPr>
          <p:nvPr/>
        </p:nvCxnSpPr>
        <p:spPr>
          <a:xfrm rot="16200000" flipH="1">
            <a:off x="5297903" y="3930311"/>
            <a:ext cx="445218" cy="90956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206719" y="420265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52</a:t>
            </a:r>
            <a:endParaRPr lang="en-IN" dirty="0"/>
          </a:p>
        </p:txBody>
      </p:sp>
      <p:sp>
        <p:nvSpPr>
          <p:cNvPr id="89" name="Oval 88"/>
          <p:cNvSpPr/>
          <p:nvPr/>
        </p:nvSpPr>
        <p:spPr>
          <a:xfrm>
            <a:off x="3474965" y="4500546"/>
            <a:ext cx="357190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Oval 89"/>
          <p:cNvSpPr/>
          <p:nvPr/>
        </p:nvSpPr>
        <p:spPr>
          <a:xfrm>
            <a:off x="6975427" y="6000744"/>
            <a:ext cx="357190" cy="35719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1" name="Shape 90"/>
          <p:cNvCxnSpPr>
            <a:stCxn id="89" idx="6"/>
            <a:endCxn id="85" idx="3"/>
          </p:cNvCxnSpPr>
          <p:nvPr/>
        </p:nvCxnSpPr>
        <p:spPr>
          <a:xfrm flipV="1">
            <a:off x="3832155" y="4162485"/>
            <a:ext cx="981003" cy="5166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hape 91"/>
          <p:cNvCxnSpPr>
            <a:stCxn id="89" idx="6"/>
            <a:endCxn id="69" idx="1"/>
          </p:cNvCxnSpPr>
          <p:nvPr/>
        </p:nvCxnSpPr>
        <p:spPr>
          <a:xfrm>
            <a:off x="3832155" y="4679141"/>
            <a:ext cx="981003" cy="58809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>
            <a:stCxn id="70" idx="6"/>
            <a:endCxn id="90" idx="2"/>
          </p:cNvCxnSpPr>
          <p:nvPr/>
        </p:nvCxnSpPr>
        <p:spPr>
          <a:xfrm>
            <a:off x="5975295" y="6179339"/>
            <a:ext cx="1000132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187661" y="4214794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s</a:t>
            </a:r>
            <a:r>
              <a:rPr lang="en-US" dirty="0" smtClean="0"/>
              <a:t>:&lt;s&gt;</a:t>
            </a:r>
            <a:endParaRPr lang="en-IN" dirty="0"/>
          </a:p>
        </p:txBody>
      </p:sp>
      <p:sp>
        <p:nvSpPr>
          <p:cNvPr id="95" name="TextBox 94"/>
          <p:cNvSpPr txBox="1"/>
          <p:nvPr/>
        </p:nvSpPr>
        <p:spPr>
          <a:xfrm>
            <a:off x="7361008" y="606004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e</a:t>
            </a:r>
            <a:r>
              <a:rPr lang="en-US" dirty="0" smtClean="0"/>
              <a:t>:&lt;/s&gt;</a:t>
            </a:r>
            <a:endParaRPr lang="en-IN" dirty="0"/>
          </a:p>
        </p:txBody>
      </p:sp>
      <p:sp>
        <p:nvSpPr>
          <p:cNvPr id="96" name="Rectangle 95"/>
          <p:cNvSpPr/>
          <p:nvPr/>
        </p:nvSpPr>
        <p:spPr>
          <a:xfrm>
            <a:off x="714348" y="5214950"/>
            <a:ext cx="296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P(s) = a</a:t>
            </a:r>
            <a:r>
              <a:rPr lang="en-US" sz="1100" dirty="0" smtClean="0"/>
              <a:t>s1 * </a:t>
            </a:r>
            <a:r>
              <a:rPr lang="en-US" dirty="0" smtClean="0"/>
              <a:t>a</a:t>
            </a:r>
            <a:r>
              <a:rPr lang="en-US" sz="1100" dirty="0" smtClean="0"/>
              <a:t>12 *</a:t>
            </a:r>
            <a:r>
              <a:rPr lang="en-US" dirty="0" smtClean="0"/>
              <a:t> a</a:t>
            </a:r>
            <a:r>
              <a:rPr lang="en-US" sz="1100" dirty="0" smtClean="0"/>
              <a:t>23 *</a:t>
            </a:r>
            <a:r>
              <a:rPr lang="en-US" dirty="0" smtClean="0"/>
              <a:t> a</a:t>
            </a:r>
            <a:r>
              <a:rPr lang="en-US" sz="1050" dirty="0" smtClean="0"/>
              <a:t>31 </a:t>
            </a:r>
            <a:r>
              <a:rPr lang="en-US" sz="1100" dirty="0" smtClean="0"/>
              <a:t>*</a:t>
            </a:r>
            <a:r>
              <a:rPr lang="en-US" sz="1050" dirty="0" smtClean="0"/>
              <a:t> </a:t>
            </a:r>
            <a:r>
              <a:rPr lang="en-US" dirty="0" smtClean="0"/>
              <a:t>a</a:t>
            </a:r>
            <a:r>
              <a:rPr lang="en-US" sz="1100" dirty="0" smtClean="0"/>
              <a:t>14 *</a:t>
            </a:r>
            <a:r>
              <a:rPr lang="en-US" sz="1050" dirty="0" smtClean="0"/>
              <a:t> </a:t>
            </a:r>
            <a:r>
              <a:rPr lang="en-US" dirty="0" smtClean="0"/>
              <a:t>a</a:t>
            </a:r>
            <a:r>
              <a:rPr lang="en-US" sz="1100" dirty="0" smtClean="0"/>
              <a:t>4e</a:t>
            </a:r>
            <a:endParaRPr lang="en-IN" dirty="0" smtClean="0"/>
          </a:p>
        </p:txBody>
      </p:sp>
      <p:sp>
        <p:nvSpPr>
          <p:cNvPr id="97" name="TextBox 96"/>
          <p:cNvSpPr txBox="1"/>
          <p:nvPr/>
        </p:nvSpPr>
        <p:spPr>
          <a:xfrm>
            <a:off x="4143372" y="427411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s5</a:t>
            </a:r>
            <a:endParaRPr lang="en-IN" dirty="0"/>
          </a:p>
        </p:txBody>
      </p:sp>
      <p:sp>
        <p:nvSpPr>
          <p:cNvPr id="98" name="TextBox 97"/>
          <p:cNvSpPr txBox="1"/>
          <p:nvPr/>
        </p:nvSpPr>
        <p:spPr>
          <a:xfrm>
            <a:off x="4214810" y="478632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s1</a:t>
            </a:r>
            <a:endParaRPr lang="en-IN" dirty="0"/>
          </a:p>
        </p:txBody>
      </p:sp>
      <p:sp>
        <p:nvSpPr>
          <p:cNvPr id="99" name="TextBox 98"/>
          <p:cNvSpPr txBox="1"/>
          <p:nvPr/>
        </p:nvSpPr>
        <p:spPr>
          <a:xfrm>
            <a:off x="6248346" y="584575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4e</a:t>
            </a:r>
            <a:endParaRPr lang="en-IN" dirty="0"/>
          </a:p>
        </p:txBody>
      </p:sp>
      <p:sp>
        <p:nvSpPr>
          <p:cNvPr id="100" name="Rectangle 99"/>
          <p:cNvSpPr/>
          <p:nvPr/>
        </p:nvSpPr>
        <p:spPr>
          <a:xfrm>
            <a:off x="428596" y="3643314"/>
            <a:ext cx="835824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" name="Rectangle 103"/>
          <p:cNvSpPr/>
          <p:nvPr/>
        </p:nvSpPr>
        <p:spPr>
          <a:xfrm>
            <a:off x="785786" y="428604"/>
            <a:ext cx="161614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r>
              <a:rPr lang="en-US" sz="1100" dirty="0" smtClean="0"/>
              <a:t>s1 =</a:t>
            </a:r>
            <a:r>
              <a:rPr lang="en-US" dirty="0" smtClean="0"/>
              <a:t> 0.2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s5 = </a:t>
            </a:r>
            <a:r>
              <a:rPr lang="en-US" dirty="0" smtClean="0"/>
              <a:t>0.8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12 =</a:t>
            </a:r>
            <a:r>
              <a:rPr lang="en-US" dirty="0" smtClean="0"/>
              <a:t> 0.5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14 = </a:t>
            </a:r>
            <a:r>
              <a:rPr lang="en-US" dirty="0" smtClean="0"/>
              <a:t>0.5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a</a:t>
            </a:r>
            <a:r>
              <a:rPr lang="en-US" sz="1100" dirty="0" err="1" smtClean="0"/>
              <a:t>xy</a:t>
            </a:r>
            <a:r>
              <a:rPr lang="en-US" dirty="0" smtClean="0"/>
              <a:t> = 1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785786" y="3737622"/>
            <a:ext cx="161614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r>
              <a:rPr lang="en-US" sz="1100" dirty="0" smtClean="0"/>
              <a:t>s1 =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0.8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s5 = </a:t>
            </a:r>
            <a:r>
              <a:rPr lang="en-US" dirty="0" smtClean="0">
                <a:solidFill>
                  <a:schemeClr val="accent2"/>
                </a:solidFill>
              </a:rPr>
              <a:t>0.2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12 =</a:t>
            </a:r>
            <a:r>
              <a:rPr lang="en-US" dirty="0" smtClean="0"/>
              <a:t> 0.5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14 = </a:t>
            </a:r>
            <a:r>
              <a:rPr lang="en-US" dirty="0" smtClean="0"/>
              <a:t>0.5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a</a:t>
            </a:r>
            <a:r>
              <a:rPr lang="en-US" sz="1100" dirty="0" err="1" smtClean="0"/>
              <a:t>xy</a:t>
            </a:r>
            <a:r>
              <a:rPr lang="en-US" dirty="0" smtClean="0"/>
              <a:t> = 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344098" y="42860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Model 1</a:t>
            </a:r>
            <a:endParaRPr lang="en-IN" dirty="0">
              <a:solidFill>
                <a:schemeClr val="accent4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215206" y="377404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Model 2</a:t>
            </a:r>
            <a:endParaRPr lang="en-IN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760849" y="1916636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5618105" y="2702454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5975295" y="1130818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7261179" y="1916636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hape 7"/>
          <p:cNvCxnSpPr>
            <a:stCxn id="4" idx="0"/>
            <a:endCxn id="6" idx="2"/>
          </p:cNvCxnSpPr>
          <p:nvPr/>
        </p:nvCxnSpPr>
        <p:spPr>
          <a:xfrm rot="5400000" flipH="1" flipV="1">
            <a:off x="5153758" y="1095100"/>
            <a:ext cx="607223" cy="103585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hape 8"/>
          <p:cNvCxnSpPr>
            <a:stCxn id="4" idx="4"/>
            <a:endCxn id="5" idx="2"/>
          </p:cNvCxnSpPr>
          <p:nvPr/>
        </p:nvCxnSpPr>
        <p:spPr>
          <a:xfrm rot="16200000" flipH="1">
            <a:off x="4975163" y="2238106"/>
            <a:ext cx="607223" cy="67866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6" idx="6"/>
            <a:endCxn id="7" idx="0"/>
          </p:cNvCxnSpPr>
          <p:nvPr/>
        </p:nvCxnSpPr>
        <p:spPr>
          <a:xfrm>
            <a:off x="6332485" y="1309413"/>
            <a:ext cx="1107289" cy="60722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4" idx="6"/>
          </p:cNvCxnSpPr>
          <p:nvPr/>
        </p:nvCxnSpPr>
        <p:spPr>
          <a:xfrm rot="10800000">
            <a:off x="5118039" y="2095231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60717" y="1916636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1</a:t>
            </a:r>
            <a:r>
              <a:rPr lang="en-US" dirty="0" smtClean="0"/>
              <a:t>:the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5832419" y="77362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2</a:t>
            </a:r>
            <a:r>
              <a:rPr lang="en-US" dirty="0" smtClean="0"/>
              <a:t>:cat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534576" y="1702346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3</a:t>
            </a:r>
            <a:r>
              <a:rPr lang="en-US" dirty="0" smtClean="0"/>
              <a:t>:caught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5332353" y="298823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4</a:t>
            </a:r>
            <a:r>
              <a:rPr lang="en-US" dirty="0" smtClean="0"/>
              <a:t>:mouse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6046733" y="205951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31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7135545" y="126155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23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760849" y="133299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12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4832287" y="269031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14</a:t>
            </a:r>
            <a:endParaRPr lang="en-IN" dirty="0"/>
          </a:p>
        </p:txBody>
      </p:sp>
      <p:sp>
        <p:nvSpPr>
          <p:cNvPr id="20" name="Oval 19"/>
          <p:cNvSpPr/>
          <p:nvPr/>
        </p:nvSpPr>
        <p:spPr>
          <a:xfrm>
            <a:off x="4760849" y="559314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4071934" y="55931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5</a:t>
            </a:r>
            <a:r>
              <a:rPr lang="en-US" dirty="0" smtClean="0"/>
              <a:t>:a</a:t>
            </a:r>
            <a:endParaRPr lang="en-IN" dirty="0"/>
          </a:p>
        </p:txBody>
      </p:sp>
      <p:cxnSp>
        <p:nvCxnSpPr>
          <p:cNvPr id="22" name="Curved Connector 36"/>
          <p:cNvCxnSpPr>
            <a:stCxn id="20" idx="5"/>
            <a:endCxn id="6" idx="2"/>
          </p:cNvCxnSpPr>
          <p:nvPr/>
        </p:nvCxnSpPr>
        <p:spPr>
          <a:xfrm rot="16200000" flipH="1">
            <a:off x="5297903" y="632021"/>
            <a:ext cx="445218" cy="90956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06719" y="90436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52</a:t>
            </a:r>
            <a:endParaRPr lang="en-IN" dirty="0"/>
          </a:p>
        </p:txBody>
      </p:sp>
      <p:sp>
        <p:nvSpPr>
          <p:cNvPr id="24" name="Oval 23"/>
          <p:cNvSpPr/>
          <p:nvPr/>
        </p:nvSpPr>
        <p:spPr>
          <a:xfrm>
            <a:off x="3474965" y="1202256"/>
            <a:ext cx="357190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6975427" y="2702454"/>
            <a:ext cx="357190" cy="35719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6" name="Shape 25"/>
          <p:cNvCxnSpPr>
            <a:stCxn id="24" idx="6"/>
            <a:endCxn id="20" idx="3"/>
          </p:cNvCxnSpPr>
          <p:nvPr/>
        </p:nvCxnSpPr>
        <p:spPr>
          <a:xfrm flipV="1">
            <a:off x="3832155" y="864195"/>
            <a:ext cx="981003" cy="5166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24" idx="6"/>
            <a:endCxn id="4" idx="1"/>
          </p:cNvCxnSpPr>
          <p:nvPr/>
        </p:nvCxnSpPr>
        <p:spPr>
          <a:xfrm>
            <a:off x="3832155" y="1380851"/>
            <a:ext cx="981003" cy="58809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5" idx="6"/>
            <a:endCxn id="25" idx="2"/>
          </p:cNvCxnSpPr>
          <p:nvPr/>
        </p:nvCxnSpPr>
        <p:spPr>
          <a:xfrm>
            <a:off x="5975295" y="2881049"/>
            <a:ext cx="1000132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87661" y="916504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s</a:t>
            </a:r>
            <a:r>
              <a:rPr lang="en-US" dirty="0" smtClean="0"/>
              <a:t>:&lt;s&gt;</a:t>
            </a:r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7361008" y="276175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e</a:t>
            </a:r>
            <a:r>
              <a:rPr lang="en-US" dirty="0" smtClean="0"/>
              <a:t>:&lt;/s&gt;</a:t>
            </a:r>
            <a:endParaRPr lang="en-IN" dirty="0"/>
          </a:p>
        </p:txBody>
      </p:sp>
      <p:sp>
        <p:nvSpPr>
          <p:cNvPr id="31" name="Rectangle 30"/>
          <p:cNvSpPr/>
          <p:nvPr/>
        </p:nvSpPr>
        <p:spPr>
          <a:xfrm>
            <a:off x="785786" y="1934166"/>
            <a:ext cx="33698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P(s) = a</a:t>
            </a:r>
            <a:r>
              <a:rPr lang="en-US" sz="1100" dirty="0" smtClean="0"/>
              <a:t>s1 * </a:t>
            </a:r>
            <a:r>
              <a:rPr lang="en-US" dirty="0" smtClean="0"/>
              <a:t>a</a:t>
            </a:r>
            <a:r>
              <a:rPr lang="en-US" sz="1100" dirty="0" smtClean="0"/>
              <a:t>12</a:t>
            </a:r>
          </a:p>
          <a:p>
            <a:r>
              <a:rPr lang="en-US" sz="1100" dirty="0" smtClean="0"/>
              <a:t>*</a:t>
            </a:r>
            <a:r>
              <a:rPr lang="en-US" dirty="0" smtClean="0"/>
              <a:t> a</a:t>
            </a:r>
            <a:r>
              <a:rPr lang="en-US" sz="1100" dirty="0" smtClean="0"/>
              <a:t>23 *</a:t>
            </a:r>
            <a:r>
              <a:rPr lang="en-US" dirty="0" smtClean="0"/>
              <a:t> a</a:t>
            </a:r>
            <a:r>
              <a:rPr lang="en-US" sz="1050" dirty="0" smtClean="0"/>
              <a:t>31 </a:t>
            </a:r>
            <a:r>
              <a:rPr lang="en-US" sz="1100" dirty="0" smtClean="0"/>
              <a:t>*</a:t>
            </a:r>
            <a:r>
              <a:rPr lang="en-US" sz="1050" dirty="0" smtClean="0"/>
              <a:t> </a:t>
            </a:r>
            <a:r>
              <a:rPr lang="en-US" dirty="0" smtClean="0"/>
              <a:t>a</a:t>
            </a:r>
            <a:r>
              <a:rPr lang="en-US" sz="1100" dirty="0" smtClean="0"/>
              <a:t>14 *</a:t>
            </a:r>
            <a:r>
              <a:rPr lang="en-US" sz="1050" dirty="0" smtClean="0"/>
              <a:t> </a:t>
            </a:r>
            <a:r>
              <a:rPr lang="en-US" dirty="0" smtClean="0"/>
              <a:t>a</a:t>
            </a:r>
            <a:r>
              <a:rPr lang="en-US" sz="1100" dirty="0" smtClean="0"/>
              <a:t>4e</a:t>
            </a:r>
            <a:endParaRPr lang="en-IN" dirty="0" smtClean="0"/>
          </a:p>
          <a:p>
            <a:endParaRPr lang="en-US" dirty="0" smtClean="0"/>
          </a:p>
          <a:p>
            <a:r>
              <a:rPr lang="en-US" dirty="0" smtClean="0"/>
              <a:t>= 0.2*0.5*1*1*0.5*1 </a:t>
            </a:r>
            <a:r>
              <a:rPr lang="en-US" b="1" dirty="0" smtClean="0"/>
              <a:t>= </a:t>
            </a:r>
            <a:r>
              <a:rPr lang="en-US" b="1" dirty="0" smtClean="0">
                <a:solidFill>
                  <a:schemeClr val="accent4"/>
                </a:solidFill>
              </a:rPr>
              <a:t>0.05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43372" y="9758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s5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4214810" y="148803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s1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6248346" y="254746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4e</a:t>
            </a:r>
            <a:endParaRPr lang="en-IN" dirty="0"/>
          </a:p>
        </p:txBody>
      </p:sp>
      <p:sp>
        <p:nvSpPr>
          <p:cNvPr id="35" name="Rectangle 34"/>
          <p:cNvSpPr/>
          <p:nvPr/>
        </p:nvSpPr>
        <p:spPr>
          <a:xfrm>
            <a:off x="428596" y="345024"/>
            <a:ext cx="835824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9" name="Oval 68"/>
          <p:cNvSpPr/>
          <p:nvPr/>
        </p:nvSpPr>
        <p:spPr>
          <a:xfrm>
            <a:off x="4760849" y="5214926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Oval 69"/>
          <p:cNvSpPr/>
          <p:nvPr/>
        </p:nvSpPr>
        <p:spPr>
          <a:xfrm>
            <a:off x="5618105" y="6000744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Oval 70"/>
          <p:cNvSpPr/>
          <p:nvPr/>
        </p:nvSpPr>
        <p:spPr>
          <a:xfrm>
            <a:off x="5975295" y="4429108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Oval 71"/>
          <p:cNvSpPr/>
          <p:nvPr/>
        </p:nvSpPr>
        <p:spPr>
          <a:xfrm>
            <a:off x="7261179" y="5214926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3" name="Shape 72"/>
          <p:cNvCxnSpPr>
            <a:stCxn id="69" idx="0"/>
            <a:endCxn id="71" idx="2"/>
          </p:cNvCxnSpPr>
          <p:nvPr/>
        </p:nvCxnSpPr>
        <p:spPr>
          <a:xfrm rot="5400000" flipH="1" flipV="1">
            <a:off x="5153758" y="4393390"/>
            <a:ext cx="607223" cy="103585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hape 73"/>
          <p:cNvCxnSpPr>
            <a:stCxn id="69" idx="4"/>
            <a:endCxn id="70" idx="2"/>
          </p:cNvCxnSpPr>
          <p:nvPr/>
        </p:nvCxnSpPr>
        <p:spPr>
          <a:xfrm rot="16200000" flipH="1">
            <a:off x="4975163" y="5536396"/>
            <a:ext cx="607223" cy="67866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71" idx="6"/>
            <a:endCxn id="72" idx="0"/>
          </p:cNvCxnSpPr>
          <p:nvPr/>
        </p:nvCxnSpPr>
        <p:spPr>
          <a:xfrm>
            <a:off x="6332485" y="4607703"/>
            <a:ext cx="1107289" cy="60722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2"/>
            <a:endCxn id="69" idx="6"/>
          </p:cNvCxnSpPr>
          <p:nvPr/>
        </p:nvCxnSpPr>
        <p:spPr>
          <a:xfrm rot="10800000">
            <a:off x="5118039" y="5393521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069791" y="507207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1</a:t>
            </a:r>
            <a:r>
              <a:rPr lang="en-US" dirty="0" smtClean="0"/>
              <a:t>:the</a:t>
            </a:r>
            <a:endParaRPr lang="en-IN" dirty="0"/>
          </a:p>
        </p:txBody>
      </p:sp>
      <p:sp>
        <p:nvSpPr>
          <p:cNvPr id="78" name="TextBox 77"/>
          <p:cNvSpPr txBox="1"/>
          <p:nvPr/>
        </p:nvSpPr>
        <p:spPr>
          <a:xfrm>
            <a:off x="5832419" y="407191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2</a:t>
            </a:r>
            <a:r>
              <a:rPr lang="en-US" dirty="0" smtClean="0"/>
              <a:t>:cat</a:t>
            </a:r>
            <a:endParaRPr lang="en-IN" dirty="0"/>
          </a:p>
        </p:txBody>
      </p:sp>
      <p:sp>
        <p:nvSpPr>
          <p:cNvPr id="79" name="TextBox 78"/>
          <p:cNvSpPr txBox="1"/>
          <p:nvPr/>
        </p:nvSpPr>
        <p:spPr>
          <a:xfrm>
            <a:off x="7534576" y="5000636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3</a:t>
            </a:r>
            <a:r>
              <a:rPr lang="en-US" dirty="0" smtClean="0"/>
              <a:t>:caught</a:t>
            </a:r>
            <a:endParaRPr lang="en-IN" dirty="0"/>
          </a:p>
        </p:txBody>
      </p:sp>
      <p:sp>
        <p:nvSpPr>
          <p:cNvPr id="80" name="TextBox 79"/>
          <p:cNvSpPr txBox="1"/>
          <p:nvPr/>
        </p:nvSpPr>
        <p:spPr>
          <a:xfrm>
            <a:off x="5332353" y="628652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4</a:t>
            </a:r>
            <a:r>
              <a:rPr lang="en-US" dirty="0" smtClean="0"/>
              <a:t>:mouse</a:t>
            </a:r>
            <a:endParaRPr lang="en-IN" dirty="0"/>
          </a:p>
        </p:txBody>
      </p:sp>
      <p:sp>
        <p:nvSpPr>
          <p:cNvPr id="81" name="TextBox 80"/>
          <p:cNvSpPr txBox="1"/>
          <p:nvPr/>
        </p:nvSpPr>
        <p:spPr>
          <a:xfrm>
            <a:off x="6046733" y="535780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31</a:t>
            </a:r>
            <a:endParaRPr lang="en-IN" dirty="0"/>
          </a:p>
        </p:txBody>
      </p:sp>
      <p:sp>
        <p:nvSpPr>
          <p:cNvPr id="82" name="TextBox 81"/>
          <p:cNvSpPr txBox="1"/>
          <p:nvPr/>
        </p:nvSpPr>
        <p:spPr>
          <a:xfrm>
            <a:off x="7135545" y="455984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23</a:t>
            </a:r>
            <a:endParaRPr lang="en-IN" dirty="0"/>
          </a:p>
        </p:txBody>
      </p:sp>
      <p:sp>
        <p:nvSpPr>
          <p:cNvPr id="83" name="TextBox 82"/>
          <p:cNvSpPr txBox="1"/>
          <p:nvPr/>
        </p:nvSpPr>
        <p:spPr>
          <a:xfrm>
            <a:off x="4760849" y="463128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12</a:t>
            </a:r>
            <a:endParaRPr lang="en-IN" dirty="0"/>
          </a:p>
        </p:txBody>
      </p:sp>
      <p:sp>
        <p:nvSpPr>
          <p:cNvPr id="84" name="TextBox 83"/>
          <p:cNvSpPr txBox="1"/>
          <p:nvPr/>
        </p:nvSpPr>
        <p:spPr>
          <a:xfrm>
            <a:off x="4832287" y="598860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14</a:t>
            </a:r>
            <a:endParaRPr lang="en-IN" dirty="0"/>
          </a:p>
        </p:txBody>
      </p:sp>
      <p:sp>
        <p:nvSpPr>
          <p:cNvPr id="85" name="Oval 84"/>
          <p:cNvSpPr/>
          <p:nvPr/>
        </p:nvSpPr>
        <p:spPr>
          <a:xfrm>
            <a:off x="4760849" y="3857604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TextBox 85"/>
          <p:cNvSpPr txBox="1"/>
          <p:nvPr/>
        </p:nvSpPr>
        <p:spPr>
          <a:xfrm>
            <a:off x="4071934" y="385760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5</a:t>
            </a:r>
            <a:r>
              <a:rPr lang="en-US" dirty="0" smtClean="0"/>
              <a:t>:a</a:t>
            </a:r>
            <a:endParaRPr lang="en-IN" dirty="0"/>
          </a:p>
        </p:txBody>
      </p:sp>
      <p:cxnSp>
        <p:nvCxnSpPr>
          <p:cNvPr id="87" name="Curved Connector 36"/>
          <p:cNvCxnSpPr>
            <a:stCxn id="85" idx="5"/>
            <a:endCxn id="71" idx="2"/>
          </p:cNvCxnSpPr>
          <p:nvPr/>
        </p:nvCxnSpPr>
        <p:spPr>
          <a:xfrm rot="16200000" flipH="1">
            <a:off x="5297903" y="3930311"/>
            <a:ext cx="445218" cy="90956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206719" y="420265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52</a:t>
            </a:r>
            <a:endParaRPr lang="en-IN" dirty="0"/>
          </a:p>
        </p:txBody>
      </p:sp>
      <p:sp>
        <p:nvSpPr>
          <p:cNvPr id="89" name="Oval 88"/>
          <p:cNvSpPr/>
          <p:nvPr/>
        </p:nvSpPr>
        <p:spPr>
          <a:xfrm>
            <a:off x="3474965" y="4500546"/>
            <a:ext cx="357190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Oval 89"/>
          <p:cNvSpPr/>
          <p:nvPr/>
        </p:nvSpPr>
        <p:spPr>
          <a:xfrm>
            <a:off x="6975427" y="6000744"/>
            <a:ext cx="357190" cy="35719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1" name="Shape 90"/>
          <p:cNvCxnSpPr>
            <a:stCxn id="89" idx="6"/>
            <a:endCxn id="85" idx="3"/>
          </p:cNvCxnSpPr>
          <p:nvPr/>
        </p:nvCxnSpPr>
        <p:spPr>
          <a:xfrm flipV="1">
            <a:off x="3832155" y="4162485"/>
            <a:ext cx="981003" cy="5166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hape 91"/>
          <p:cNvCxnSpPr>
            <a:stCxn id="89" idx="6"/>
            <a:endCxn id="69" idx="1"/>
          </p:cNvCxnSpPr>
          <p:nvPr/>
        </p:nvCxnSpPr>
        <p:spPr>
          <a:xfrm>
            <a:off x="3832155" y="4679141"/>
            <a:ext cx="981003" cy="58809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>
            <a:stCxn id="70" idx="6"/>
            <a:endCxn id="90" idx="2"/>
          </p:cNvCxnSpPr>
          <p:nvPr/>
        </p:nvCxnSpPr>
        <p:spPr>
          <a:xfrm>
            <a:off x="5975295" y="6179339"/>
            <a:ext cx="1000132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187661" y="4214794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s</a:t>
            </a:r>
            <a:r>
              <a:rPr lang="en-US" dirty="0" smtClean="0"/>
              <a:t>:&lt;s&gt;</a:t>
            </a:r>
            <a:endParaRPr lang="en-IN" dirty="0"/>
          </a:p>
        </p:txBody>
      </p:sp>
      <p:sp>
        <p:nvSpPr>
          <p:cNvPr id="95" name="TextBox 94"/>
          <p:cNvSpPr txBox="1"/>
          <p:nvPr/>
        </p:nvSpPr>
        <p:spPr>
          <a:xfrm>
            <a:off x="7361008" y="606004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e</a:t>
            </a:r>
            <a:r>
              <a:rPr lang="en-US" dirty="0" smtClean="0"/>
              <a:t>:&lt;/s&gt;</a:t>
            </a:r>
            <a:endParaRPr lang="en-IN" dirty="0"/>
          </a:p>
        </p:txBody>
      </p:sp>
      <p:sp>
        <p:nvSpPr>
          <p:cNvPr id="96" name="Rectangle 95"/>
          <p:cNvSpPr/>
          <p:nvPr/>
        </p:nvSpPr>
        <p:spPr>
          <a:xfrm>
            <a:off x="714348" y="5214950"/>
            <a:ext cx="26725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P(s) = a</a:t>
            </a:r>
            <a:r>
              <a:rPr lang="en-US" sz="1100" dirty="0" smtClean="0"/>
              <a:t>s1 * </a:t>
            </a:r>
            <a:r>
              <a:rPr lang="en-US" dirty="0" smtClean="0"/>
              <a:t>a</a:t>
            </a:r>
            <a:r>
              <a:rPr lang="en-US" sz="1100" dirty="0" smtClean="0"/>
              <a:t>12 </a:t>
            </a:r>
          </a:p>
          <a:p>
            <a:r>
              <a:rPr lang="en-US" sz="1100" dirty="0" smtClean="0"/>
              <a:t>*</a:t>
            </a:r>
            <a:r>
              <a:rPr lang="en-US" dirty="0" smtClean="0"/>
              <a:t> a</a:t>
            </a:r>
            <a:r>
              <a:rPr lang="en-US" sz="1100" dirty="0" smtClean="0"/>
              <a:t>23 *</a:t>
            </a:r>
            <a:r>
              <a:rPr lang="en-US" dirty="0" smtClean="0"/>
              <a:t> a</a:t>
            </a:r>
            <a:r>
              <a:rPr lang="en-US" sz="1050" dirty="0" smtClean="0"/>
              <a:t>31 </a:t>
            </a:r>
            <a:r>
              <a:rPr lang="en-US" sz="1100" dirty="0" smtClean="0"/>
              <a:t>*</a:t>
            </a:r>
            <a:r>
              <a:rPr lang="en-US" sz="1050" dirty="0" smtClean="0"/>
              <a:t> </a:t>
            </a:r>
            <a:r>
              <a:rPr lang="en-US" dirty="0" smtClean="0"/>
              <a:t>a</a:t>
            </a:r>
            <a:r>
              <a:rPr lang="en-US" sz="1100" dirty="0" smtClean="0"/>
              <a:t>14 *</a:t>
            </a:r>
            <a:r>
              <a:rPr lang="en-US" sz="1050" dirty="0" smtClean="0"/>
              <a:t> </a:t>
            </a:r>
            <a:r>
              <a:rPr lang="en-US" dirty="0" smtClean="0"/>
              <a:t>a</a:t>
            </a:r>
            <a:r>
              <a:rPr lang="en-US" sz="1100" dirty="0" smtClean="0"/>
              <a:t>4e</a:t>
            </a:r>
            <a:endParaRPr lang="en-IN" dirty="0" smtClean="0"/>
          </a:p>
          <a:p>
            <a:endParaRPr lang="en-US" dirty="0" smtClean="0"/>
          </a:p>
          <a:p>
            <a:r>
              <a:rPr lang="en-US" dirty="0" smtClean="0"/>
              <a:t>= 0.8*0.5*1*1*0.5*1 </a:t>
            </a:r>
            <a:r>
              <a:rPr lang="en-US" b="1" dirty="0" smtClean="0"/>
              <a:t>=</a:t>
            </a:r>
            <a:r>
              <a:rPr lang="en-US" b="1" dirty="0" smtClean="0">
                <a:solidFill>
                  <a:schemeClr val="accent4"/>
                </a:solidFill>
              </a:rPr>
              <a:t> 0.2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143372" y="427411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s5</a:t>
            </a:r>
            <a:endParaRPr lang="en-IN" dirty="0"/>
          </a:p>
        </p:txBody>
      </p:sp>
      <p:sp>
        <p:nvSpPr>
          <p:cNvPr id="98" name="TextBox 97"/>
          <p:cNvSpPr txBox="1"/>
          <p:nvPr/>
        </p:nvSpPr>
        <p:spPr>
          <a:xfrm>
            <a:off x="4214810" y="478632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s1</a:t>
            </a:r>
            <a:endParaRPr lang="en-IN" dirty="0"/>
          </a:p>
        </p:txBody>
      </p:sp>
      <p:sp>
        <p:nvSpPr>
          <p:cNvPr id="99" name="TextBox 98"/>
          <p:cNvSpPr txBox="1"/>
          <p:nvPr/>
        </p:nvSpPr>
        <p:spPr>
          <a:xfrm>
            <a:off x="6248346" y="584575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4e</a:t>
            </a:r>
            <a:endParaRPr lang="en-IN" dirty="0"/>
          </a:p>
        </p:txBody>
      </p:sp>
      <p:sp>
        <p:nvSpPr>
          <p:cNvPr id="100" name="Rectangle 99"/>
          <p:cNvSpPr/>
          <p:nvPr/>
        </p:nvSpPr>
        <p:spPr>
          <a:xfrm>
            <a:off x="428596" y="3643314"/>
            <a:ext cx="835824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" name="Rectangle 103"/>
          <p:cNvSpPr/>
          <p:nvPr/>
        </p:nvSpPr>
        <p:spPr>
          <a:xfrm>
            <a:off x="785786" y="428604"/>
            <a:ext cx="161614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r>
              <a:rPr lang="en-US" sz="1100" dirty="0" smtClean="0"/>
              <a:t>s1 =</a:t>
            </a:r>
            <a:r>
              <a:rPr lang="en-US" dirty="0" smtClean="0"/>
              <a:t> 0.2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s5 = </a:t>
            </a:r>
            <a:r>
              <a:rPr lang="en-US" dirty="0" smtClean="0"/>
              <a:t>0.8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12 =</a:t>
            </a:r>
            <a:r>
              <a:rPr lang="en-US" dirty="0" smtClean="0"/>
              <a:t> 0.5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14 = </a:t>
            </a:r>
            <a:r>
              <a:rPr lang="en-US" dirty="0" smtClean="0"/>
              <a:t>0.5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a</a:t>
            </a:r>
            <a:r>
              <a:rPr lang="en-US" sz="1100" dirty="0" err="1" smtClean="0"/>
              <a:t>xy</a:t>
            </a:r>
            <a:r>
              <a:rPr lang="en-US" dirty="0" smtClean="0"/>
              <a:t> = 1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785786" y="3737622"/>
            <a:ext cx="161614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r>
              <a:rPr lang="en-US" sz="1100" dirty="0" smtClean="0"/>
              <a:t>s1 =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0.8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s5 = </a:t>
            </a:r>
            <a:r>
              <a:rPr lang="en-US" dirty="0" smtClean="0">
                <a:solidFill>
                  <a:schemeClr val="accent2"/>
                </a:solidFill>
              </a:rPr>
              <a:t>0.2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12 =</a:t>
            </a:r>
            <a:r>
              <a:rPr lang="en-US" dirty="0" smtClean="0"/>
              <a:t> 0.5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14 = </a:t>
            </a:r>
            <a:r>
              <a:rPr lang="en-US" dirty="0" smtClean="0"/>
              <a:t>0.5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a</a:t>
            </a:r>
            <a:r>
              <a:rPr lang="en-US" sz="1100" dirty="0" err="1" smtClean="0"/>
              <a:t>xy</a:t>
            </a:r>
            <a:r>
              <a:rPr lang="en-US" dirty="0" smtClean="0"/>
              <a:t> = 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344098" y="42860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Model 1</a:t>
            </a:r>
            <a:endParaRPr lang="en-IN" dirty="0">
              <a:solidFill>
                <a:schemeClr val="accent4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215206" y="377404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Model 2</a:t>
            </a:r>
            <a:endParaRPr lang="en-IN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Assume ‘</a:t>
            </a:r>
            <a:r>
              <a:rPr lang="en-US" dirty="0" err="1" smtClean="0"/>
              <a:t>Vishwanathan</a:t>
            </a:r>
            <a:r>
              <a:rPr lang="en-US" dirty="0" smtClean="0"/>
              <a:t>’ is not in the corpus.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C(“met </a:t>
            </a:r>
            <a:r>
              <a:rPr lang="en-US" dirty="0" err="1" smtClean="0"/>
              <a:t>Vishwanathan</a:t>
            </a:r>
            <a:r>
              <a:rPr lang="en-US" dirty="0" smtClean="0"/>
              <a:t>”)</a:t>
            </a:r>
            <a:r>
              <a:rPr lang="en-IN" dirty="0" smtClean="0"/>
              <a:t> = 0</a:t>
            </a:r>
          </a:p>
          <a:p>
            <a:pPr>
              <a:buNone/>
            </a:pPr>
            <a:r>
              <a:rPr lang="en-US" dirty="0" smtClean="0"/>
              <a:t>C(“met”) ~= 30000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Unigram</a:t>
            </a:r>
          </a:p>
          <a:p>
            <a:pPr>
              <a:buNone/>
            </a:pPr>
            <a:r>
              <a:rPr lang="en-US" sz="2800" dirty="0" smtClean="0"/>
              <a:t>P(“met </a:t>
            </a:r>
            <a:r>
              <a:rPr lang="en-US" sz="2800" dirty="0" err="1" smtClean="0"/>
              <a:t>Vish</a:t>
            </a:r>
            <a:r>
              <a:rPr lang="en-US" sz="2800" dirty="0" smtClean="0"/>
              <a:t>..”) 	= P(“met”)P(“</a:t>
            </a:r>
            <a:r>
              <a:rPr lang="en-US" sz="2800" dirty="0" err="1" smtClean="0"/>
              <a:t>Vish</a:t>
            </a:r>
            <a:r>
              <a:rPr lang="en-US" sz="2800" dirty="0" smtClean="0"/>
              <a:t>..”)</a:t>
            </a:r>
          </a:p>
          <a:p>
            <a:pPr>
              <a:buNone/>
            </a:pPr>
            <a:r>
              <a:rPr lang="en-US" sz="2800" dirty="0" smtClean="0"/>
              <a:t>				= 0.0004 * 0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Bigram</a:t>
            </a:r>
          </a:p>
          <a:p>
            <a:pPr>
              <a:buNone/>
            </a:pPr>
            <a:r>
              <a:rPr lang="en-US" sz="2800" dirty="0" smtClean="0"/>
              <a:t>P(“met </a:t>
            </a:r>
            <a:r>
              <a:rPr lang="en-US" sz="2800" dirty="0" err="1" smtClean="0"/>
              <a:t>Vish</a:t>
            </a:r>
            <a:r>
              <a:rPr lang="en-US" sz="2800" dirty="0" smtClean="0"/>
              <a:t>..”) 	= P(“met”|…)P(“</a:t>
            </a:r>
            <a:r>
              <a:rPr lang="en-US" sz="2800" dirty="0" err="1" smtClean="0"/>
              <a:t>Vish</a:t>
            </a:r>
            <a:r>
              <a:rPr lang="en-US" sz="2800" dirty="0" smtClean="0"/>
              <a:t>..”|”met”)</a:t>
            </a:r>
          </a:p>
          <a:p>
            <a:pPr>
              <a:buNone/>
            </a:pPr>
            <a:r>
              <a:rPr lang="en-US" sz="2800" dirty="0" smtClean="0"/>
              <a:t>				= 0.023 * 0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multiplying by 0 bad?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5715008" y="6143644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kills other estimates!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2214554"/>
            <a:ext cx="32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Problem of Unknown words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usual part of speech of unknown words?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Examples of Part of Speech:</a:t>
            </a:r>
          </a:p>
          <a:p>
            <a:pPr lvl="1">
              <a:buNone/>
            </a:pPr>
            <a:r>
              <a:rPr lang="en-US" sz="1600" dirty="0" smtClean="0"/>
              <a:t>Verbs, Adjectives, Adverbs, Conjunctions, Common Nouns,</a:t>
            </a:r>
          </a:p>
          <a:p>
            <a:pPr lvl="1">
              <a:buNone/>
            </a:pPr>
            <a:r>
              <a:rPr lang="en-US" sz="1600" dirty="0" smtClean="0"/>
              <a:t>Proper Nouns, Definite Articles, Indefinite Articles</a:t>
            </a:r>
          </a:p>
          <a:p>
            <a:pPr lvl="1"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Classes of Words</a:t>
            </a:r>
            <a:r>
              <a:rPr lang="en-US" sz="2400" dirty="0" smtClean="0"/>
              <a:t>:</a:t>
            </a:r>
            <a:endParaRPr lang="en-US" sz="2800" dirty="0" smtClean="0"/>
          </a:p>
          <a:p>
            <a:pPr lvl="1">
              <a:buNone/>
            </a:pPr>
            <a:r>
              <a:rPr lang="en-US" sz="1600" dirty="0" smtClean="0"/>
              <a:t>Closed – pronouns, prepositions, particles (function words)</a:t>
            </a:r>
          </a:p>
          <a:p>
            <a:pPr lvl="1">
              <a:buNone/>
            </a:pPr>
            <a:r>
              <a:rPr lang="en-US" sz="1600" dirty="0" smtClean="0"/>
              <a:t>Open – nouns, verbs, adjectives (content words)</a:t>
            </a:r>
            <a:endParaRPr lang="en-IN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puzzle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Laplace, </a:t>
            </a:r>
            <a:r>
              <a:rPr lang="en-US" dirty="0" err="1" smtClean="0"/>
              <a:t>Lidstone</a:t>
            </a:r>
            <a:r>
              <a:rPr lang="en-US" dirty="0" smtClean="0"/>
              <a:t>, </a:t>
            </a:r>
            <a:r>
              <a:rPr lang="en-US" dirty="0" err="1" smtClean="0"/>
              <a:t>Jeffreys</a:t>
            </a:r>
            <a:r>
              <a:rPr lang="en-US" dirty="0" smtClean="0"/>
              <a:t>-Perks</a:t>
            </a:r>
          </a:p>
          <a:p>
            <a:r>
              <a:rPr lang="en-US" dirty="0" smtClean="0"/>
              <a:t>Witten-Bell</a:t>
            </a:r>
          </a:p>
          <a:p>
            <a:r>
              <a:rPr lang="en-US" dirty="0" smtClean="0"/>
              <a:t>Good-Turing</a:t>
            </a:r>
          </a:p>
          <a:p>
            <a:r>
              <a:rPr lang="en-US" dirty="0" smtClean="0"/>
              <a:t>Katz’s </a:t>
            </a:r>
            <a:r>
              <a:rPr lang="en-US" dirty="0" err="1" smtClean="0"/>
              <a:t>Backoff</a:t>
            </a:r>
            <a:endParaRPr lang="en-US" dirty="0" smtClean="0"/>
          </a:p>
          <a:p>
            <a:r>
              <a:rPr lang="en-US" dirty="0" err="1" smtClean="0"/>
              <a:t>Kneser</a:t>
            </a:r>
            <a:r>
              <a:rPr lang="en-US" dirty="0" smtClean="0"/>
              <a:t>-Ney</a:t>
            </a:r>
          </a:p>
          <a:p>
            <a:r>
              <a:rPr lang="en-US" dirty="0" smtClean="0"/>
              <a:t>Linear Interpolation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Word types</a:t>
            </a:r>
          </a:p>
          <a:p>
            <a:r>
              <a:rPr lang="en-US" dirty="0" smtClean="0"/>
              <a:t>Word tokens</a:t>
            </a:r>
          </a:p>
          <a:p>
            <a:r>
              <a:rPr lang="en-IN" dirty="0" smtClean="0"/>
              <a:t>N: size of corpus [count tokens] </a:t>
            </a:r>
          </a:p>
          <a:p>
            <a:r>
              <a:rPr lang="en-IN" dirty="0" smtClean="0"/>
              <a:t>V: size of vocabulary [count types] </a:t>
            </a:r>
          </a:p>
          <a:p>
            <a:r>
              <a:rPr lang="en-IN" dirty="0" smtClean="0"/>
              <a:t>B: parameter size of the model</a:t>
            </a:r>
          </a:p>
          <a:p>
            <a:pPr lvl="1"/>
            <a:r>
              <a:rPr lang="en-IN" dirty="0" smtClean="0"/>
              <a:t>unigram B=V</a:t>
            </a:r>
          </a:p>
          <a:p>
            <a:pPr lvl="1"/>
            <a:r>
              <a:rPr lang="en-IN" dirty="0" smtClean="0"/>
              <a:t>bigram B=V</a:t>
            </a:r>
            <a:r>
              <a:rPr lang="en-IN" baseline="30000" dirty="0" smtClean="0"/>
              <a:t>2</a:t>
            </a:r>
          </a:p>
          <a:p>
            <a:pPr lvl="1"/>
            <a:r>
              <a:rPr lang="en-IN" dirty="0" smtClean="0"/>
              <a:t>trigram B=V</a:t>
            </a:r>
            <a:r>
              <a:rPr lang="en-IN" baseline="30000" dirty="0" smtClean="0"/>
              <a:t>3</a:t>
            </a:r>
          </a:p>
          <a:p>
            <a:pPr lvl="1"/>
            <a:r>
              <a:rPr lang="en-IN" dirty="0" smtClean="0"/>
              <a:t>n-gram B=</a:t>
            </a:r>
            <a:r>
              <a:rPr lang="en-IN" dirty="0" err="1" smtClean="0"/>
              <a:t>V</a:t>
            </a:r>
            <a:r>
              <a:rPr lang="en-IN" baseline="30000" dirty="0" err="1" smtClean="0"/>
              <a:t>n</a:t>
            </a:r>
            <a:r>
              <a:rPr lang="en-IN" dirty="0" smtClean="0"/>
              <a:t> </a:t>
            </a:r>
          </a:p>
          <a:p>
            <a:r>
              <a:rPr lang="en-IN" dirty="0" smtClean="0"/>
              <a:t>C(w</a:t>
            </a:r>
            <a:r>
              <a:rPr lang="en-IN" baseline="-25000" dirty="0" smtClean="0"/>
              <a:t>1</a:t>
            </a:r>
            <a:r>
              <a:rPr lang="en-IN" dirty="0" smtClean="0"/>
              <a:t>...</a:t>
            </a:r>
            <a:r>
              <a:rPr lang="en-IN" dirty="0" err="1" smtClean="0"/>
              <a:t>w</a:t>
            </a:r>
            <a:r>
              <a:rPr lang="en-IN" baseline="-25000" dirty="0" err="1" smtClean="0"/>
              <a:t>n</a:t>
            </a:r>
            <a:r>
              <a:rPr lang="en-IN" dirty="0" smtClean="0"/>
              <a:t>) is the count of an n-gram </a:t>
            </a:r>
          </a:p>
          <a:p>
            <a:r>
              <a:rPr lang="en-US" dirty="0" smtClean="0"/>
              <a:t>C</a:t>
            </a:r>
            <a:r>
              <a:rPr lang="en-US" sz="1500" dirty="0" smtClean="0"/>
              <a:t>t</a:t>
            </a:r>
            <a:r>
              <a:rPr lang="en-IN" dirty="0" smtClean="0"/>
              <a:t> is the count of word w</a:t>
            </a:r>
            <a:r>
              <a:rPr lang="en-US" sz="1500" dirty="0" smtClean="0"/>
              <a:t>t</a:t>
            </a:r>
            <a:endParaRPr lang="en-IN" sz="1500" dirty="0" smtClean="0"/>
          </a:p>
          <a:p>
            <a:r>
              <a:rPr lang="en-IN" dirty="0" smtClean="0"/>
              <a:t>N</a:t>
            </a:r>
            <a:r>
              <a:rPr lang="en-IN" baseline="-25000" dirty="0" smtClean="0"/>
              <a:t>r</a:t>
            </a:r>
            <a:r>
              <a:rPr lang="en-IN" dirty="0" smtClean="0"/>
              <a:t>: The number of n-grams with count r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LAPLACE SMOOTHING</a:t>
            </a:r>
            <a:endParaRPr lang="en-IN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14800" y="3286124"/>
          <a:ext cx="914400" cy="215900"/>
        </p:xfrm>
        <a:graphic>
          <a:graphicData uri="http://schemas.openxmlformats.org/presentationml/2006/ole">
            <p:oleObj spid="_x0000_s826370" name="Equation" r:id="rId3" imgW="114120" imgH="21564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214678" y="1644646"/>
          <a:ext cx="2692400" cy="1284288"/>
        </p:xfrm>
        <a:graphic>
          <a:graphicData uri="http://schemas.openxmlformats.org/presentationml/2006/ole">
            <p:oleObj spid="_x0000_s826371" name="Equation" r:id="rId4" imgW="825480" imgH="39348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197225" y="3429000"/>
          <a:ext cx="4059238" cy="1284288"/>
        </p:xfrm>
        <a:graphic>
          <a:graphicData uri="http://schemas.openxmlformats.org/presentationml/2006/ole">
            <p:oleObj spid="_x0000_s826372" name="Equation" r:id="rId5" imgW="1244520" imgH="39348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0034" y="1500174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Unigrams: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LAPLACE SMOOTHING</a:t>
            </a:r>
            <a:endParaRPr lang="en-IN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14800" y="3286124"/>
          <a:ext cx="914400" cy="215900"/>
        </p:xfrm>
        <a:graphic>
          <a:graphicData uri="http://schemas.openxmlformats.org/presentationml/2006/ole">
            <p:oleObj spid="_x0000_s827394" name="Equation" r:id="rId3" imgW="114120" imgH="21564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142976" y="1643050"/>
          <a:ext cx="2692400" cy="1284288"/>
        </p:xfrm>
        <a:graphic>
          <a:graphicData uri="http://schemas.openxmlformats.org/presentationml/2006/ole">
            <p:oleObj spid="_x0000_s827395" name="Equation" r:id="rId4" imgW="825480" imgH="393480" progId="Equation.3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142976" y="3000372"/>
          <a:ext cx="7643866" cy="951806"/>
        </p:xfrm>
        <a:graphic>
          <a:graphicData uri="http://schemas.openxmlformats.org/presentationml/2006/ole">
            <p:oleObj spid="_x0000_s827396" name="Equation" r:id="rId5" imgW="3162240" imgH="393480" progId="Equation.3">
              <p:embed/>
            </p:oleObj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1214414" y="4357694"/>
          <a:ext cx="7572428" cy="695143"/>
        </p:xfrm>
        <a:graphic>
          <a:graphicData uri="http://schemas.openxmlformats.org/presentationml/2006/ole">
            <p:oleObj spid="_x0000_s827397" name="Equation" r:id="rId6" imgW="4292280" imgH="3934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29190" y="1571612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Google Terabyte Corpus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LAPLACE SMOOTHING</a:t>
            </a:r>
            <a:endParaRPr lang="en-IN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14800" y="3286124"/>
          <a:ext cx="914400" cy="215900"/>
        </p:xfrm>
        <a:graphic>
          <a:graphicData uri="http://schemas.openxmlformats.org/presentationml/2006/ole">
            <p:oleObj spid="_x0000_s828418" name="Equation" r:id="rId3" imgW="114120" imgH="21564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142976" y="1643050"/>
          <a:ext cx="2692400" cy="1284288"/>
        </p:xfrm>
        <a:graphic>
          <a:graphicData uri="http://schemas.openxmlformats.org/presentationml/2006/ole">
            <p:oleObj spid="_x0000_s828419" name="Equation" r:id="rId4" imgW="825480" imgH="393480" progId="Equation.3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681163" y="3000375"/>
          <a:ext cx="6569075" cy="952500"/>
        </p:xfrm>
        <a:graphic>
          <a:graphicData uri="http://schemas.openxmlformats.org/presentationml/2006/ole">
            <p:oleObj spid="_x0000_s828420" name="Equation" r:id="rId5" imgW="2717640" imgH="393480" progId="Equation.3">
              <p:embed/>
            </p:oleObj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928662" y="4286256"/>
          <a:ext cx="7789677" cy="857256"/>
        </p:xfrm>
        <a:graphic>
          <a:graphicData uri="http://schemas.openxmlformats.org/presentationml/2006/ole">
            <p:oleObj spid="_x0000_s828421" name="Equation" r:id="rId6" imgW="3581280" imgH="3934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29190" y="1571612"/>
            <a:ext cx="289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Brown Corpus Unigrams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Step 2: There’s no step 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750" y="47345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P(United/Politics) = 2/7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750" y="51917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P(Nations/Politics) = 1/7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56489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P(States/Politics) = 1/7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47244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P(Manchester/Sports) = 2/5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3550" y="51816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P(United/Sports) = 1/5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93550" y="56388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r>
              <a:rPr lang="en-US" sz="2800" dirty="0" smtClean="0">
                <a:solidFill>
                  <a:srgbClr val="0070C0"/>
                </a:solidFill>
              </a:rPr>
              <a:t>/Sports) = 1/5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61061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P(Politics) = 7/12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93550" y="60960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P(Sports) = 5/12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8750" y="42672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P(The/Politics) = 2/7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0" y="42672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P(and/Sports) = 1/5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8750" y="38100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P(and/Politics) = 1/7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52400" y="1444625"/>
            <a:ext cx="8763000" cy="213677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This is a Naïve Bayesian Classifier!!!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LAPLACE SMOOTHING</a:t>
            </a:r>
            <a:endParaRPr lang="en-IN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14800" y="3286124"/>
          <a:ext cx="914400" cy="215900"/>
        </p:xfrm>
        <a:graphic>
          <a:graphicData uri="http://schemas.openxmlformats.org/presentationml/2006/ole">
            <p:oleObj spid="_x0000_s829442" name="Equation" r:id="rId3" imgW="114120" imgH="21564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142976" y="1643050"/>
          <a:ext cx="2692400" cy="1284288"/>
        </p:xfrm>
        <a:graphic>
          <a:graphicData uri="http://schemas.openxmlformats.org/presentationml/2006/ole">
            <p:oleObj spid="_x0000_s829443" name="Equation" r:id="rId4" imgW="825480" imgH="393480" progId="Equation.3">
              <p:embed/>
            </p:oleObj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571472" y="4286256"/>
          <a:ext cx="8020073" cy="689405"/>
        </p:xfrm>
        <a:graphic>
          <a:graphicData uri="http://schemas.openxmlformats.org/presentationml/2006/ole">
            <p:oleObj spid="_x0000_s829444" name="Equation" r:id="rId5" imgW="4584600" imgH="3934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29190" y="1571612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Brown Corpus Bigrams</a:t>
            </a:r>
            <a:endParaRPr lang="en-IN" dirty="0">
              <a:solidFill>
                <a:srgbClr val="FF0000"/>
              </a:solidFill>
            </a:endParaRPr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571472" y="3168650"/>
          <a:ext cx="5910263" cy="688975"/>
        </p:xfrm>
        <a:graphic>
          <a:graphicData uri="http://schemas.openxmlformats.org/presentationml/2006/ole">
            <p:oleObj spid="_x0000_s829445" name="Equation" r:id="rId6" imgW="3377880" imgH="39348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00430" y="5929330"/>
            <a:ext cx="453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56057*56057=</a:t>
            </a:r>
            <a:r>
              <a:rPr lang="en-IN" dirty="0" smtClean="0"/>
              <a:t>3.1423*1,000,000,000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LAPLACE SMOOTHING</a:t>
            </a:r>
            <a:endParaRPr lang="en-IN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14800" y="3286124"/>
          <a:ext cx="914400" cy="215900"/>
        </p:xfrm>
        <a:graphic>
          <a:graphicData uri="http://schemas.openxmlformats.org/presentationml/2006/ole">
            <p:oleObj spid="_x0000_s830466" name="Equation" r:id="rId3" imgW="114120" imgH="21564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282812" y="1594996"/>
          <a:ext cx="6627813" cy="1408113"/>
        </p:xfrm>
        <a:graphic>
          <a:graphicData uri="http://schemas.openxmlformats.org/presentationml/2006/ole">
            <p:oleObj spid="_x0000_s830467" name="Equation" r:id="rId4" imgW="2031840" imgH="431640" progId="Equation.3">
              <p:embed/>
            </p:oleObj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857224" y="4264025"/>
          <a:ext cx="6643687" cy="733425"/>
        </p:xfrm>
        <a:graphic>
          <a:graphicData uri="http://schemas.openxmlformats.org/presentationml/2006/ole">
            <p:oleObj spid="_x0000_s830468" name="Equation" r:id="rId5" imgW="3797280" imgH="4190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11430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Brown Corpus</a:t>
            </a:r>
            <a:endParaRPr lang="en-IN" dirty="0">
              <a:solidFill>
                <a:srgbClr val="FF0000"/>
              </a:solidFill>
            </a:endParaRPr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815975" y="3146425"/>
          <a:ext cx="5421313" cy="733425"/>
        </p:xfrm>
        <a:graphic>
          <a:graphicData uri="http://schemas.openxmlformats.org/presentationml/2006/ole">
            <p:oleObj spid="_x0000_s830469" name="Equation" r:id="rId6" imgW="3098520" imgH="4190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10184" y="1131332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Conditional Probabilities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LIDSTONE’s</a:t>
            </a:r>
            <a:endParaRPr lang="en-IN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651125" y="2428875"/>
          <a:ext cx="4473575" cy="1284288"/>
        </p:xfrm>
        <a:graphic>
          <a:graphicData uri="http://schemas.openxmlformats.org/presentationml/2006/ole">
            <p:oleObj spid="_x0000_s831490" name="Equation" r:id="rId3" imgW="13716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JEFFREY-PERK’s</a:t>
            </a:r>
            <a:endParaRPr lang="en-IN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651125" y="2428875"/>
          <a:ext cx="4473575" cy="1284288"/>
        </p:xfrm>
        <a:graphic>
          <a:graphicData uri="http://schemas.openxmlformats.org/presentationml/2006/ole">
            <p:oleObj spid="_x0000_s832514" name="Equation" r:id="rId3" imgW="1371600" imgH="39348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000496" y="1571612"/>
          <a:ext cx="1005885" cy="652466"/>
        </p:xfrm>
        <a:graphic>
          <a:graphicData uri="http://schemas.openxmlformats.org/presentationml/2006/ole">
            <p:oleObj spid="_x0000_s832515" name="Equation" r:id="rId4" imgW="46980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 Model – Challenge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04800" y="2590800"/>
            <a:ext cx="8619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Can you build a classifier out of </a:t>
            </a:r>
            <a:r>
              <a:rPr lang="en-US" sz="3200" dirty="0" smtClean="0"/>
              <a:t>a language model?</a:t>
            </a:r>
            <a:endParaRPr lang="en-US" sz="3200" b="1" dirty="0"/>
          </a:p>
        </p:txBody>
      </p:sp>
    </p:spTree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 Model – Challenge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524000" y="1372612"/>
            <a:ext cx="655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you build a classifier out of this?</a:t>
            </a:r>
          </a:p>
          <a:p>
            <a:endParaRPr lang="en-US" sz="3200" dirty="0" smtClean="0"/>
          </a:p>
          <a:p>
            <a:r>
              <a:rPr lang="en-US" sz="3200" dirty="0" smtClean="0"/>
              <a:t>You just calculated P(s)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For classification you need to compute P(</a:t>
            </a:r>
            <a:r>
              <a:rPr lang="en-US" sz="3200" b="1" dirty="0" err="1" smtClean="0"/>
              <a:t>c|s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</p:spTree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 Model – Challenge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524000" y="1371600"/>
            <a:ext cx="6553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you build a classifier out of this?</a:t>
            </a:r>
          </a:p>
          <a:p>
            <a:endParaRPr lang="en-US" sz="3200" dirty="0" smtClean="0"/>
          </a:p>
          <a:p>
            <a:r>
              <a:rPr lang="en-US" sz="3200" dirty="0" smtClean="0"/>
              <a:t>You just calculated P(s)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For classification you need to compute P(</a:t>
            </a:r>
            <a:r>
              <a:rPr lang="en-US" sz="3200" b="1" dirty="0" err="1" smtClean="0"/>
              <a:t>c|s</a:t>
            </a:r>
            <a:r>
              <a:rPr lang="en-US" sz="3200" b="1" dirty="0" smtClean="0"/>
              <a:t>)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Use Bayesian Inversion!!!</a:t>
            </a:r>
            <a:endParaRPr lang="en-US" sz="3200" b="1" dirty="0"/>
          </a:p>
        </p:txBody>
      </p:sp>
    </p:spTree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 Model – Challenge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524000" y="4368225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P(</a:t>
            </a:r>
            <a:r>
              <a:rPr lang="en-US" sz="3200" b="1" dirty="0" err="1" smtClean="0"/>
              <a:t>c|s</a:t>
            </a:r>
            <a:r>
              <a:rPr lang="en-US" sz="3200" b="1" dirty="0" smtClean="0"/>
              <a:t>) = P(</a:t>
            </a:r>
            <a:r>
              <a:rPr lang="en-US" sz="3200" b="1" dirty="0" err="1" smtClean="0"/>
              <a:t>s|c</a:t>
            </a:r>
            <a:r>
              <a:rPr lang="en-US" sz="3200" b="1" dirty="0" smtClean="0"/>
              <a:t>) * P(c</a:t>
            </a:r>
            <a:r>
              <a:rPr lang="en-US" sz="3200" b="1" dirty="0" smtClean="0"/>
              <a:t>) / P(s)</a:t>
            </a:r>
            <a:endParaRPr lang="en-US" sz="3200" b="1" dirty="0" smtClean="0"/>
          </a:p>
          <a:p>
            <a:r>
              <a:rPr lang="en-US" sz="3200" b="1" dirty="0" smtClean="0"/>
              <a:t>P(</a:t>
            </a:r>
            <a:r>
              <a:rPr lang="en-US" sz="3200" b="1" dirty="0" err="1" smtClean="0"/>
              <a:t>c|s</a:t>
            </a:r>
            <a:r>
              <a:rPr lang="en-US" sz="3200" b="1" dirty="0" smtClean="0"/>
              <a:t>) = </a:t>
            </a:r>
            <a:r>
              <a:rPr lang="en-US" sz="3200" dirty="0" smtClean="0"/>
              <a:t>as1 * a12</a:t>
            </a:r>
          </a:p>
          <a:p>
            <a:r>
              <a:rPr lang="en-US" sz="3200" dirty="0" smtClean="0"/>
              <a:t>* a23 * a</a:t>
            </a:r>
            <a:r>
              <a:rPr lang="en-US" sz="2800" dirty="0" smtClean="0"/>
              <a:t>31 </a:t>
            </a:r>
            <a:r>
              <a:rPr lang="en-US" sz="3200" dirty="0" smtClean="0"/>
              <a:t>*</a:t>
            </a:r>
            <a:r>
              <a:rPr lang="en-US" sz="2800" dirty="0" smtClean="0"/>
              <a:t> </a:t>
            </a:r>
            <a:r>
              <a:rPr lang="en-US" sz="3200" dirty="0" smtClean="0"/>
              <a:t>a14 *</a:t>
            </a:r>
            <a:r>
              <a:rPr lang="en-US" sz="2800" dirty="0" smtClean="0"/>
              <a:t> </a:t>
            </a:r>
            <a:r>
              <a:rPr lang="en-US" sz="3200" dirty="0" smtClean="0"/>
              <a:t>a4e * </a:t>
            </a:r>
            <a:r>
              <a:rPr lang="en-US" sz="3200" b="1" dirty="0" smtClean="0"/>
              <a:t>P(c</a:t>
            </a:r>
            <a:r>
              <a:rPr lang="en-US" sz="3200" b="1" dirty="0" smtClean="0"/>
              <a:t>) / P(s) </a:t>
            </a:r>
            <a:endParaRPr lang="en-IN" sz="3200" dirty="0" smtClean="0"/>
          </a:p>
        </p:txBody>
      </p:sp>
      <p:sp>
        <p:nvSpPr>
          <p:cNvPr id="4" name="Oval 3"/>
          <p:cNvSpPr/>
          <p:nvPr/>
        </p:nvSpPr>
        <p:spPr>
          <a:xfrm>
            <a:off x="4760849" y="2673874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5618105" y="3459692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5975295" y="1888056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7261179" y="2673874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hape 7"/>
          <p:cNvCxnSpPr>
            <a:stCxn id="4" idx="0"/>
            <a:endCxn id="6" idx="2"/>
          </p:cNvCxnSpPr>
          <p:nvPr/>
        </p:nvCxnSpPr>
        <p:spPr>
          <a:xfrm rot="5400000" flipH="1" flipV="1">
            <a:off x="5153758" y="1852338"/>
            <a:ext cx="607223" cy="103585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hape 8"/>
          <p:cNvCxnSpPr>
            <a:stCxn id="4" idx="4"/>
            <a:endCxn id="5" idx="2"/>
          </p:cNvCxnSpPr>
          <p:nvPr/>
        </p:nvCxnSpPr>
        <p:spPr>
          <a:xfrm rot="16200000" flipH="1">
            <a:off x="4975163" y="2995344"/>
            <a:ext cx="607223" cy="67866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6" idx="6"/>
            <a:endCxn id="7" idx="0"/>
          </p:cNvCxnSpPr>
          <p:nvPr/>
        </p:nvCxnSpPr>
        <p:spPr>
          <a:xfrm>
            <a:off x="6332485" y="2066651"/>
            <a:ext cx="1107289" cy="60722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4" idx="6"/>
          </p:cNvCxnSpPr>
          <p:nvPr/>
        </p:nvCxnSpPr>
        <p:spPr>
          <a:xfrm rot="10800000">
            <a:off x="5118039" y="2852469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60717" y="267387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1</a:t>
            </a:r>
            <a:r>
              <a:rPr lang="en-US" dirty="0" smtClean="0"/>
              <a:t>:the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5832419" y="153086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2</a:t>
            </a:r>
            <a:r>
              <a:rPr lang="en-US" dirty="0" smtClean="0"/>
              <a:t>:cat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534576" y="2459584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3</a:t>
            </a:r>
            <a:r>
              <a:rPr lang="en-US" dirty="0" smtClean="0"/>
              <a:t>:caught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5332353" y="374546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4</a:t>
            </a:r>
            <a:r>
              <a:rPr lang="en-US" dirty="0" smtClean="0"/>
              <a:t>:mouse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6046733" y="281675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31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7135545" y="201879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23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760849" y="209022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12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4832287" y="344755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14</a:t>
            </a:r>
            <a:endParaRPr lang="en-IN" dirty="0"/>
          </a:p>
        </p:txBody>
      </p:sp>
      <p:sp>
        <p:nvSpPr>
          <p:cNvPr id="20" name="Oval 19"/>
          <p:cNvSpPr/>
          <p:nvPr/>
        </p:nvSpPr>
        <p:spPr>
          <a:xfrm>
            <a:off x="4760849" y="1316552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4071934" y="131655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5</a:t>
            </a:r>
            <a:r>
              <a:rPr lang="en-US" dirty="0" smtClean="0"/>
              <a:t>:a</a:t>
            </a:r>
            <a:endParaRPr lang="en-IN" dirty="0"/>
          </a:p>
        </p:txBody>
      </p:sp>
      <p:cxnSp>
        <p:nvCxnSpPr>
          <p:cNvPr id="22" name="Curved Connector 36"/>
          <p:cNvCxnSpPr>
            <a:stCxn id="20" idx="5"/>
            <a:endCxn id="6" idx="2"/>
          </p:cNvCxnSpPr>
          <p:nvPr/>
        </p:nvCxnSpPr>
        <p:spPr>
          <a:xfrm rot="16200000" flipH="1">
            <a:off x="5297903" y="1389259"/>
            <a:ext cx="445218" cy="90956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06719" y="166160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52</a:t>
            </a:r>
            <a:endParaRPr lang="en-IN" dirty="0"/>
          </a:p>
        </p:txBody>
      </p:sp>
      <p:sp>
        <p:nvSpPr>
          <p:cNvPr id="24" name="Oval 23"/>
          <p:cNvSpPr/>
          <p:nvPr/>
        </p:nvSpPr>
        <p:spPr>
          <a:xfrm>
            <a:off x="3474965" y="1959494"/>
            <a:ext cx="357190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6975427" y="3459692"/>
            <a:ext cx="357190" cy="35719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6" name="Shape 25"/>
          <p:cNvCxnSpPr>
            <a:stCxn id="24" idx="6"/>
            <a:endCxn id="20" idx="3"/>
          </p:cNvCxnSpPr>
          <p:nvPr/>
        </p:nvCxnSpPr>
        <p:spPr>
          <a:xfrm flipV="1">
            <a:off x="3832155" y="1621433"/>
            <a:ext cx="981003" cy="5166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24" idx="6"/>
            <a:endCxn id="4" idx="1"/>
          </p:cNvCxnSpPr>
          <p:nvPr/>
        </p:nvCxnSpPr>
        <p:spPr>
          <a:xfrm>
            <a:off x="3832155" y="2138089"/>
            <a:ext cx="981003" cy="58809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5" idx="6"/>
            <a:endCxn id="25" idx="2"/>
          </p:cNvCxnSpPr>
          <p:nvPr/>
        </p:nvCxnSpPr>
        <p:spPr>
          <a:xfrm>
            <a:off x="5975295" y="3638287"/>
            <a:ext cx="1000132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87661" y="1673742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s</a:t>
            </a:r>
            <a:r>
              <a:rPr lang="en-US" dirty="0" smtClean="0"/>
              <a:t>:&lt;s&gt;</a:t>
            </a:r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7361008" y="351898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e</a:t>
            </a:r>
            <a:r>
              <a:rPr lang="en-US" dirty="0" smtClean="0"/>
              <a:t>:&lt;/s&gt;</a:t>
            </a:r>
            <a:endParaRPr lang="en-IN" dirty="0"/>
          </a:p>
        </p:txBody>
      </p:sp>
      <p:sp>
        <p:nvSpPr>
          <p:cNvPr id="31" name="Rectangle 30"/>
          <p:cNvSpPr/>
          <p:nvPr/>
        </p:nvSpPr>
        <p:spPr>
          <a:xfrm>
            <a:off x="785786" y="2691404"/>
            <a:ext cx="33698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P(s) = a</a:t>
            </a:r>
            <a:r>
              <a:rPr lang="en-US" sz="1100" dirty="0" smtClean="0"/>
              <a:t>s1 * </a:t>
            </a:r>
            <a:r>
              <a:rPr lang="en-US" dirty="0" smtClean="0"/>
              <a:t>a</a:t>
            </a:r>
            <a:r>
              <a:rPr lang="en-US" sz="1100" dirty="0" smtClean="0"/>
              <a:t>12</a:t>
            </a:r>
          </a:p>
          <a:p>
            <a:r>
              <a:rPr lang="en-US" sz="1100" dirty="0" smtClean="0"/>
              <a:t>*</a:t>
            </a:r>
            <a:r>
              <a:rPr lang="en-US" dirty="0" smtClean="0"/>
              <a:t> a</a:t>
            </a:r>
            <a:r>
              <a:rPr lang="en-US" sz="1100" dirty="0" smtClean="0"/>
              <a:t>23 *</a:t>
            </a:r>
            <a:r>
              <a:rPr lang="en-US" dirty="0" smtClean="0"/>
              <a:t> a</a:t>
            </a:r>
            <a:r>
              <a:rPr lang="en-US" sz="1050" dirty="0" smtClean="0"/>
              <a:t>31 </a:t>
            </a:r>
            <a:r>
              <a:rPr lang="en-US" sz="1100" dirty="0" smtClean="0"/>
              <a:t>*</a:t>
            </a:r>
            <a:r>
              <a:rPr lang="en-US" sz="1050" dirty="0" smtClean="0"/>
              <a:t> </a:t>
            </a:r>
            <a:r>
              <a:rPr lang="en-US" dirty="0" smtClean="0"/>
              <a:t>a</a:t>
            </a:r>
            <a:r>
              <a:rPr lang="en-US" sz="1100" dirty="0" smtClean="0"/>
              <a:t>14 *</a:t>
            </a:r>
            <a:r>
              <a:rPr lang="en-US" sz="1050" dirty="0" smtClean="0"/>
              <a:t> </a:t>
            </a:r>
            <a:r>
              <a:rPr lang="en-US" dirty="0" smtClean="0"/>
              <a:t>a</a:t>
            </a:r>
            <a:r>
              <a:rPr lang="en-US" sz="1100" dirty="0" smtClean="0"/>
              <a:t>4e</a:t>
            </a:r>
            <a:endParaRPr lang="en-IN" dirty="0" smtClean="0"/>
          </a:p>
          <a:p>
            <a:endParaRPr lang="en-US" dirty="0" smtClean="0"/>
          </a:p>
          <a:p>
            <a:r>
              <a:rPr lang="en-US" dirty="0" smtClean="0"/>
              <a:t>= 0.2*0.5*1*1*0.5*1 </a:t>
            </a:r>
            <a:r>
              <a:rPr lang="en-US" b="1" dirty="0" smtClean="0"/>
              <a:t>= </a:t>
            </a:r>
            <a:r>
              <a:rPr lang="en-US" b="1" dirty="0" smtClean="0">
                <a:solidFill>
                  <a:schemeClr val="accent4"/>
                </a:solidFill>
              </a:rPr>
              <a:t>0.05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43372" y="173306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s5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4214810" y="224527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s1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6248346" y="330469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4e</a:t>
            </a:r>
            <a:endParaRPr lang="en-IN" dirty="0"/>
          </a:p>
        </p:txBody>
      </p:sp>
      <p:sp>
        <p:nvSpPr>
          <p:cNvPr id="35" name="Rectangle 34"/>
          <p:cNvSpPr/>
          <p:nvPr/>
        </p:nvSpPr>
        <p:spPr>
          <a:xfrm>
            <a:off x="428596" y="1102262"/>
            <a:ext cx="835824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ectangle 35"/>
          <p:cNvSpPr/>
          <p:nvPr/>
        </p:nvSpPr>
        <p:spPr>
          <a:xfrm>
            <a:off x="785786" y="1185842"/>
            <a:ext cx="161614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r>
              <a:rPr lang="en-US" sz="1100" dirty="0" smtClean="0"/>
              <a:t>s1 =</a:t>
            </a:r>
            <a:r>
              <a:rPr lang="en-US" dirty="0" smtClean="0"/>
              <a:t> 0.2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s5 = </a:t>
            </a:r>
            <a:r>
              <a:rPr lang="en-US" dirty="0" smtClean="0"/>
              <a:t>0.8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12 =</a:t>
            </a:r>
            <a:r>
              <a:rPr lang="en-US" dirty="0" smtClean="0"/>
              <a:t> 0.5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14 = </a:t>
            </a:r>
            <a:r>
              <a:rPr lang="en-US" dirty="0" smtClean="0"/>
              <a:t>0.5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a</a:t>
            </a:r>
            <a:r>
              <a:rPr lang="en-US" sz="1100" dirty="0" err="1" smtClean="0"/>
              <a:t>xy</a:t>
            </a:r>
            <a:r>
              <a:rPr lang="en-US" dirty="0" smtClean="0"/>
              <a:t> =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44098" y="118584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Model 1 = c1</a:t>
            </a:r>
            <a:endParaRPr lang="en-IN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Chomsky’s Disagreement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 1969 he wrote:</a:t>
            </a:r>
          </a:p>
          <a:p>
            <a:r>
              <a:rPr lang="en-IN" dirty="0" smtClean="0"/>
              <a:t>But it must be recognized that the notion of "probability of a sentence" is an entirely useless one, under any known interpretation of this term.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Chomsky’s Argument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completely new sentence must have a probability of 0, since it is an outcome that has not been seen.</a:t>
            </a:r>
          </a:p>
          <a:p>
            <a:r>
              <a:rPr lang="en-IN" dirty="0" smtClean="0"/>
              <a:t>Since novel sentences are in fact generated all the time, there is a contradiction.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9808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One </a:t>
            </a:r>
            <a:r>
              <a:rPr lang="en-US" dirty="0" smtClean="0">
                <a:solidFill>
                  <a:srgbClr val="FF0000"/>
                </a:solidFill>
              </a:rPr>
              <a:t>Machine Learning </a:t>
            </a:r>
            <a:r>
              <a:rPr lang="en-US" dirty="0" smtClean="0">
                <a:solidFill>
                  <a:srgbClr val="00B050"/>
                </a:solidFill>
              </a:rPr>
              <a:t>Tool</a:t>
            </a:r>
          </a:p>
          <a:p>
            <a:r>
              <a:rPr lang="en-US" dirty="0" smtClean="0"/>
              <a:t>How to reduce </a:t>
            </a:r>
            <a:r>
              <a:rPr lang="en-US" dirty="0" smtClean="0">
                <a:solidFill>
                  <a:srgbClr val="FF0000"/>
                </a:solidFill>
              </a:rPr>
              <a:t>Text Analytics </a:t>
            </a:r>
            <a:r>
              <a:rPr lang="en-US" dirty="0" smtClean="0">
                <a:solidFill>
                  <a:srgbClr val="00B050"/>
                </a:solidFill>
              </a:rPr>
              <a:t>Tasks </a:t>
            </a:r>
            <a:r>
              <a:rPr lang="en-US" dirty="0" smtClean="0"/>
              <a:t>to steps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which you can solve with merely this one </a:t>
            </a:r>
            <a:r>
              <a:rPr lang="en-US" dirty="0" smtClean="0">
                <a:solidFill>
                  <a:srgbClr val="FF0000"/>
                </a:solidFill>
              </a:rPr>
              <a:t>Machine Learning </a:t>
            </a:r>
            <a:r>
              <a:rPr lang="en-US" dirty="0" smtClean="0">
                <a:solidFill>
                  <a:srgbClr val="00B050"/>
                </a:solidFill>
              </a:rPr>
              <a:t>Tool</a:t>
            </a:r>
          </a:p>
          <a:p>
            <a:r>
              <a:rPr lang="en-US" dirty="0" smtClean="0"/>
              <a:t>A number of </a:t>
            </a:r>
            <a:r>
              <a:rPr lang="en-US" dirty="0" smtClean="0">
                <a:solidFill>
                  <a:srgbClr val="FF0000"/>
                </a:solidFill>
              </a:rPr>
              <a:t>Text Analytics </a:t>
            </a:r>
            <a:r>
              <a:rPr lang="en-US" dirty="0" smtClean="0">
                <a:solidFill>
                  <a:srgbClr val="00B050"/>
                </a:solidFill>
              </a:rPr>
              <a:t>Design Patterns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we’re going to cover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One ML Algorithm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828800"/>
            <a:ext cx="72808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Let’s put the classifier to work: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dirty="0" smtClean="0"/>
              <a:t>Let’s see if it can classify the following documents :</a:t>
            </a:r>
          </a:p>
          <a:p>
            <a:pPr marL="514350" indent="-514350" algn="ctr">
              <a:buAutoNum type="arabicPeriod"/>
            </a:pPr>
            <a:r>
              <a:rPr lang="en-US" sz="2800" dirty="0" smtClean="0"/>
              <a:t>United Nations</a:t>
            </a:r>
          </a:p>
          <a:p>
            <a:pPr marL="514350" indent="-514350" algn="ctr">
              <a:buAutoNum type="arabicPeriod"/>
            </a:pPr>
            <a:r>
              <a:rPr lang="en-US" sz="2800" dirty="0" smtClean="0"/>
              <a:t>Manchester United</a:t>
            </a:r>
          </a:p>
          <a:p>
            <a:pPr marL="514350" indent="-514350" algn="ctr">
              <a:buAutoNum type="arabicPeriod"/>
            </a:pPr>
            <a:endParaRPr lang="en-US" sz="2800" b="1" dirty="0" smtClean="0"/>
          </a:p>
          <a:p>
            <a:pPr marL="514350" indent="-514350" algn="ctr"/>
            <a:r>
              <a:rPr lang="en-US" sz="2800" dirty="0" smtClean="0"/>
              <a:t>We are using deliberately short documents!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 Model – Challenge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04800" y="2590800"/>
            <a:ext cx="85397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Defend the notion of the probability of a sentence</a:t>
            </a:r>
          </a:p>
          <a:p>
            <a:r>
              <a:rPr lang="en-US" sz="3200" dirty="0" smtClean="0"/>
              <a:t>against Chomsky</a:t>
            </a:r>
            <a:endParaRPr lang="en-US" sz="3200" b="1" dirty="0"/>
          </a:p>
        </p:txBody>
      </p:sp>
    </p:spTree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P(“Cohan is short”)</a:t>
            </a:r>
          </a:p>
          <a:p>
            <a:pPr lvl="1"/>
            <a:r>
              <a:rPr lang="en-US" dirty="0" smtClean="0"/>
              <a:t>=</a:t>
            </a:r>
          </a:p>
          <a:p>
            <a:pPr lvl="1">
              <a:buNone/>
            </a:pPr>
            <a:r>
              <a:rPr lang="en-US" dirty="0" smtClean="0"/>
              <a:t>	P(“short” | “is”) * P(“is” | “Cohan”) * P(“Cohan”)</a:t>
            </a:r>
          </a:p>
          <a:p>
            <a:pPr lvl="1"/>
            <a:r>
              <a:rPr lang="en-US" dirty="0" smtClean="0"/>
              <a:t>=</a:t>
            </a:r>
          </a:p>
          <a:p>
            <a:pPr lvl="1">
              <a:buNone/>
            </a:pPr>
            <a:r>
              <a:rPr lang="en-US" dirty="0" smtClean="0"/>
              <a:t>		  C(“is short”)/C(“is”)</a:t>
            </a:r>
          </a:p>
          <a:p>
            <a:pPr lvl="1">
              <a:buNone/>
            </a:pPr>
            <a:r>
              <a:rPr lang="en-US" dirty="0" smtClean="0"/>
              <a:t>		* C(“Cohan is”)/C(“Cohan”)</a:t>
            </a:r>
          </a:p>
          <a:p>
            <a:pPr lvl="1">
              <a:buNone/>
            </a:pPr>
            <a:r>
              <a:rPr lang="en-US" dirty="0" smtClean="0"/>
              <a:t>		* C(“Cohan”)/C(“*”)</a:t>
            </a:r>
          </a:p>
          <a:p>
            <a:pPr lvl="1"/>
            <a:endParaRPr lang="en-US" dirty="0" smtClean="0"/>
          </a:p>
          <a:p>
            <a:pPr lvl="1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UNKNOWN SENTENCE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2276872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Solved!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Real world</a:t>
            </a:r>
            <a:r>
              <a:rPr lang="en-US" sz="4400" dirty="0" smtClean="0">
                <a:solidFill>
                  <a:schemeClr val="bg1"/>
                </a:solidFill>
              </a:rPr>
              <a:t> text analytics problem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6670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2800" b="1" dirty="0" smtClean="0"/>
              <a:t>Their OCR recognizes words incorrectly</a:t>
            </a:r>
            <a:endParaRPr lang="en-US" sz="2800" b="1" dirty="0" smtClean="0"/>
          </a:p>
          <a:p>
            <a:pPr marL="514350" indent="-514350" algn="ctr"/>
            <a:r>
              <a:rPr lang="en-GB" sz="2800" dirty="0" smtClean="0"/>
              <a:t>t</a:t>
            </a:r>
            <a:r>
              <a:rPr lang="en-GB" sz="2800" dirty="0" smtClean="0"/>
              <a:t>imes -&gt; </a:t>
            </a:r>
            <a:r>
              <a:rPr lang="en-GB" sz="2800" dirty="0" smtClean="0"/>
              <a:t>+</a:t>
            </a:r>
            <a:r>
              <a:rPr lang="en-GB" sz="2800" dirty="0" err="1" smtClean="0"/>
              <a:t>imes</a:t>
            </a:r>
            <a:endParaRPr lang="en-GB" sz="2800" dirty="0" smtClean="0"/>
          </a:p>
          <a:p>
            <a:pPr marL="514350" indent="-514350" algn="ctr"/>
            <a:r>
              <a:rPr lang="en-GB" sz="2800" dirty="0" smtClean="0"/>
              <a:t>makes -&gt; make5</a:t>
            </a:r>
            <a:endParaRPr 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8534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Someone wants you to build a tool to improve the quality of their OCR system</a:t>
            </a:r>
            <a:endParaRPr lang="en-IN" sz="32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482405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2800" dirty="0" smtClean="0"/>
              <a:t>Can you correct these mistakes?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 Checking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Let’s say the word </a:t>
            </a:r>
            <a:r>
              <a:rPr lang="en-US" dirty="0" smtClean="0"/>
              <a:t>‘hand’ </a:t>
            </a:r>
            <a:r>
              <a:rPr lang="en-US" dirty="0" smtClean="0"/>
              <a:t>is mistyped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Hand   ---  *</a:t>
            </a:r>
            <a:r>
              <a:rPr lang="en-US" dirty="0" err="1" smtClean="0"/>
              <a:t>Hamd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5445224"/>
            <a:ext cx="454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you have an unknown word!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 Checking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Out-of-Vocabulary Error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*</a:t>
            </a:r>
            <a:r>
              <a:rPr lang="en-US" dirty="0" err="1" smtClean="0"/>
              <a:t>Hamd</a:t>
            </a:r>
            <a:r>
              <a:rPr lang="en-US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 Checking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*</a:t>
            </a:r>
            <a:r>
              <a:rPr lang="en-US" dirty="0" err="1" smtClean="0"/>
              <a:t>Hamd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124200" y="5013176"/>
            <a:ext cx="14401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</a:t>
            </a:r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664260" y="4113076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924400" y="5013176"/>
            <a:ext cx="1368152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</a:t>
            </a:r>
            <a:endParaRPr lang="en-IN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4708376" y="4077072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need to find 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P(</a:t>
            </a:r>
            <a:r>
              <a:rPr lang="en-US" dirty="0" err="1" smtClean="0"/>
              <a:t>hard|hamd</a:t>
            </a:r>
            <a:r>
              <a:rPr lang="en-US" dirty="0" smtClean="0"/>
              <a:t>)</a:t>
            </a:r>
          </a:p>
          <a:p>
            <a:r>
              <a:rPr lang="en-US" dirty="0" smtClean="0"/>
              <a:t>P(</a:t>
            </a:r>
            <a:r>
              <a:rPr lang="en-US" dirty="0" err="1" smtClean="0"/>
              <a:t>hand|hamd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Whichever is greater is the right one!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need to find 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But how do you find the probability  P(</a:t>
            </a:r>
            <a:r>
              <a:rPr lang="en-US" dirty="0" err="1" smtClean="0"/>
              <a:t>hard|hamd</a:t>
            </a:r>
            <a:r>
              <a:rPr lang="en-US" dirty="0" smtClean="0"/>
              <a:t>) when ‘</a:t>
            </a:r>
            <a:r>
              <a:rPr lang="en-US" dirty="0" err="1" smtClean="0"/>
              <a:t>hamd</a:t>
            </a:r>
            <a:r>
              <a:rPr lang="en-US" dirty="0" smtClean="0"/>
              <a:t>’ is an *unknown word*?</a:t>
            </a:r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459069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related to Chomsky’s conundrum of the unknown sentence, isn’t it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Conditional </a:t>
            </a:r>
            <a:r>
              <a:rPr lang="en-US" dirty="0" err="1" smtClean="0"/>
              <a:t>Prob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P(FE) = P( F|E ) * P (E)</a:t>
            </a:r>
          </a:p>
          <a:p>
            <a:pPr lvl="1"/>
            <a:r>
              <a:rPr lang="en-US" dirty="0" smtClean="0"/>
              <a:t>P(EF) = P( E|F ) * P (F)</a:t>
            </a:r>
          </a:p>
          <a:p>
            <a:endParaRPr lang="en-US" dirty="0" smtClean="0"/>
          </a:p>
          <a:p>
            <a:r>
              <a:rPr lang="en-US" dirty="0" smtClean="0"/>
              <a:t>P(E|F) = P(F|E) * P(E) / P(F)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RULE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Running the Topic Classifier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15240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 smtClean="0">
                <a:solidFill>
                  <a:srgbClr val="00B0F0"/>
                </a:solidFill>
              </a:rPr>
              <a:t>United Nations</a:t>
            </a:r>
            <a:endParaRPr lang="en-IN" sz="54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661595"/>
            <a:ext cx="80772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Politics|United</a:t>
            </a:r>
            <a:r>
              <a:rPr lang="en-US" sz="2800" dirty="0" smtClean="0">
                <a:solidFill>
                  <a:srgbClr val="0070C0"/>
                </a:solidFill>
              </a:rPr>
              <a:t> Nations)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P(</a:t>
            </a:r>
            <a:r>
              <a:rPr lang="en-US" sz="2800" dirty="0" err="1" smtClean="0">
                <a:solidFill>
                  <a:srgbClr val="0070C0"/>
                </a:solidFill>
              </a:rPr>
              <a:t>United|P</a:t>
            </a:r>
            <a:r>
              <a:rPr lang="en-US" sz="2800" dirty="0" smtClean="0">
                <a:solidFill>
                  <a:srgbClr val="0070C0"/>
                </a:solidFill>
              </a:rPr>
              <a:t>)*P(</a:t>
            </a:r>
            <a:r>
              <a:rPr lang="en-US" sz="2800" dirty="0" err="1" smtClean="0">
                <a:solidFill>
                  <a:srgbClr val="0070C0"/>
                </a:solidFill>
              </a:rPr>
              <a:t>Nations|Politics</a:t>
            </a:r>
            <a:r>
              <a:rPr lang="en-US" sz="2800" dirty="0" smtClean="0">
                <a:solidFill>
                  <a:srgbClr val="0070C0"/>
                </a:solidFill>
              </a:rPr>
              <a:t>)*P(Politics)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(2/7)*(1/7)*(7/12) = 1/(7*6)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124200"/>
            <a:ext cx="80772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Sports|United</a:t>
            </a:r>
            <a:r>
              <a:rPr lang="en-US" sz="2800" dirty="0" smtClean="0">
                <a:solidFill>
                  <a:srgbClr val="0070C0"/>
                </a:solidFill>
              </a:rPr>
              <a:t> Nations)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P(</a:t>
            </a:r>
            <a:r>
              <a:rPr lang="en-US" sz="2800" dirty="0" err="1" smtClean="0">
                <a:solidFill>
                  <a:srgbClr val="0070C0"/>
                </a:solidFill>
              </a:rPr>
              <a:t>United|S</a:t>
            </a:r>
            <a:r>
              <a:rPr lang="en-US" sz="2800" dirty="0" smtClean="0">
                <a:solidFill>
                  <a:srgbClr val="0070C0"/>
                </a:solidFill>
              </a:rPr>
              <a:t>)*P(</a:t>
            </a:r>
            <a:r>
              <a:rPr lang="en-US" sz="2800" dirty="0" err="1" smtClean="0">
                <a:solidFill>
                  <a:srgbClr val="0070C0"/>
                </a:solidFill>
              </a:rPr>
              <a:t>Nations|Sports</a:t>
            </a:r>
            <a:r>
              <a:rPr lang="en-US" sz="2800" dirty="0" smtClean="0">
                <a:solidFill>
                  <a:srgbClr val="0070C0"/>
                </a:solidFill>
              </a:rPr>
              <a:t>)*P(Sports)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(1/5)*(</a:t>
            </a:r>
            <a:r>
              <a:rPr lang="en-US" sz="28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)*(5/12)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P(E|F) = P(F|E) * P(E) / P(F)</a:t>
            </a:r>
          </a:p>
          <a:p>
            <a:endParaRPr lang="en-US" dirty="0" smtClean="0"/>
          </a:p>
          <a:p>
            <a:r>
              <a:rPr lang="en-US" dirty="0" smtClean="0"/>
              <a:t>P(</a:t>
            </a:r>
            <a:r>
              <a:rPr lang="en-US" dirty="0" err="1" smtClean="0"/>
              <a:t>hand|hamd</a:t>
            </a:r>
            <a:r>
              <a:rPr lang="en-US" dirty="0" smtClean="0"/>
              <a:t>)</a:t>
            </a:r>
            <a:r>
              <a:rPr lang="en-IN" dirty="0" smtClean="0"/>
              <a:t> = P(</a:t>
            </a:r>
            <a:r>
              <a:rPr lang="en-IN" dirty="0" err="1" smtClean="0"/>
              <a:t>hamd|hand</a:t>
            </a:r>
            <a:r>
              <a:rPr lang="en-IN" dirty="0" smtClean="0"/>
              <a:t>)*P(hand</a:t>
            </a:r>
            <a:r>
              <a:rPr lang="en-IN" dirty="0" smtClean="0"/>
              <a:t>)/P(</a:t>
            </a:r>
            <a:r>
              <a:rPr lang="en-IN" dirty="0" err="1" smtClean="0"/>
              <a:t>hamd</a:t>
            </a:r>
            <a:r>
              <a:rPr lang="en-IN" dirty="0" smtClean="0"/>
              <a:t>)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RULE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IN" dirty="0" smtClean="0"/>
              <a:t>  P(</a:t>
            </a:r>
            <a:r>
              <a:rPr lang="en-IN" dirty="0" err="1" smtClean="0"/>
              <a:t>hamd|hand</a:t>
            </a:r>
            <a:r>
              <a:rPr lang="en-IN" dirty="0" smtClean="0"/>
              <a:t>) = </a:t>
            </a:r>
            <a:r>
              <a:rPr lang="en-IN" dirty="0" smtClean="0">
                <a:solidFill>
                  <a:srgbClr val="00B050"/>
                </a:solidFill>
              </a:rPr>
              <a:t>P(</a:t>
            </a:r>
            <a:r>
              <a:rPr lang="en-IN" dirty="0" err="1" smtClean="0">
                <a:solidFill>
                  <a:srgbClr val="00B050"/>
                </a:solidFill>
              </a:rPr>
              <a:t>h|h</a:t>
            </a:r>
            <a:r>
              <a:rPr lang="en-IN" dirty="0" smtClean="0">
                <a:solidFill>
                  <a:srgbClr val="00B050"/>
                </a:solidFill>
              </a:rPr>
              <a:t>)P(</a:t>
            </a:r>
            <a:r>
              <a:rPr lang="en-IN" dirty="0" err="1" smtClean="0">
                <a:solidFill>
                  <a:srgbClr val="00B050"/>
                </a:solidFill>
              </a:rPr>
              <a:t>a|a</a:t>
            </a:r>
            <a:r>
              <a:rPr lang="en-IN" dirty="0" smtClean="0">
                <a:solidFill>
                  <a:srgbClr val="00B050"/>
                </a:solidFill>
              </a:rPr>
              <a:t>)</a:t>
            </a:r>
            <a:r>
              <a:rPr lang="en-IN" dirty="0" smtClean="0"/>
              <a:t>P(</a:t>
            </a:r>
            <a:r>
              <a:rPr lang="en-IN" dirty="0" err="1" smtClean="0"/>
              <a:t>m|n</a:t>
            </a:r>
            <a:r>
              <a:rPr lang="en-IN" dirty="0" smtClean="0"/>
              <a:t>)</a:t>
            </a:r>
            <a:r>
              <a:rPr lang="en-IN" dirty="0" smtClean="0">
                <a:solidFill>
                  <a:srgbClr val="00B050"/>
                </a:solidFill>
              </a:rPr>
              <a:t>P(</a:t>
            </a:r>
            <a:r>
              <a:rPr lang="en-IN" dirty="0" err="1" smtClean="0">
                <a:solidFill>
                  <a:srgbClr val="00B050"/>
                </a:solidFill>
              </a:rPr>
              <a:t>d|d</a:t>
            </a:r>
            <a:r>
              <a:rPr lang="en-IN" dirty="0" smtClean="0">
                <a:solidFill>
                  <a:srgbClr val="00B050"/>
                </a:solidFill>
              </a:rPr>
              <a:t>)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a Massive Independence Assumption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Kernighan’s paper on spell correction 1990</a:t>
            </a:r>
            <a:endParaRPr lang="en-IN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04864"/>
            <a:ext cx="5285609" cy="285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P(E|F) = P(F|E) * P(E) / P(F)</a:t>
            </a:r>
          </a:p>
          <a:p>
            <a:endParaRPr lang="en-US" dirty="0" smtClean="0"/>
          </a:p>
          <a:p>
            <a:r>
              <a:rPr lang="en-US" dirty="0" smtClean="0"/>
              <a:t>P(</a:t>
            </a:r>
            <a:r>
              <a:rPr lang="en-US" dirty="0" err="1" smtClean="0"/>
              <a:t>hand|hamd</a:t>
            </a:r>
            <a:r>
              <a:rPr lang="en-US" dirty="0" smtClean="0"/>
              <a:t>)</a:t>
            </a:r>
            <a:r>
              <a:rPr lang="en-IN" dirty="0" smtClean="0"/>
              <a:t> = </a:t>
            </a:r>
            <a:r>
              <a:rPr lang="en-I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P(</a:t>
            </a:r>
            <a:r>
              <a:rPr lang="en-IN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hamd|hand</a:t>
            </a:r>
            <a:r>
              <a:rPr lang="en-I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IN" dirty="0" smtClean="0"/>
              <a:t>*P(hand</a:t>
            </a:r>
            <a:r>
              <a:rPr lang="en-IN" dirty="0" smtClean="0"/>
              <a:t>)/Z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IN" dirty="0" smtClean="0"/>
              <a:t>  P(</a:t>
            </a:r>
            <a:r>
              <a:rPr lang="en-IN" dirty="0" err="1" smtClean="0"/>
              <a:t>hamd|hand</a:t>
            </a:r>
            <a:r>
              <a:rPr lang="en-IN" dirty="0" smtClean="0"/>
              <a:t>) = </a:t>
            </a:r>
            <a:r>
              <a:rPr lang="en-IN" dirty="0" smtClean="0">
                <a:solidFill>
                  <a:srgbClr val="00B050"/>
                </a:solidFill>
              </a:rPr>
              <a:t>P(</a:t>
            </a:r>
            <a:r>
              <a:rPr lang="en-IN" dirty="0" err="1" smtClean="0">
                <a:solidFill>
                  <a:srgbClr val="00B050"/>
                </a:solidFill>
              </a:rPr>
              <a:t>h|h</a:t>
            </a:r>
            <a:r>
              <a:rPr lang="en-IN" dirty="0" smtClean="0">
                <a:solidFill>
                  <a:srgbClr val="00B050"/>
                </a:solidFill>
              </a:rPr>
              <a:t>)P(</a:t>
            </a:r>
            <a:r>
              <a:rPr lang="en-IN" dirty="0" err="1" smtClean="0">
                <a:solidFill>
                  <a:srgbClr val="00B050"/>
                </a:solidFill>
              </a:rPr>
              <a:t>a|a</a:t>
            </a:r>
            <a:r>
              <a:rPr lang="en-IN" dirty="0" smtClean="0">
                <a:solidFill>
                  <a:srgbClr val="00B050"/>
                </a:solidFill>
              </a:rPr>
              <a:t>)</a:t>
            </a:r>
            <a:r>
              <a:rPr lang="en-IN" dirty="0" smtClean="0"/>
              <a:t>P(</a:t>
            </a:r>
            <a:r>
              <a:rPr lang="en-IN" dirty="0" err="1" smtClean="0"/>
              <a:t>m|n</a:t>
            </a:r>
            <a:r>
              <a:rPr lang="en-IN" dirty="0" smtClean="0"/>
              <a:t>)</a:t>
            </a:r>
            <a:r>
              <a:rPr lang="en-IN" dirty="0" smtClean="0">
                <a:solidFill>
                  <a:srgbClr val="00B050"/>
                </a:solidFill>
              </a:rPr>
              <a:t>P(</a:t>
            </a:r>
            <a:r>
              <a:rPr lang="en-IN" dirty="0" err="1" smtClean="0">
                <a:solidFill>
                  <a:srgbClr val="00B050"/>
                </a:solidFill>
              </a:rPr>
              <a:t>d|d</a:t>
            </a:r>
            <a:r>
              <a:rPr lang="en-IN" dirty="0" smtClean="0">
                <a:solidFill>
                  <a:srgbClr val="00B050"/>
                </a:solidFill>
              </a:rPr>
              <a:t>)</a:t>
            </a:r>
          </a:p>
          <a:p>
            <a:pPr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P(</a:t>
            </a:r>
            <a:r>
              <a:rPr lang="en-US" dirty="0" err="1" smtClean="0"/>
              <a:t>hand|hamd</a:t>
            </a:r>
            <a:r>
              <a:rPr lang="en-US" dirty="0" smtClean="0"/>
              <a:t>)</a:t>
            </a:r>
            <a:r>
              <a:rPr lang="en-IN" dirty="0" smtClean="0"/>
              <a:t> = </a:t>
            </a:r>
            <a:r>
              <a:rPr lang="en-I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P(</a:t>
            </a:r>
            <a:r>
              <a:rPr lang="en-IN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m|n</a:t>
            </a:r>
            <a:r>
              <a:rPr lang="en-I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IN" dirty="0" smtClean="0"/>
              <a:t>*P(hand</a:t>
            </a:r>
            <a:r>
              <a:rPr lang="en-IN" dirty="0" smtClean="0"/>
              <a:t>)/Z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RULE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3657066" y="4869160"/>
            <a:ext cx="480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stuff in green is approximately 1, so ignore it!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we have what we needed to find 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P(</a:t>
            </a:r>
            <a:r>
              <a:rPr lang="en-US" dirty="0" err="1" smtClean="0"/>
              <a:t>hard|hamd</a:t>
            </a:r>
            <a:r>
              <a:rPr lang="en-US" dirty="0" smtClean="0"/>
              <a:t>) = </a:t>
            </a:r>
            <a:r>
              <a:rPr lang="en-I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P(</a:t>
            </a:r>
            <a:r>
              <a:rPr lang="en-IN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m|n</a:t>
            </a:r>
            <a:r>
              <a:rPr lang="en-I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IN" dirty="0" smtClean="0"/>
              <a:t>*P(hand</a:t>
            </a:r>
            <a:r>
              <a:rPr lang="en-IN" dirty="0" smtClean="0"/>
              <a:t>)/Z</a:t>
            </a:r>
            <a:endParaRPr lang="en-US" dirty="0" smtClean="0"/>
          </a:p>
          <a:p>
            <a:r>
              <a:rPr lang="en-US" dirty="0" smtClean="0"/>
              <a:t>P(</a:t>
            </a:r>
            <a:r>
              <a:rPr lang="en-US" dirty="0" err="1" smtClean="0"/>
              <a:t>hand|hamd</a:t>
            </a:r>
            <a:r>
              <a:rPr lang="en-US" dirty="0" smtClean="0"/>
              <a:t>) = </a:t>
            </a:r>
            <a:r>
              <a:rPr lang="en-I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P(</a:t>
            </a:r>
            <a:r>
              <a:rPr lang="en-IN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m|r</a:t>
            </a:r>
            <a:r>
              <a:rPr lang="en-I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IN" dirty="0" smtClean="0"/>
              <a:t>*P(hard</a:t>
            </a:r>
            <a:r>
              <a:rPr lang="en-IN" dirty="0" smtClean="0"/>
              <a:t>)/Z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Whichever is greater is the right one!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 Use of Unigram Probabilities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P(</a:t>
            </a:r>
            <a:r>
              <a:rPr lang="en-US" dirty="0" err="1" smtClean="0"/>
              <a:t>m|n</a:t>
            </a:r>
            <a:r>
              <a:rPr lang="en-US" dirty="0" smtClean="0"/>
              <a:t>) part is called the channel probability</a:t>
            </a:r>
          </a:p>
          <a:p>
            <a:r>
              <a:rPr lang="en-US" dirty="0" smtClean="0"/>
              <a:t>The P(hand) part is called the prior probability</a:t>
            </a:r>
          </a:p>
          <a:p>
            <a:r>
              <a:rPr lang="en-US" dirty="0" smtClean="0"/>
              <a:t>Kernighan’s experiment showed that P(hand) is very important (causes a 7% improvement)!</a:t>
            </a:r>
          </a:p>
          <a:p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648200"/>
            <a:ext cx="3533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3073" y="1481138"/>
            <a:ext cx="601785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27598" y="6286520"/>
            <a:ext cx="254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the textbook</a:t>
            </a:r>
            <a:endParaRPr lang="en-IN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Hidden Markov Model (HMM)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/>
              <a:t>Formalism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862" y="1939131"/>
            <a:ext cx="60102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86182" y="6286520"/>
            <a:ext cx="3671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of the textbook – </a:t>
            </a:r>
            <a:r>
              <a:rPr lang="en-US" sz="1200" dirty="0" err="1" smtClean="0"/>
              <a:t>Jurafsky</a:t>
            </a:r>
            <a:r>
              <a:rPr lang="en-US" sz="1200" dirty="0" smtClean="0"/>
              <a:t> and Martin</a:t>
            </a:r>
            <a:endParaRPr lang="en-IN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Hidden Markov Model (HMM)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12956" y="3000348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3527402" y="2214530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4813286" y="3000348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hape 6"/>
          <p:cNvCxnSpPr>
            <a:stCxn id="4" idx="0"/>
            <a:endCxn id="5" idx="2"/>
          </p:cNvCxnSpPr>
          <p:nvPr/>
        </p:nvCxnSpPr>
        <p:spPr>
          <a:xfrm rot="5400000" flipH="1" flipV="1">
            <a:off x="2705865" y="2178812"/>
            <a:ext cx="607223" cy="103585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hape 7"/>
          <p:cNvCxnSpPr>
            <a:stCxn id="5" idx="6"/>
            <a:endCxn id="6" idx="0"/>
          </p:cNvCxnSpPr>
          <p:nvPr/>
        </p:nvCxnSpPr>
        <p:spPr>
          <a:xfrm>
            <a:off x="3884592" y="2393125"/>
            <a:ext cx="1107289" cy="60722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  <a:endCxn id="4" idx="6"/>
          </p:cNvCxnSpPr>
          <p:nvPr/>
        </p:nvCxnSpPr>
        <p:spPr>
          <a:xfrm rot="10800000">
            <a:off x="2670146" y="3178943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00166" y="3000348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1</a:t>
            </a:r>
            <a:r>
              <a:rPr lang="en-US" dirty="0" smtClean="0"/>
              <a:t>:DT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3428992" y="2559602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2</a:t>
            </a:r>
            <a:r>
              <a:rPr lang="en-US" dirty="0" smtClean="0"/>
              <a:t>:NN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5072066" y="3214686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3</a:t>
            </a:r>
            <a:r>
              <a:rPr lang="en-US" dirty="0" smtClean="0"/>
              <a:t>:VBD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141481" y="3143224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31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4687652" y="2345264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23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312956" y="241670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12</a:t>
            </a:r>
            <a:endParaRPr lang="en-IN" dirty="0"/>
          </a:p>
        </p:txBody>
      </p:sp>
      <p:sp>
        <p:nvSpPr>
          <p:cNvPr id="16" name="Oval 15"/>
          <p:cNvSpPr/>
          <p:nvPr/>
        </p:nvSpPr>
        <p:spPr>
          <a:xfrm>
            <a:off x="1027072" y="2285968"/>
            <a:ext cx="357190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/>
          <p:cNvSpPr/>
          <p:nvPr/>
        </p:nvSpPr>
        <p:spPr>
          <a:xfrm>
            <a:off x="4527534" y="3786166"/>
            <a:ext cx="357190" cy="35719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hape 17"/>
          <p:cNvCxnSpPr>
            <a:stCxn id="16" idx="6"/>
            <a:endCxn id="4" idx="1"/>
          </p:cNvCxnSpPr>
          <p:nvPr/>
        </p:nvCxnSpPr>
        <p:spPr>
          <a:xfrm>
            <a:off x="1384262" y="2464563"/>
            <a:ext cx="981003" cy="58809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54"/>
          <p:cNvCxnSpPr>
            <a:stCxn id="5" idx="4"/>
            <a:endCxn id="17" idx="2"/>
          </p:cNvCxnSpPr>
          <p:nvPr/>
        </p:nvCxnSpPr>
        <p:spPr>
          <a:xfrm rot="16200000" flipH="1">
            <a:off x="3420245" y="2857471"/>
            <a:ext cx="1393041" cy="82153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9768" y="2000216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s</a:t>
            </a:r>
            <a:r>
              <a:rPr lang="en-US" dirty="0" smtClean="0"/>
              <a:t>:&lt;s&gt;</a:t>
            </a:r>
            <a:endParaRPr lang="en-IN" dirty="0"/>
          </a:p>
        </p:txBody>
      </p:sp>
      <p:sp>
        <p:nvSpPr>
          <p:cNvPr id="21" name="TextBox 20"/>
          <p:cNvSpPr txBox="1"/>
          <p:nvPr/>
        </p:nvSpPr>
        <p:spPr>
          <a:xfrm>
            <a:off x="4913115" y="3845462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e</a:t>
            </a:r>
            <a:r>
              <a:rPr lang="en-US" dirty="0" smtClean="0"/>
              <a:t>:&lt;/s&gt;</a:t>
            </a:r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1766917" y="25717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s1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3800453" y="363117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4e</a:t>
            </a:r>
            <a:endParaRPr lang="en-IN" dirty="0"/>
          </a:p>
        </p:txBody>
      </p:sp>
      <p:cxnSp>
        <p:nvCxnSpPr>
          <p:cNvPr id="24" name="Straight Arrow Connector 23"/>
          <p:cNvCxnSpPr>
            <a:stCxn id="4" idx="3"/>
            <a:endCxn id="45" idx="0"/>
          </p:cNvCxnSpPr>
          <p:nvPr/>
        </p:nvCxnSpPr>
        <p:spPr>
          <a:xfrm rot="5400000">
            <a:off x="1906550" y="3327474"/>
            <a:ext cx="480961" cy="436471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0"/>
            <a:endCxn id="37" idx="2"/>
          </p:cNvCxnSpPr>
          <p:nvPr/>
        </p:nvCxnSpPr>
        <p:spPr>
          <a:xfrm rot="16200000" flipV="1">
            <a:off x="2960284" y="1468816"/>
            <a:ext cx="500042" cy="991385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6"/>
            <a:endCxn id="43" idx="1"/>
          </p:cNvCxnSpPr>
          <p:nvPr/>
        </p:nvCxnSpPr>
        <p:spPr>
          <a:xfrm flipV="1">
            <a:off x="5170476" y="2643182"/>
            <a:ext cx="901722" cy="535761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0034" y="5000636"/>
            <a:ext cx="387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Representation 1:  trained model</a:t>
            </a:r>
            <a:endParaRPr lang="en-IN" dirty="0"/>
          </a:p>
        </p:txBody>
      </p:sp>
      <p:sp>
        <p:nvSpPr>
          <p:cNvPr id="31" name="TextBox 30"/>
          <p:cNvSpPr txBox="1"/>
          <p:nvPr/>
        </p:nvSpPr>
        <p:spPr>
          <a:xfrm>
            <a:off x="6000760" y="4429132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States: q</a:t>
            </a:r>
            <a:r>
              <a:rPr lang="en-US" sz="1050" dirty="0" smtClean="0"/>
              <a:t>1 </a:t>
            </a:r>
            <a:r>
              <a:rPr lang="en-US" dirty="0" smtClean="0"/>
              <a:t>q</a:t>
            </a:r>
            <a:r>
              <a:rPr lang="en-US" sz="1050" dirty="0" smtClean="0"/>
              <a:t>2 </a:t>
            </a:r>
            <a:r>
              <a:rPr lang="en-US" dirty="0" smtClean="0"/>
              <a:t>q</a:t>
            </a:r>
            <a:r>
              <a:rPr lang="en-US" sz="1050" dirty="0" smtClean="0"/>
              <a:t>3 …</a:t>
            </a:r>
            <a:endParaRPr lang="en-IN" dirty="0"/>
          </a:p>
        </p:txBody>
      </p:sp>
      <p:sp>
        <p:nvSpPr>
          <p:cNvPr id="32" name="TextBox 31"/>
          <p:cNvSpPr txBox="1"/>
          <p:nvPr/>
        </p:nvSpPr>
        <p:spPr>
          <a:xfrm>
            <a:off x="6000760" y="4714884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Start, end states: </a:t>
            </a:r>
            <a:r>
              <a:rPr lang="en-US" dirty="0" err="1" smtClean="0"/>
              <a:t>q</a:t>
            </a:r>
            <a:r>
              <a:rPr lang="en-US" sz="1050" dirty="0" err="1" smtClean="0"/>
              <a:t>s</a:t>
            </a:r>
            <a:r>
              <a:rPr lang="en-US" sz="1050" dirty="0" smtClean="0"/>
              <a:t>, </a:t>
            </a:r>
            <a:r>
              <a:rPr lang="en-US" dirty="0" err="1" smtClean="0"/>
              <a:t>q</a:t>
            </a:r>
            <a:r>
              <a:rPr lang="en-US" sz="1050" dirty="0" err="1" smtClean="0"/>
              <a:t>e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3909001" y="5845750"/>
            <a:ext cx="516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 Probabilities: A = {a</a:t>
            </a:r>
            <a:r>
              <a:rPr lang="en-US" sz="1050" dirty="0" smtClean="0"/>
              <a:t>11</a:t>
            </a:r>
            <a:r>
              <a:rPr lang="en-US" dirty="0" smtClean="0"/>
              <a:t> a</a:t>
            </a:r>
            <a:r>
              <a:rPr lang="en-US" sz="1050" dirty="0" smtClean="0"/>
              <a:t>12</a:t>
            </a:r>
            <a:r>
              <a:rPr lang="en-US" dirty="0" smtClean="0"/>
              <a:t> a</a:t>
            </a:r>
            <a:r>
              <a:rPr lang="en-US" sz="1050" dirty="0" smtClean="0"/>
              <a:t>13  </a:t>
            </a:r>
            <a:r>
              <a:rPr lang="en-US" dirty="0" smtClean="0"/>
              <a:t>a</a:t>
            </a:r>
            <a:r>
              <a:rPr lang="en-US" sz="1050" dirty="0" smtClean="0"/>
              <a:t>14 …</a:t>
            </a:r>
            <a:r>
              <a:rPr lang="en-US" dirty="0" smtClean="0"/>
              <a:t>}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3929058" y="6131502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Emission Probabilities: B = {</a:t>
            </a:r>
            <a:r>
              <a:rPr lang="en-US" dirty="0" err="1" smtClean="0"/>
              <a:t>b</a:t>
            </a:r>
            <a:r>
              <a:rPr lang="en-US" sz="1050" dirty="0" err="1" smtClean="0"/>
              <a:t>ij</a:t>
            </a:r>
            <a:r>
              <a:rPr lang="en-US" sz="1050" dirty="0" smtClean="0"/>
              <a:t> …</a:t>
            </a:r>
            <a:r>
              <a:rPr lang="en-US" dirty="0" smtClean="0"/>
              <a:t>}</a:t>
            </a:r>
            <a:endParaRPr lang="en-IN" dirty="0"/>
          </a:p>
        </p:txBody>
      </p:sp>
      <p:sp>
        <p:nvSpPr>
          <p:cNvPr id="37" name="Rounded Rectangle 36"/>
          <p:cNvSpPr/>
          <p:nvPr/>
        </p:nvSpPr>
        <p:spPr>
          <a:xfrm>
            <a:off x="2214546" y="1285860"/>
            <a:ext cx="100013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r>
              <a:rPr lang="en-US" sz="1050" dirty="0" smtClean="0"/>
              <a:t>3</a:t>
            </a:r>
            <a:r>
              <a:rPr lang="en-US" dirty="0" smtClean="0"/>
              <a:t>:cat</a:t>
            </a:r>
            <a:endParaRPr lang="en-IN" dirty="0"/>
          </a:p>
        </p:txBody>
      </p:sp>
      <p:sp>
        <p:nvSpPr>
          <p:cNvPr id="38" name="Rounded Rectangle 37"/>
          <p:cNvSpPr/>
          <p:nvPr/>
        </p:nvSpPr>
        <p:spPr>
          <a:xfrm>
            <a:off x="3428992" y="1285860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mouse</a:t>
            </a:r>
            <a:r>
              <a:rPr lang="en-US" sz="1000" dirty="0" smtClean="0"/>
              <a:t>4</a:t>
            </a:r>
            <a:endParaRPr lang="en-IN" dirty="0"/>
          </a:p>
        </p:txBody>
      </p:sp>
      <p:cxnSp>
        <p:nvCxnSpPr>
          <p:cNvPr id="40" name="Straight Arrow Connector 39"/>
          <p:cNvCxnSpPr>
            <a:stCxn id="5" idx="0"/>
            <a:endCxn id="38" idx="2"/>
          </p:cNvCxnSpPr>
          <p:nvPr/>
        </p:nvCxnSpPr>
        <p:spPr>
          <a:xfrm rot="5400000" flipH="1" flipV="1">
            <a:off x="3585366" y="1835119"/>
            <a:ext cx="500042" cy="25878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072198" y="2428868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caught</a:t>
            </a:r>
            <a:r>
              <a:rPr lang="en-US" sz="1000" dirty="0" smtClean="0"/>
              <a:t>5</a:t>
            </a:r>
            <a:endParaRPr lang="en-IN" dirty="0"/>
          </a:p>
        </p:txBody>
      </p:sp>
      <p:sp>
        <p:nvSpPr>
          <p:cNvPr id="45" name="Rounded Rectangle 44"/>
          <p:cNvSpPr/>
          <p:nvPr/>
        </p:nvSpPr>
        <p:spPr>
          <a:xfrm>
            <a:off x="1428728" y="3786190"/>
            <a:ext cx="100013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r>
              <a:rPr lang="en-US" sz="1050" dirty="0" smtClean="0"/>
              <a:t>1</a:t>
            </a:r>
            <a:r>
              <a:rPr lang="en-US" dirty="0" smtClean="0"/>
              <a:t>:the</a:t>
            </a:r>
            <a:endParaRPr lang="en-IN" dirty="0"/>
          </a:p>
        </p:txBody>
      </p:sp>
      <p:cxnSp>
        <p:nvCxnSpPr>
          <p:cNvPr id="47" name="Straight Arrow Connector 46"/>
          <p:cNvCxnSpPr>
            <a:stCxn id="4" idx="4"/>
            <a:endCxn id="49" idx="0"/>
          </p:cNvCxnSpPr>
          <p:nvPr/>
        </p:nvCxnSpPr>
        <p:spPr>
          <a:xfrm rot="16200000" flipH="1">
            <a:off x="2513772" y="3335317"/>
            <a:ext cx="428652" cy="473094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2571736" y="3786190"/>
            <a:ext cx="78581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r>
              <a:rPr lang="en-US" sz="1050" dirty="0" smtClean="0"/>
              <a:t>2</a:t>
            </a:r>
            <a:r>
              <a:rPr lang="en-US" dirty="0" smtClean="0"/>
              <a:t>:a</a:t>
            </a:r>
            <a:endParaRPr lang="en-IN" dirty="0"/>
          </a:p>
        </p:txBody>
      </p:sp>
      <p:sp>
        <p:nvSpPr>
          <p:cNvPr id="57" name="TextBox 56"/>
          <p:cNvSpPr txBox="1"/>
          <p:nvPr/>
        </p:nvSpPr>
        <p:spPr>
          <a:xfrm>
            <a:off x="2857488" y="1857364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000" dirty="0" smtClean="0"/>
              <a:t>23</a:t>
            </a:r>
            <a:endParaRPr lang="en-IN" dirty="0"/>
          </a:p>
        </p:txBody>
      </p:sp>
      <p:sp>
        <p:nvSpPr>
          <p:cNvPr id="58" name="TextBox 57"/>
          <p:cNvSpPr txBox="1"/>
          <p:nvPr/>
        </p:nvSpPr>
        <p:spPr>
          <a:xfrm>
            <a:off x="5285988" y="2643182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000" dirty="0" smtClean="0"/>
              <a:t>35</a:t>
            </a:r>
            <a:endParaRPr lang="en-IN" dirty="0"/>
          </a:p>
        </p:txBody>
      </p:sp>
      <p:sp>
        <p:nvSpPr>
          <p:cNvPr id="59" name="TextBox 58"/>
          <p:cNvSpPr txBox="1"/>
          <p:nvPr/>
        </p:nvSpPr>
        <p:spPr>
          <a:xfrm>
            <a:off x="1856964" y="3357562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000" dirty="0" smtClean="0"/>
              <a:t>11</a:t>
            </a:r>
            <a:endParaRPr lang="en-IN" dirty="0"/>
          </a:p>
        </p:txBody>
      </p:sp>
      <p:sp>
        <p:nvSpPr>
          <p:cNvPr id="63" name="TextBox 62"/>
          <p:cNvSpPr txBox="1"/>
          <p:nvPr/>
        </p:nvSpPr>
        <p:spPr>
          <a:xfrm>
            <a:off x="6000760" y="5286388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Observations: o</a:t>
            </a:r>
            <a:r>
              <a:rPr lang="en-US" sz="1050" dirty="0" smtClean="0"/>
              <a:t>1 </a:t>
            </a:r>
            <a:r>
              <a:rPr lang="en-US" dirty="0" smtClean="0"/>
              <a:t>o</a:t>
            </a:r>
            <a:r>
              <a:rPr lang="en-US" sz="1050" dirty="0" smtClean="0"/>
              <a:t>2 </a:t>
            </a:r>
            <a:r>
              <a:rPr lang="en-US" dirty="0" smtClean="0"/>
              <a:t>o</a:t>
            </a:r>
            <a:r>
              <a:rPr lang="en-US" sz="1050" dirty="0" smtClean="0"/>
              <a:t>3 …</a:t>
            </a:r>
            <a:endParaRPr lang="en-IN" dirty="0"/>
          </a:p>
        </p:txBody>
      </p:sp>
      <p:sp>
        <p:nvSpPr>
          <p:cNvPr id="65" name="TextBox 64"/>
          <p:cNvSpPr txBox="1"/>
          <p:nvPr/>
        </p:nvSpPr>
        <p:spPr>
          <a:xfrm>
            <a:off x="3785790" y="185736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000" dirty="0" smtClean="0"/>
              <a:t>24</a:t>
            </a:r>
            <a:endParaRPr lang="en-IN" dirty="0"/>
          </a:p>
        </p:txBody>
      </p:sp>
      <p:sp>
        <p:nvSpPr>
          <p:cNvPr id="66" name="TextBox 65"/>
          <p:cNvSpPr txBox="1"/>
          <p:nvPr/>
        </p:nvSpPr>
        <p:spPr>
          <a:xfrm>
            <a:off x="2577756" y="3357562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000" dirty="0" smtClean="0"/>
              <a:t>12</a:t>
            </a:r>
            <a:endParaRPr lang="en-IN" dirty="0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Hidden Markov Model (HMM)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do you train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 HMM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57200" y="4368225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Sentences:</a:t>
            </a:r>
          </a:p>
          <a:p>
            <a:r>
              <a:rPr lang="en-US" sz="3200" b="1" dirty="0" smtClean="0"/>
              <a:t>A/DT cat/NN caught/VBD the/DT mouse/NN</a:t>
            </a:r>
            <a:endParaRPr lang="en-US" sz="3200" b="1" dirty="0" smtClean="0"/>
          </a:p>
          <a:p>
            <a:r>
              <a:rPr lang="en-US" sz="3200" b="1" dirty="0" smtClean="0"/>
              <a:t>The/DT cat/NN caught/VBD the/DT mouse/NN</a:t>
            </a:r>
            <a:endParaRPr lang="en-US" sz="3200" b="1" dirty="0" smtClean="0"/>
          </a:p>
          <a:p>
            <a:r>
              <a:rPr lang="en-US" sz="3200" b="1" dirty="0" smtClean="0"/>
              <a:t>The/DT mouse/NN</a:t>
            </a:r>
            <a:endParaRPr lang="en-IN" sz="3200" dirty="0" smtClean="0"/>
          </a:p>
        </p:txBody>
      </p:sp>
      <p:sp>
        <p:nvSpPr>
          <p:cNvPr id="35" name="Rectangle 34"/>
          <p:cNvSpPr/>
          <p:nvPr/>
        </p:nvSpPr>
        <p:spPr>
          <a:xfrm>
            <a:off x="428596" y="1102262"/>
            <a:ext cx="835824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ectangle 35"/>
          <p:cNvSpPr/>
          <p:nvPr/>
        </p:nvSpPr>
        <p:spPr>
          <a:xfrm>
            <a:off x="785786" y="1185842"/>
            <a:ext cx="72968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r>
              <a:rPr lang="en-US" sz="1100" dirty="0" smtClean="0"/>
              <a:t>s1 =</a:t>
            </a:r>
            <a:r>
              <a:rPr lang="en-US" dirty="0" smtClean="0"/>
              <a:t> ?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12 </a:t>
            </a:r>
            <a:r>
              <a:rPr lang="en-US" sz="1100" dirty="0" smtClean="0"/>
              <a:t>=</a:t>
            </a:r>
            <a:r>
              <a:rPr lang="en-US" dirty="0" smtClean="0"/>
              <a:t> ?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31 </a:t>
            </a:r>
            <a:r>
              <a:rPr lang="en-US" sz="1100" dirty="0" smtClean="0"/>
              <a:t>= 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</a:t>
            </a:r>
            <a:r>
              <a:rPr lang="en-US" sz="1100" dirty="0" smtClean="0"/>
              <a:t>23 =</a:t>
            </a:r>
            <a:r>
              <a:rPr lang="en-US" dirty="0" smtClean="0"/>
              <a:t> </a:t>
            </a:r>
            <a:r>
              <a:rPr lang="en-US" dirty="0" smtClean="0"/>
              <a:t>?</a:t>
            </a:r>
          </a:p>
          <a:p>
            <a:r>
              <a:rPr lang="en-US" dirty="0" smtClean="0"/>
              <a:t>B</a:t>
            </a:r>
            <a:r>
              <a:rPr lang="en-US" sz="1100" dirty="0" smtClean="0"/>
              <a:t>24</a:t>
            </a:r>
            <a:r>
              <a:rPr lang="en-US" dirty="0" smtClean="0"/>
              <a:t> =?</a:t>
            </a:r>
            <a:endParaRPr lang="en-US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7344098" y="118584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Model 1 = c1</a:t>
            </a:r>
            <a:endParaRPr lang="en-IN" dirty="0">
              <a:solidFill>
                <a:schemeClr val="accent4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794122" y="2857488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Oval 38"/>
          <p:cNvSpPr/>
          <p:nvPr/>
        </p:nvSpPr>
        <p:spPr>
          <a:xfrm>
            <a:off x="5008568" y="2071670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Oval 39"/>
          <p:cNvSpPr/>
          <p:nvPr/>
        </p:nvSpPr>
        <p:spPr>
          <a:xfrm>
            <a:off x="6294452" y="2857488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1" name="Shape 40"/>
          <p:cNvCxnSpPr>
            <a:stCxn id="38" idx="0"/>
            <a:endCxn id="39" idx="2"/>
          </p:cNvCxnSpPr>
          <p:nvPr/>
        </p:nvCxnSpPr>
        <p:spPr>
          <a:xfrm rot="5400000" flipH="1" flipV="1">
            <a:off x="4187031" y="2035952"/>
            <a:ext cx="607223" cy="103585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hape 41"/>
          <p:cNvCxnSpPr>
            <a:stCxn id="39" idx="6"/>
            <a:endCxn id="40" idx="0"/>
          </p:cNvCxnSpPr>
          <p:nvPr/>
        </p:nvCxnSpPr>
        <p:spPr>
          <a:xfrm>
            <a:off x="5365758" y="2250265"/>
            <a:ext cx="1107289" cy="60722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0" idx="2"/>
            <a:endCxn id="38" idx="6"/>
          </p:cNvCxnSpPr>
          <p:nvPr/>
        </p:nvCxnSpPr>
        <p:spPr>
          <a:xfrm rot="10800000">
            <a:off x="4151312" y="3036083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981332" y="2857488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1</a:t>
            </a:r>
            <a:r>
              <a:rPr lang="en-US" dirty="0" smtClean="0"/>
              <a:t>:DT</a:t>
            </a:r>
            <a:endParaRPr lang="en-IN" dirty="0"/>
          </a:p>
        </p:txBody>
      </p:sp>
      <p:sp>
        <p:nvSpPr>
          <p:cNvPr id="45" name="TextBox 44"/>
          <p:cNvSpPr txBox="1"/>
          <p:nvPr/>
        </p:nvSpPr>
        <p:spPr>
          <a:xfrm>
            <a:off x="4910158" y="2416742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2</a:t>
            </a:r>
            <a:r>
              <a:rPr lang="en-US" dirty="0" smtClean="0"/>
              <a:t>:NN</a:t>
            </a:r>
            <a:endParaRPr lang="en-IN" dirty="0"/>
          </a:p>
        </p:txBody>
      </p:sp>
      <p:sp>
        <p:nvSpPr>
          <p:cNvPr id="46" name="TextBox 45"/>
          <p:cNvSpPr txBox="1"/>
          <p:nvPr/>
        </p:nvSpPr>
        <p:spPr>
          <a:xfrm>
            <a:off x="6553232" y="3071826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3</a:t>
            </a:r>
            <a:r>
              <a:rPr lang="en-US" dirty="0" smtClean="0"/>
              <a:t>:VBD</a:t>
            </a:r>
            <a:endParaRPr lang="en-IN" dirty="0"/>
          </a:p>
        </p:txBody>
      </p:sp>
      <p:sp>
        <p:nvSpPr>
          <p:cNvPr id="47" name="TextBox 46"/>
          <p:cNvSpPr txBox="1"/>
          <p:nvPr/>
        </p:nvSpPr>
        <p:spPr>
          <a:xfrm>
            <a:off x="4622647" y="3000364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31</a:t>
            </a:r>
            <a:endParaRPr lang="en-IN" dirty="0"/>
          </a:p>
        </p:txBody>
      </p:sp>
      <p:sp>
        <p:nvSpPr>
          <p:cNvPr id="48" name="TextBox 47"/>
          <p:cNvSpPr txBox="1"/>
          <p:nvPr/>
        </p:nvSpPr>
        <p:spPr>
          <a:xfrm>
            <a:off x="6168818" y="2202404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23</a:t>
            </a:r>
            <a:endParaRPr lang="en-IN" dirty="0"/>
          </a:p>
        </p:txBody>
      </p:sp>
      <p:sp>
        <p:nvSpPr>
          <p:cNvPr id="49" name="TextBox 48"/>
          <p:cNvSpPr txBox="1"/>
          <p:nvPr/>
        </p:nvSpPr>
        <p:spPr>
          <a:xfrm>
            <a:off x="3794122" y="227384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12</a:t>
            </a:r>
            <a:endParaRPr lang="en-IN" dirty="0"/>
          </a:p>
        </p:txBody>
      </p:sp>
      <p:sp>
        <p:nvSpPr>
          <p:cNvPr id="50" name="Oval 49"/>
          <p:cNvSpPr/>
          <p:nvPr/>
        </p:nvSpPr>
        <p:spPr>
          <a:xfrm>
            <a:off x="2508238" y="2143108"/>
            <a:ext cx="357190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Oval 50"/>
          <p:cNvSpPr/>
          <p:nvPr/>
        </p:nvSpPr>
        <p:spPr>
          <a:xfrm>
            <a:off x="6008700" y="3643306"/>
            <a:ext cx="357190" cy="35719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2" name="Shape 51"/>
          <p:cNvCxnSpPr>
            <a:stCxn id="50" idx="6"/>
            <a:endCxn id="38" idx="1"/>
          </p:cNvCxnSpPr>
          <p:nvPr/>
        </p:nvCxnSpPr>
        <p:spPr>
          <a:xfrm>
            <a:off x="2865428" y="2321703"/>
            <a:ext cx="981003" cy="58809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4"/>
          <p:cNvCxnSpPr>
            <a:stCxn id="39" idx="4"/>
            <a:endCxn id="51" idx="2"/>
          </p:cNvCxnSpPr>
          <p:nvPr/>
        </p:nvCxnSpPr>
        <p:spPr>
          <a:xfrm rot="16200000" flipH="1">
            <a:off x="4901411" y="2714611"/>
            <a:ext cx="1393041" cy="82153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220934" y="1857356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s</a:t>
            </a:r>
            <a:r>
              <a:rPr lang="en-US" dirty="0" smtClean="0"/>
              <a:t>:&lt;s&gt;</a:t>
            </a:r>
            <a:endParaRPr lang="en-IN" dirty="0"/>
          </a:p>
        </p:txBody>
      </p:sp>
      <p:sp>
        <p:nvSpPr>
          <p:cNvPr id="55" name="TextBox 54"/>
          <p:cNvSpPr txBox="1"/>
          <p:nvPr/>
        </p:nvSpPr>
        <p:spPr>
          <a:xfrm>
            <a:off x="6394281" y="3702602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e</a:t>
            </a:r>
            <a:r>
              <a:rPr lang="en-US" dirty="0" smtClean="0"/>
              <a:t>:&lt;/s&gt;</a:t>
            </a:r>
            <a:endParaRPr lang="en-IN" dirty="0"/>
          </a:p>
        </p:txBody>
      </p:sp>
      <p:sp>
        <p:nvSpPr>
          <p:cNvPr id="56" name="TextBox 55"/>
          <p:cNvSpPr txBox="1"/>
          <p:nvPr/>
        </p:nvSpPr>
        <p:spPr>
          <a:xfrm>
            <a:off x="3248083" y="24288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s1</a:t>
            </a:r>
            <a:endParaRPr lang="en-IN" dirty="0"/>
          </a:p>
        </p:txBody>
      </p:sp>
      <p:sp>
        <p:nvSpPr>
          <p:cNvPr id="57" name="TextBox 56"/>
          <p:cNvSpPr txBox="1"/>
          <p:nvPr/>
        </p:nvSpPr>
        <p:spPr>
          <a:xfrm>
            <a:off x="5281619" y="348831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2</a:t>
            </a:r>
            <a:r>
              <a:rPr lang="en-US" sz="1050" dirty="0" smtClean="0"/>
              <a:t>e</a:t>
            </a:r>
            <a:endParaRPr lang="en-IN" dirty="0"/>
          </a:p>
        </p:txBody>
      </p:sp>
      <p:cxnSp>
        <p:nvCxnSpPr>
          <p:cNvPr id="58" name="Straight Arrow Connector 57"/>
          <p:cNvCxnSpPr>
            <a:stCxn id="38" idx="3"/>
            <a:endCxn id="70" idx="0"/>
          </p:cNvCxnSpPr>
          <p:nvPr/>
        </p:nvCxnSpPr>
        <p:spPr>
          <a:xfrm rot="5400000">
            <a:off x="3387716" y="3184614"/>
            <a:ext cx="480961" cy="436471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9" idx="0"/>
            <a:endCxn id="66" idx="2"/>
          </p:cNvCxnSpPr>
          <p:nvPr/>
        </p:nvCxnSpPr>
        <p:spPr>
          <a:xfrm rot="16200000" flipV="1">
            <a:off x="4441450" y="1325956"/>
            <a:ext cx="500042" cy="991385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0" idx="6"/>
            <a:endCxn id="69" idx="1"/>
          </p:cNvCxnSpPr>
          <p:nvPr/>
        </p:nvCxnSpPr>
        <p:spPr>
          <a:xfrm flipV="1">
            <a:off x="6651642" y="2500322"/>
            <a:ext cx="901722" cy="535761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81000" y="4114800"/>
            <a:ext cx="425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 Probabilities: A = {</a:t>
            </a:r>
            <a:r>
              <a:rPr lang="en-US" dirty="0" smtClean="0"/>
              <a:t>a</a:t>
            </a:r>
            <a:r>
              <a:rPr lang="en-US" sz="1050" dirty="0" smtClean="0"/>
              <a:t>s</a:t>
            </a:r>
            <a:r>
              <a:rPr lang="en-US" sz="105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a</a:t>
            </a:r>
            <a:r>
              <a:rPr lang="en-US" sz="1050" dirty="0" smtClean="0"/>
              <a:t>12</a:t>
            </a:r>
            <a:r>
              <a:rPr lang="en-US" dirty="0" smtClean="0"/>
              <a:t> </a:t>
            </a:r>
            <a:r>
              <a:rPr lang="en-US" dirty="0" smtClean="0"/>
              <a:t>a</a:t>
            </a:r>
            <a:r>
              <a:rPr lang="en-US" sz="1050" dirty="0" smtClean="0"/>
              <a:t>2</a:t>
            </a:r>
            <a:r>
              <a:rPr lang="en-US" sz="1050" dirty="0" smtClean="0"/>
              <a:t>3  </a:t>
            </a:r>
            <a:r>
              <a:rPr lang="en-US" dirty="0" smtClean="0"/>
              <a:t>a</a:t>
            </a:r>
            <a:r>
              <a:rPr lang="en-US" sz="1050" dirty="0" smtClean="0"/>
              <a:t>31 </a:t>
            </a:r>
            <a:r>
              <a:rPr lang="en-US" sz="1050" dirty="0" smtClean="0"/>
              <a:t>…</a:t>
            </a:r>
            <a:r>
              <a:rPr lang="en-US" dirty="0" smtClean="0"/>
              <a:t>}</a:t>
            </a:r>
            <a:endParaRPr lang="en-IN" dirty="0"/>
          </a:p>
        </p:txBody>
      </p:sp>
      <p:sp>
        <p:nvSpPr>
          <p:cNvPr id="65" name="TextBox 64"/>
          <p:cNvSpPr txBox="1"/>
          <p:nvPr/>
        </p:nvSpPr>
        <p:spPr>
          <a:xfrm>
            <a:off x="4724400" y="4114800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Emission Probabilities: B = {</a:t>
            </a:r>
            <a:r>
              <a:rPr lang="en-US" dirty="0" err="1" smtClean="0"/>
              <a:t>b</a:t>
            </a:r>
            <a:r>
              <a:rPr lang="en-US" sz="1050" dirty="0" err="1" smtClean="0"/>
              <a:t>ij</a:t>
            </a:r>
            <a:r>
              <a:rPr lang="en-US" sz="1050" dirty="0" smtClean="0"/>
              <a:t> …</a:t>
            </a:r>
            <a:r>
              <a:rPr lang="en-US" dirty="0" smtClean="0"/>
              <a:t>}</a:t>
            </a:r>
            <a:endParaRPr lang="en-IN" dirty="0"/>
          </a:p>
        </p:txBody>
      </p:sp>
      <p:sp>
        <p:nvSpPr>
          <p:cNvPr id="66" name="Rounded Rectangle 65"/>
          <p:cNvSpPr/>
          <p:nvPr/>
        </p:nvSpPr>
        <p:spPr>
          <a:xfrm>
            <a:off x="3695712" y="1143000"/>
            <a:ext cx="100013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r>
              <a:rPr lang="en-US" sz="1050" dirty="0" smtClean="0"/>
              <a:t>3</a:t>
            </a:r>
            <a:r>
              <a:rPr lang="en-US" dirty="0" smtClean="0"/>
              <a:t>:cat</a:t>
            </a:r>
            <a:endParaRPr lang="en-IN" dirty="0"/>
          </a:p>
        </p:txBody>
      </p:sp>
      <p:sp>
        <p:nvSpPr>
          <p:cNvPr id="67" name="Rounded Rectangle 66"/>
          <p:cNvSpPr/>
          <p:nvPr/>
        </p:nvSpPr>
        <p:spPr>
          <a:xfrm>
            <a:off x="4910158" y="1143000"/>
            <a:ext cx="11858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r>
              <a:rPr lang="en-US" sz="1050" dirty="0" smtClean="0"/>
              <a:t>4</a:t>
            </a:r>
            <a:r>
              <a:rPr lang="en-US" dirty="0" smtClean="0"/>
              <a:t>:mouse</a:t>
            </a:r>
            <a:endParaRPr lang="en-IN" dirty="0"/>
          </a:p>
        </p:txBody>
      </p:sp>
      <p:cxnSp>
        <p:nvCxnSpPr>
          <p:cNvPr id="68" name="Straight Arrow Connector 67"/>
          <p:cNvCxnSpPr>
            <a:stCxn id="39" idx="0"/>
            <a:endCxn id="67" idx="2"/>
          </p:cNvCxnSpPr>
          <p:nvPr/>
        </p:nvCxnSpPr>
        <p:spPr>
          <a:xfrm flipV="1">
            <a:off x="5187163" y="1571628"/>
            <a:ext cx="315916" cy="500042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7553364" y="2286008"/>
            <a:ext cx="113343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r>
              <a:rPr lang="en-US" sz="1050" dirty="0" smtClean="0"/>
              <a:t>5</a:t>
            </a:r>
            <a:r>
              <a:rPr lang="en-US" dirty="0" smtClean="0"/>
              <a:t>:caught</a:t>
            </a:r>
            <a:endParaRPr lang="en-IN" dirty="0"/>
          </a:p>
        </p:txBody>
      </p:sp>
      <p:sp>
        <p:nvSpPr>
          <p:cNvPr id="70" name="Rounded Rectangle 69"/>
          <p:cNvSpPr/>
          <p:nvPr/>
        </p:nvSpPr>
        <p:spPr>
          <a:xfrm>
            <a:off x="2909894" y="3643330"/>
            <a:ext cx="100013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r>
              <a:rPr lang="en-US" sz="1050" dirty="0" smtClean="0"/>
              <a:t>1</a:t>
            </a:r>
            <a:r>
              <a:rPr lang="en-US" dirty="0" smtClean="0"/>
              <a:t>:the</a:t>
            </a:r>
            <a:endParaRPr lang="en-IN" dirty="0"/>
          </a:p>
        </p:txBody>
      </p:sp>
      <p:cxnSp>
        <p:nvCxnSpPr>
          <p:cNvPr id="71" name="Straight Arrow Connector 70"/>
          <p:cNvCxnSpPr>
            <a:stCxn id="38" idx="4"/>
            <a:endCxn id="72" idx="0"/>
          </p:cNvCxnSpPr>
          <p:nvPr/>
        </p:nvCxnSpPr>
        <p:spPr>
          <a:xfrm rot="16200000" flipH="1">
            <a:off x="3994938" y="3192457"/>
            <a:ext cx="428652" cy="473094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4052902" y="3643330"/>
            <a:ext cx="78581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r>
              <a:rPr lang="en-US" sz="1050" dirty="0" smtClean="0"/>
              <a:t>2</a:t>
            </a:r>
            <a:r>
              <a:rPr lang="en-US" dirty="0" smtClean="0"/>
              <a:t>:a</a:t>
            </a:r>
            <a:endParaRPr lang="en-IN" dirty="0"/>
          </a:p>
        </p:txBody>
      </p:sp>
      <p:sp>
        <p:nvSpPr>
          <p:cNvPr id="73" name="TextBox 72"/>
          <p:cNvSpPr txBox="1"/>
          <p:nvPr/>
        </p:nvSpPr>
        <p:spPr>
          <a:xfrm>
            <a:off x="4338654" y="1714504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000" dirty="0" smtClean="0"/>
              <a:t>23</a:t>
            </a:r>
            <a:endParaRPr lang="en-IN" dirty="0"/>
          </a:p>
        </p:txBody>
      </p:sp>
      <p:sp>
        <p:nvSpPr>
          <p:cNvPr id="74" name="TextBox 73"/>
          <p:cNvSpPr txBox="1"/>
          <p:nvPr/>
        </p:nvSpPr>
        <p:spPr>
          <a:xfrm>
            <a:off x="6767154" y="2500322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000" dirty="0" smtClean="0"/>
              <a:t>35</a:t>
            </a:r>
            <a:endParaRPr lang="en-IN" dirty="0"/>
          </a:p>
        </p:txBody>
      </p:sp>
      <p:sp>
        <p:nvSpPr>
          <p:cNvPr id="75" name="TextBox 74"/>
          <p:cNvSpPr txBox="1"/>
          <p:nvPr/>
        </p:nvSpPr>
        <p:spPr>
          <a:xfrm>
            <a:off x="3338130" y="3214702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000" dirty="0" smtClean="0"/>
              <a:t>11</a:t>
            </a:r>
            <a:endParaRPr lang="en-IN" dirty="0"/>
          </a:p>
        </p:txBody>
      </p:sp>
      <p:sp>
        <p:nvSpPr>
          <p:cNvPr id="77" name="TextBox 76"/>
          <p:cNvSpPr txBox="1"/>
          <p:nvPr/>
        </p:nvSpPr>
        <p:spPr>
          <a:xfrm>
            <a:off x="5266956" y="171450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000" dirty="0" smtClean="0"/>
              <a:t>24</a:t>
            </a:r>
            <a:endParaRPr lang="en-IN" dirty="0"/>
          </a:p>
        </p:txBody>
      </p:sp>
      <p:sp>
        <p:nvSpPr>
          <p:cNvPr id="78" name="TextBox 77"/>
          <p:cNvSpPr txBox="1"/>
          <p:nvPr/>
        </p:nvSpPr>
        <p:spPr>
          <a:xfrm>
            <a:off x="4058922" y="3214702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000" dirty="0" smtClean="0"/>
              <a:t>12</a:t>
            </a:r>
            <a:endParaRPr lang="en-IN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Running the Topic Classifier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15240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 smtClean="0">
                <a:solidFill>
                  <a:srgbClr val="00B0F0"/>
                </a:solidFill>
              </a:rPr>
              <a:t>United Nations</a:t>
            </a:r>
            <a:endParaRPr lang="en-IN" sz="54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124200"/>
            <a:ext cx="807720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Politics|United</a:t>
            </a:r>
            <a:r>
              <a:rPr lang="en-US" sz="2800" dirty="0" smtClean="0">
                <a:solidFill>
                  <a:srgbClr val="0070C0"/>
                </a:solidFill>
              </a:rPr>
              <a:t> Nations)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&gt;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Sports|United</a:t>
            </a:r>
            <a:r>
              <a:rPr lang="en-US" sz="2800" dirty="0" smtClean="0">
                <a:solidFill>
                  <a:srgbClr val="0070C0"/>
                </a:solidFill>
              </a:rPr>
              <a:t> Nations)</a:t>
            </a:r>
          </a:p>
          <a:p>
            <a:pPr algn="ctr"/>
            <a:endParaRPr lang="en-US" sz="2800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So, the classifier has returned the category </a:t>
            </a:r>
            <a:r>
              <a:rPr lang="en-US" sz="2800" b="1" dirty="0" smtClean="0">
                <a:solidFill>
                  <a:srgbClr val="0070C0"/>
                </a:solidFill>
              </a:rPr>
              <a:t>POLITICS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6248" y="6357958"/>
            <a:ext cx="3347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the textbook </a:t>
            </a:r>
            <a:r>
              <a:rPr lang="en-US" sz="1200" dirty="0" err="1" smtClean="0"/>
              <a:t>Jurafsky</a:t>
            </a:r>
            <a:r>
              <a:rPr lang="en-US" sz="1200" dirty="0" smtClean="0"/>
              <a:t> and Martin</a:t>
            </a:r>
            <a:endParaRPr lang="en-IN" sz="1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 of a Trained HMM Model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37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387" y="1371600"/>
            <a:ext cx="6945813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6248" y="6357958"/>
            <a:ext cx="3347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the textbook </a:t>
            </a:r>
            <a:r>
              <a:rPr lang="en-US" sz="1200" dirty="0" err="1" smtClean="0"/>
              <a:t>Jurafsky</a:t>
            </a:r>
            <a:r>
              <a:rPr lang="en-US" sz="1200" dirty="0" smtClean="0"/>
              <a:t> and Martin</a:t>
            </a:r>
            <a:endParaRPr lang="en-IN" sz="1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Decoding Problem </a:t>
            </a:r>
            <a:r>
              <a:rPr lang="en-US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5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284108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6248" y="6357958"/>
            <a:ext cx="3347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the textbook </a:t>
            </a:r>
            <a:r>
              <a:rPr lang="en-US" sz="1200" dirty="0" err="1" smtClean="0"/>
              <a:t>Jurafsky</a:t>
            </a:r>
            <a:r>
              <a:rPr lang="en-US" sz="1200" dirty="0" smtClean="0"/>
              <a:t> and Martin</a:t>
            </a:r>
            <a:endParaRPr lang="en-IN" sz="1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Back-Pointers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3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133475"/>
            <a:ext cx="66675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HMMs as a Decoder for POS Tagging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Sentence:</a:t>
            </a:r>
            <a:endParaRPr lang="en-US" sz="3200" b="1" dirty="0" smtClean="0"/>
          </a:p>
          <a:p>
            <a:r>
              <a:rPr lang="en-US" sz="3200" b="1" dirty="0" smtClean="0"/>
              <a:t>A     cat    caught   the   mouse</a:t>
            </a:r>
            <a:endParaRPr lang="en-US" sz="32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7200" y="40281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Decoded hidden states:</a:t>
            </a:r>
            <a:endParaRPr lang="en-US" sz="3200" b="1" dirty="0" smtClean="0"/>
          </a:p>
          <a:p>
            <a:r>
              <a:rPr lang="en-US" sz="3200" b="1" dirty="0" smtClean="0"/>
              <a:t>DT    NN  </a:t>
            </a:r>
            <a:r>
              <a:rPr lang="en-US" sz="3200" b="1" dirty="0" smtClean="0"/>
              <a:t> </a:t>
            </a:r>
            <a:r>
              <a:rPr lang="en-US" sz="3200" b="1" dirty="0" smtClean="0"/>
              <a:t>VBD </a:t>
            </a:r>
            <a:r>
              <a:rPr lang="en-US" sz="3200" b="1" dirty="0" smtClean="0"/>
              <a:t> </a:t>
            </a:r>
            <a:r>
              <a:rPr lang="en-US" sz="3200" b="1" dirty="0" smtClean="0"/>
              <a:t> </a:t>
            </a:r>
            <a:r>
              <a:rPr lang="en-US" sz="3200" b="1" dirty="0" smtClean="0"/>
              <a:t>DT </a:t>
            </a:r>
            <a:r>
              <a:rPr lang="en-US" sz="3200" b="1" dirty="0" smtClean="0"/>
              <a:t> </a:t>
            </a:r>
            <a:r>
              <a:rPr lang="en-US" sz="3200" b="1" dirty="0" smtClean="0"/>
              <a:t>  </a:t>
            </a:r>
            <a:r>
              <a:rPr lang="en-US" sz="3200" b="1" dirty="0" smtClean="0"/>
              <a:t>NN</a:t>
            </a:r>
            <a:endParaRPr lang="en-US" sz="3200" b="1" dirty="0" smtClean="0"/>
          </a:p>
        </p:txBody>
      </p:sp>
    </p:spTree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HMM transitions and emissions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273" y="1554163"/>
            <a:ext cx="601785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6429396"/>
            <a:ext cx="228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Dan Klein</a:t>
            </a:r>
            <a:endParaRPr lang="en-IN" dirty="0"/>
          </a:p>
        </p:txBody>
      </p:sp>
    </p:spTree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TRELLIS</a:t>
            </a: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889" y="1554163"/>
            <a:ext cx="602062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6429396"/>
            <a:ext cx="228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Dan Klein</a:t>
            </a:r>
            <a:endParaRPr lang="en-IN" dirty="0"/>
          </a:p>
        </p:txBody>
      </p:sp>
    </p:spTree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BASELINES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889" y="1554163"/>
            <a:ext cx="602062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6096000"/>
            <a:ext cx="228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Dan Klein</a:t>
            </a:r>
            <a:endParaRPr lang="en-IN" dirty="0"/>
          </a:p>
        </p:txBody>
      </p:sp>
    </p:spTree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ANALYSIS</a:t>
            </a:r>
            <a:endParaRPr lang="en-IN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889" y="1554163"/>
            <a:ext cx="602062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6096000"/>
            <a:ext cx="228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Dan Klein</a:t>
            </a:r>
            <a:endParaRPr lang="en-IN" dirty="0"/>
          </a:p>
        </p:txBody>
      </p:sp>
    </p:spTree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HMMs as a Decoder for NER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Sentence:</a:t>
            </a:r>
            <a:endParaRPr lang="en-US" sz="3200" b="1" dirty="0" smtClean="0"/>
          </a:p>
          <a:p>
            <a:r>
              <a:rPr lang="en-US" sz="3200" b="1" dirty="0" smtClean="0"/>
              <a:t>John     bought     a         </a:t>
            </a:r>
            <a:r>
              <a:rPr lang="en-US" sz="3200" b="1" dirty="0" err="1" smtClean="0"/>
              <a:t>Maruti</a:t>
            </a:r>
            <a:r>
              <a:rPr lang="en-US" sz="3200" b="1" dirty="0" smtClean="0"/>
              <a:t>       in     Bangalore</a:t>
            </a:r>
            <a:endParaRPr lang="en-US" sz="32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7200" y="40281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Decoded hidden states:</a:t>
            </a:r>
            <a:endParaRPr lang="en-US" sz="3200" b="1" dirty="0" smtClean="0"/>
          </a:p>
          <a:p>
            <a:r>
              <a:rPr lang="en-US" sz="3200" b="1" dirty="0" smtClean="0"/>
              <a:t>Person   Other  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Other</a:t>
            </a:r>
            <a:r>
              <a:rPr lang="en-US" sz="3200" b="1" dirty="0" smtClean="0"/>
              <a:t> </a:t>
            </a:r>
            <a:r>
              <a:rPr lang="en-US" sz="3200" b="1" dirty="0" smtClean="0"/>
              <a:t>  Vehicle    Other</a:t>
            </a:r>
            <a:r>
              <a:rPr lang="en-US" sz="3200" b="1" dirty="0" smtClean="0"/>
              <a:t> </a:t>
            </a:r>
            <a:r>
              <a:rPr lang="en-US" sz="3200" b="1" dirty="0" smtClean="0"/>
              <a:t>  Place</a:t>
            </a:r>
            <a:endParaRPr lang="en-US" sz="3200" b="1" dirty="0" smtClean="0"/>
          </a:p>
        </p:txBody>
      </p:sp>
    </p:spTree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HMM – Evaluation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524000" y="1372612"/>
            <a:ext cx="655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you </a:t>
            </a:r>
            <a:r>
              <a:rPr lang="en-US" sz="3200" dirty="0" smtClean="0"/>
              <a:t>calculate P(s) using an HMM trained as a POS tagger?</a:t>
            </a:r>
            <a:endParaRPr lang="en-US" sz="3200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For </a:t>
            </a:r>
            <a:r>
              <a:rPr lang="en-US" sz="3200" b="1" dirty="0" smtClean="0"/>
              <a:t>evaluation (computing the probability of a sequence of observations) </a:t>
            </a:r>
            <a:r>
              <a:rPr lang="en-US" sz="3200" b="1" dirty="0" smtClean="0"/>
              <a:t>you need to </a:t>
            </a:r>
            <a:r>
              <a:rPr lang="en-US" sz="3200" b="1" dirty="0" smtClean="0"/>
              <a:t>use the ‘Forward algorithm’.</a:t>
            </a:r>
            <a:endParaRPr lang="en-US" sz="32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Running the Topic Classifier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5240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 smtClean="0">
                <a:solidFill>
                  <a:srgbClr val="7030A0"/>
                </a:solidFill>
              </a:rPr>
              <a:t>Manchester United</a:t>
            </a:r>
            <a:endParaRPr lang="en-IN" sz="54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509195"/>
            <a:ext cx="80772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Politics|Manchester</a:t>
            </a:r>
            <a:r>
              <a:rPr lang="en-US" sz="2800" dirty="0" smtClean="0">
                <a:solidFill>
                  <a:srgbClr val="0070C0"/>
                </a:solidFill>
              </a:rPr>
              <a:t> United)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P(</a:t>
            </a:r>
            <a:r>
              <a:rPr lang="en-US" sz="2800" dirty="0" err="1" smtClean="0">
                <a:solidFill>
                  <a:srgbClr val="0070C0"/>
                </a:solidFill>
              </a:rPr>
              <a:t>Manchester|P</a:t>
            </a:r>
            <a:r>
              <a:rPr lang="en-US" sz="2800" dirty="0" smtClean="0">
                <a:solidFill>
                  <a:srgbClr val="0070C0"/>
                </a:solidFill>
              </a:rPr>
              <a:t>)*P(</a:t>
            </a:r>
            <a:r>
              <a:rPr lang="en-US" sz="2800" dirty="0" err="1" smtClean="0">
                <a:solidFill>
                  <a:srgbClr val="0070C0"/>
                </a:solidFill>
              </a:rPr>
              <a:t>United|P</a:t>
            </a:r>
            <a:r>
              <a:rPr lang="en-US" sz="2800" dirty="0" smtClean="0">
                <a:solidFill>
                  <a:srgbClr val="0070C0"/>
                </a:solidFill>
              </a:rPr>
              <a:t>)*P(Politics)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(</a:t>
            </a:r>
            <a:r>
              <a:rPr lang="en-US" sz="28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)*(2/7)*(7/12) = 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971800"/>
            <a:ext cx="80772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Sports|Manchester</a:t>
            </a:r>
            <a:r>
              <a:rPr lang="en-US" sz="2800" dirty="0" smtClean="0">
                <a:solidFill>
                  <a:srgbClr val="0070C0"/>
                </a:solidFill>
              </a:rPr>
              <a:t> United)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P(</a:t>
            </a:r>
            <a:r>
              <a:rPr lang="en-US" sz="2800" dirty="0" err="1" smtClean="0">
                <a:solidFill>
                  <a:srgbClr val="0070C0"/>
                </a:solidFill>
              </a:rPr>
              <a:t>Manchester|S</a:t>
            </a:r>
            <a:r>
              <a:rPr lang="en-US" sz="2800" dirty="0" smtClean="0">
                <a:solidFill>
                  <a:srgbClr val="0070C0"/>
                </a:solidFill>
              </a:rPr>
              <a:t>)*P(</a:t>
            </a:r>
            <a:r>
              <a:rPr lang="en-US" sz="2800" dirty="0" err="1" smtClean="0">
                <a:solidFill>
                  <a:srgbClr val="0070C0"/>
                </a:solidFill>
              </a:rPr>
              <a:t>United|S</a:t>
            </a:r>
            <a:r>
              <a:rPr lang="en-US" sz="2800" dirty="0" smtClean="0">
                <a:solidFill>
                  <a:srgbClr val="0070C0"/>
                </a:solidFill>
              </a:rPr>
              <a:t>)*P(Sports)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=  (2/5)*(1/5)*(5/12) = 2/(5*12)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HMM – If you knew the hidden states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33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6088277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7409" y="6096000"/>
            <a:ext cx="3347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the textbook </a:t>
            </a:r>
            <a:r>
              <a:rPr lang="en-US" sz="1200" dirty="0" err="1" smtClean="0"/>
              <a:t>Jurafsky</a:t>
            </a:r>
            <a:r>
              <a:rPr lang="en-US" sz="1200" dirty="0" smtClean="0"/>
              <a:t> and Martin</a:t>
            </a:r>
            <a:endParaRPr lang="en-IN" sz="1200" dirty="0"/>
          </a:p>
        </p:txBody>
      </p:sp>
    </p:spTree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HMM – Forward Algorithm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7409" y="6096000"/>
            <a:ext cx="3347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the textbook </a:t>
            </a:r>
            <a:r>
              <a:rPr lang="en-US" sz="1200" dirty="0" err="1" smtClean="0"/>
              <a:t>Jurafsky</a:t>
            </a:r>
            <a:r>
              <a:rPr lang="en-US" sz="1200" dirty="0" smtClean="0"/>
              <a:t> and Martin</a:t>
            </a:r>
            <a:endParaRPr lang="en-IN" sz="1200" dirty="0"/>
          </a:p>
        </p:txBody>
      </p:sp>
      <p:pic>
        <p:nvPicPr>
          <p:cNvPr id="83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6363"/>
            <a:ext cx="6034087" cy="461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HMM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Model – Challenge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524000" y="1371600"/>
            <a:ext cx="6553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you build a classifier out of this?</a:t>
            </a:r>
          </a:p>
          <a:p>
            <a:endParaRPr lang="en-US" sz="3200" dirty="0" smtClean="0"/>
          </a:p>
          <a:p>
            <a:r>
              <a:rPr lang="en-US" sz="3200" dirty="0" smtClean="0"/>
              <a:t>You just calculated P(s)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For classification you need to compute P(</a:t>
            </a:r>
            <a:r>
              <a:rPr lang="en-US" sz="3200" b="1" dirty="0" err="1" smtClean="0"/>
              <a:t>c|s</a:t>
            </a:r>
            <a:r>
              <a:rPr lang="en-US" sz="3200" b="1" dirty="0" smtClean="0"/>
              <a:t>)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Use Bayesian Inversion!!!</a:t>
            </a:r>
            <a:endParaRPr lang="en-US" sz="3200" b="1" dirty="0"/>
          </a:p>
        </p:txBody>
      </p:sp>
    </p:spTree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HMM –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Challenge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33400" y="44196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P(</a:t>
            </a:r>
            <a:r>
              <a:rPr lang="en-US" sz="3200" b="1" dirty="0" err="1" smtClean="0"/>
              <a:t>c|s</a:t>
            </a:r>
            <a:r>
              <a:rPr lang="en-US" sz="3200" b="1" dirty="0" smtClean="0"/>
              <a:t>) = P(</a:t>
            </a:r>
            <a:r>
              <a:rPr lang="en-US" sz="3200" b="1" dirty="0" err="1" smtClean="0"/>
              <a:t>s|c</a:t>
            </a:r>
            <a:r>
              <a:rPr lang="en-US" sz="3200" b="1" dirty="0" smtClean="0"/>
              <a:t>) * P(c</a:t>
            </a:r>
            <a:r>
              <a:rPr lang="en-US" sz="3200" b="1" dirty="0" smtClean="0"/>
              <a:t>) / Z</a:t>
            </a:r>
            <a:endParaRPr lang="en-US" sz="3200" b="1" dirty="0" smtClean="0"/>
          </a:p>
          <a:p>
            <a:r>
              <a:rPr lang="en-US" sz="3200" b="1" dirty="0" smtClean="0"/>
              <a:t>P(</a:t>
            </a:r>
            <a:r>
              <a:rPr lang="en-US" sz="3200" b="1" dirty="0" err="1" smtClean="0"/>
              <a:t>c|s</a:t>
            </a:r>
            <a:r>
              <a:rPr lang="en-US" sz="3200" b="1" dirty="0" smtClean="0"/>
              <a:t>) = </a:t>
            </a:r>
            <a:r>
              <a:rPr lang="en-US" sz="3200" dirty="0" err="1" smtClean="0"/>
              <a:t>forward_algorithm</a:t>
            </a:r>
            <a:r>
              <a:rPr lang="en-US" sz="3200" dirty="0" smtClean="0"/>
              <a:t>(s, </a:t>
            </a:r>
            <a:r>
              <a:rPr lang="en-US" sz="3200" dirty="0" err="1" smtClean="0"/>
              <a:t>hmm</a:t>
            </a:r>
            <a:r>
              <a:rPr lang="en-US" sz="3200" dirty="0" err="1" smtClean="0"/>
              <a:t>_for_c</a:t>
            </a:r>
            <a:r>
              <a:rPr lang="en-US" sz="3200" dirty="0" smtClean="0"/>
              <a:t>) </a:t>
            </a:r>
            <a:r>
              <a:rPr lang="en-US" sz="3200" dirty="0" smtClean="0"/>
              <a:t>* </a:t>
            </a:r>
            <a:r>
              <a:rPr lang="en-US" sz="3200" dirty="0" smtClean="0"/>
              <a:t>				</a:t>
            </a:r>
            <a:r>
              <a:rPr lang="en-US" sz="3200" b="1" dirty="0" smtClean="0"/>
              <a:t>P(c) / Z </a:t>
            </a:r>
            <a:endParaRPr lang="en-IN" sz="3200" dirty="0" smtClean="0"/>
          </a:p>
        </p:txBody>
      </p:sp>
      <p:sp>
        <p:nvSpPr>
          <p:cNvPr id="35" name="Rectangle 34"/>
          <p:cNvSpPr/>
          <p:nvPr/>
        </p:nvSpPr>
        <p:spPr>
          <a:xfrm>
            <a:off x="428596" y="1102262"/>
            <a:ext cx="835824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/>
          <p:cNvSpPr txBox="1"/>
          <p:nvPr/>
        </p:nvSpPr>
        <p:spPr>
          <a:xfrm>
            <a:off x="7344098" y="118584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Model 1 = c1</a:t>
            </a:r>
            <a:endParaRPr lang="en-IN" dirty="0">
              <a:solidFill>
                <a:schemeClr val="accent4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8596" y="1102262"/>
            <a:ext cx="835824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ectangle 38"/>
          <p:cNvSpPr/>
          <p:nvPr/>
        </p:nvSpPr>
        <p:spPr>
          <a:xfrm>
            <a:off x="785786" y="1185842"/>
            <a:ext cx="72968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r>
              <a:rPr lang="en-US" sz="1100" dirty="0" smtClean="0"/>
              <a:t>s1 =</a:t>
            </a:r>
            <a:r>
              <a:rPr lang="en-US" dirty="0" smtClean="0"/>
              <a:t> ?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12 </a:t>
            </a:r>
            <a:r>
              <a:rPr lang="en-US" sz="1100" dirty="0" smtClean="0"/>
              <a:t>=</a:t>
            </a:r>
            <a:r>
              <a:rPr lang="en-US" dirty="0" smtClean="0"/>
              <a:t> ?</a:t>
            </a:r>
          </a:p>
          <a:p>
            <a:r>
              <a:rPr lang="en-US" dirty="0" smtClean="0"/>
              <a:t>a</a:t>
            </a:r>
            <a:r>
              <a:rPr lang="en-US" sz="1100" dirty="0" smtClean="0"/>
              <a:t>31 </a:t>
            </a:r>
            <a:r>
              <a:rPr lang="en-US" sz="1100" dirty="0" smtClean="0"/>
              <a:t>= 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</a:t>
            </a:r>
            <a:r>
              <a:rPr lang="en-US" sz="1100" dirty="0" smtClean="0"/>
              <a:t>23 =</a:t>
            </a:r>
            <a:r>
              <a:rPr lang="en-US" dirty="0" smtClean="0"/>
              <a:t> </a:t>
            </a:r>
            <a:r>
              <a:rPr lang="en-US" dirty="0" smtClean="0"/>
              <a:t>?</a:t>
            </a:r>
          </a:p>
          <a:p>
            <a:r>
              <a:rPr lang="en-US" dirty="0" smtClean="0"/>
              <a:t>B</a:t>
            </a:r>
            <a:r>
              <a:rPr lang="en-US" sz="1100" dirty="0" smtClean="0"/>
              <a:t>24</a:t>
            </a:r>
            <a:r>
              <a:rPr lang="en-US" dirty="0" smtClean="0"/>
              <a:t> =?</a:t>
            </a:r>
            <a:endParaRPr lang="en-US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7344098" y="118584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Model 1 = c1</a:t>
            </a:r>
            <a:endParaRPr lang="en-IN" dirty="0">
              <a:solidFill>
                <a:schemeClr val="accent4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94122" y="2857488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Oval 41"/>
          <p:cNvSpPr/>
          <p:nvPr/>
        </p:nvSpPr>
        <p:spPr>
          <a:xfrm>
            <a:off x="5008568" y="2071670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Oval 42"/>
          <p:cNvSpPr/>
          <p:nvPr/>
        </p:nvSpPr>
        <p:spPr>
          <a:xfrm>
            <a:off x="6294452" y="2857488"/>
            <a:ext cx="357190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4" name="Shape 43"/>
          <p:cNvCxnSpPr>
            <a:stCxn id="41" idx="0"/>
            <a:endCxn id="42" idx="2"/>
          </p:cNvCxnSpPr>
          <p:nvPr/>
        </p:nvCxnSpPr>
        <p:spPr>
          <a:xfrm rot="5400000" flipH="1" flipV="1">
            <a:off x="4187031" y="2035952"/>
            <a:ext cx="607223" cy="103585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44"/>
          <p:cNvCxnSpPr>
            <a:stCxn id="42" idx="6"/>
            <a:endCxn id="43" idx="0"/>
          </p:cNvCxnSpPr>
          <p:nvPr/>
        </p:nvCxnSpPr>
        <p:spPr>
          <a:xfrm>
            <a:off x="5365758" y="2250265"/>
            <a:ext cx="1107289" cy="60722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3" idx="2"/>
            <a:endCxn id="41" idx="6"/>
          </p:cNvCxnSpPr>
          <p:nvPr/>
        </p:nvCxnSpPr>
        <p:spPr>
          <a:xfrm rot="10800000">
            <a:off x="4151312" y="3036083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981332" y="2857488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1</a:t>
            </a:r>
            <a:r>
              <a:rPr lang="en-US" dirty="0" smtClean="0"/>
              <a:t>:DT</a:t>
            </a:r>
            <a:endParaRPr lang="en-IN" dirty="0"/>
          </a:p>
        </p:txBody>
      </p:sp>
      <p:sp>
        <p:nvSpPr>
          <p:cNvPr id="48" name="TextBox 47"/>
          <p:cNvSpPr txBox="1"/>
          <p:nvPr/>
        </p:nvSpPr>
        <p:spPr>
          <a:xfrm>
            <a:off x="4910158" y="2416742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2</a:t>
            </a:r>
            <a:r>
              <a:rPr lang="en-US" dirty="0" smtClean="0"/>
              <a:t>:NN</a:t>
            </a:r>
            <a:endParaRPr lang="en-IN" dirty="0"/>
          </a:p>
        </p:txBody>
      </p:sp>
      <p:sp>
        <p:nvSpPr>
          <p:cNvPr id="49" name="TextBox 48"/>
          <p:cNvSpPr txBox="1"/>
          <p:nvPr/>
        </p:nvSpPr>
        <p:spPr>
          <a:xfrm>
            <a:off x="6553232" y="3071826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sz="1050" dirty="0" smtClean="0"/>
              <a:t>3</a:t>
            </a:r>
            <a:r>
              <a:rPr lang="en-US" dirty="0" smtClean="0"/>
              <a:t>:VBD</a:t>
            </a:r>
            <a:endParaRPr lang="en-IN" dirty="0"/>
          </a:p>
        </p:txBody>
      </p:sp>
      <p:sp>
        <p:nvSpPr>
          <p:cNvPr id="50" name="TextBox 49"/>
          <p:cNvSpPr txBox="1"/>
          <p:nvPr/>
        </p:nvSpPr>
        <p:spPr>
          <a:xfrm>
            <a:off x="4622647" y="3000364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31</a:t>
            </a:r>
            <a:endParaRPr lang="en-IN" dirty="0"/>
          </a:p>
        </p:txBody>
      </p:sp>
      <p:sp>
        <p:nvSpPr>
          <p:cNvPr id="51" name="TextBox 50"/>
          <p:cNvSpPr txBox="1"/>
          <p:nvPr/>
        </p:nvSpPr>
        <p:spPr>
          <a:xfrm>
            <a:off x="6168818" y="2202404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23</a:t>
            </a:r>
            <a:endParaRPr lang="en-IN" dirty="0"/>
          </a:p>
        </p:txBody>
      </p:sp>
      <p:sp>
        <p:nvSpPr>
          <p:cNvPr id="52" name="TextBox 51"/>
          <p:cNvSpPr txBox="1"/>
          <p:nvPr/>
        </p:nvSpPr>
        <p:spPr>
          <a:xfrm>
            <a:off x="3794122" y="227384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12</a:t>
            </a:r>
            <a:endParaRPr lang="en-IN" dirty="0"/>
          </a:p>
        </p:txBody>
      </p:sp>
      <p:sp>
        <p:nvSpPr>
          <p:cNvPr id="53" name="Oval 52"/>
          <p:cNvSpPr/>
          <p:nvPr/>
        </p:nvSpPr>
        <p:spPr>
          <a:xfrm>
            <a:off x="2508238" y="2143108"/>
            <a:ext cx="357190" cy="3571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Oval 53"/>
          <p:cNvSpPr/>
          <p:nvPr/>
        </p:nvSpPr>
        <p:spPr>
          <a:xfrm>
            <a:off x="6008700" y="3643306"/>
            <a:ext cx="357190" cy="35719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5" name="Shape 54"/>
          <p:cNvCxnSpPr>
            <a:stCxn id="53" idx="6"/>
            <a:endCxn id="41" idx="1"/>
          </p:cNvCxnSpPr>
          <p:nvPr/>
        </p:nvCxnSpPr>
        <p:spPr>
          <a:xfrm>
            <a:off x="2865428" y="2321703"/>
            <a:ext cx="981003" cy="58809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4"/>
          <p:cNvCxnSpPr>
            <a:stCxn id="42" idx="4"/>
            <a:endCxn id="54" idx="2"/>
          </p:cNvCxnSpPr>
          <p:nvPr/>
        </p:nvCxnSpPr>
        <p:spPr>
          <a:xfrm rot="16200000" flipH="1">
            <a:off x="4901411" y="2714611"/>
            <a:ext cx="1393041" cy="82153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20934" y="1857356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s</a:t>
            </a:r>
            <a:r>
              <a:rPr lang="en-US" dirty="0" smtClean="0"/>
              <a:t>:&lt;s&gt;</a:t>
            </a:r>
            <a:endParaRPr lang="en-IN" dirty="0"/>
          </a:p>
        </p:txBody>
      </p:sp>
      <p:sp>
        <p:nvSpPr>
          <p:cNvPr id="58" name="TextBox 57"/>
          <p:cNvSpPr txBox="1"/>
          <p:nvPr/>
        </p:nvSpPr>
        <p:spPr>
          <a:xfrm>
            <a:off x="6394281" y="3702602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sz="1050" dirty="0" err="1" smtClean="0"/>
              <a:t>e</a:t>
            </a:r>
            <a:r>
              <a:rPr lang="en-US" dirty="0" smtClean="0"/>
              <a:t>:&lt;/s&gt;</a:t>
            </a:r>
            <a:endParaRPr lang="en-IN" dirty="0"/>
          </a:p>
        </p:txBody>
      </p:sp>
      <p:sp>
        <p:nvSpPr>
          <p:cNvPr id="59" name="TextBox 58"/>
          <p:cNvSpPr txBox="1"/>
          <p:nvPr/>
        </p:nvSpPr>
        <p:spPr>
          <a:xfrm>
            <a:off x="3248083" y="24288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s1</a:t>
            </a:r>
            <a:endParaRPr lang="en-IN" dirty="0"/>
          </a:p>
        </p:txBody>
      </p:sp>
      <p:sp>
        <p:nvSpPr>
          <p:cNvPr id="60" name="TextBox 59"/>
          <p:cNvSpPr txBox="1"/>
          <p:nvPr/>
        </p:nvSpPr>
        <p:spPr>
          <a:xfrm>
            <a:off x="5281619" y="348831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sz="1050" dirty="0" smtClean="0"/>
              <a:t>2</a:t>
            </a:r>
            <a:r>
              <a:rPr lang="en-US" sz="1050" dirty="0" smtClean="0"/>
              <a:t>e</a:t>
            </a:r>
            <a:endParaRPr lang="en-IN" dirty="0"/>
          </a:p>
        </p:txBody>
      </p:sp>
      <p:cxnSp>
        <p:nvCxnSpPr>
          <p:cNvPr id="61" name="Straight Arrow Connector 60"/>
          <p:cNvCxnSpPr>
            <a:stCxn id="41" idx="3"/>
            <a:endCxn id="70" idx="0"/>
          </p:cNvCxnSpPr>
          <p:nvPr/>
        </p:nvCxnSpPr>
        <p:spPr>
          <a:xfrm rot="5400000">
            <a:off x="3387716" y="3184614"/>
            <a:ext cx="480961" cy="436471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2" idx="0"/>
            <a:endCxn id="66" idx="2"/>
          </p:cNvCxnSpPr>
          <p:nvPr/>
        </p:nvCxnSpPr>
        <p:spPr>
          <a:xfrm rot="16200000" flipV="1">
            <a:off x="4441450" y="1325956"/>
            <a:ext cx="500042" cy="991385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3" idx="6"/>
            <a:endCxn id="69" idx="1"/>
          </p:cNvCxnSpPr>
          <p:nvPr/>
        </p:nvCxnSpPr>
        <p:spPr>
          <a:xfrm flipV="1">
            <a:off x="6651642" y="2500322"/>
            <a:ext cx="901722" cy="535761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81000" y="4114800"/>
            <a:ext cx="425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 Probabilities: A = {</a:t>
            </a:r>
            <a:r>
              <a:rPr lang="en-US" dirty="0" smtClean="0"/>
              <a:t>a</a:t>
            </a:r>
            <a:r>
              <a:rPr lang="en-US" sz="1050" dirty="0" smtClean="0"/>
              <a:t>s</a:t>
            </a:r>
            <a:r>
              <a:rPr lang="en-US" sz="105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a</a:t>
            </a:r>
            <a:r>
              <a:rPr lang="en-US" sz="1050" dirty="0" smtClean="0"/>
              <a:t>12</a:t>
            </a:r>
            <a:r>
              <a:rPr lang="en-US" dirty="0" smtClean="0"/>
              <a:t> </a:t>
            </a:r>
            <a:r>
              <a:rPr lang="en-US" dirty="0" smtClean="0"/>
              <a:t>a</a:t>
            </a:r>
            <a:r>
              <a:rPr lang="en-US" sz="1050" dirty="0" smtClean="0"/>
              <a:t>2</a:t>
            </a:r>
            <a:r>
              <a:rPr lang="en-US" sz="1050" dirty="0" smtClean="0"/>
              <a:t>3  </a:t>
            </a:r>
            <a:r>
              <a:rPr lang="en-US" dirty="0" smtClean="0"/>
              <a:t>a</a:t>
            </a:r>
            <a:r>
              <a:rPr lang="en-US" sz="1050" dirty="0" smtClean="0"/>
              <a:t>31 </a:t>
            </a:r>
            <a:r>
              <a:rPr lang="en-US" sz="1050" dirty="0" smtClean="0"/>
              <a:t>…</a:t>
            </a:r>
            <a:r>
              <a:rPr lang="en-US" dirty="0" smtClean="0"/>
              <a:t>}</a:t>
            </a:r>
            <a:endParaRPr lang="en-IN" dirty="0"/>
          </a:p>
        </p:txBody>
      </p:sp>
      <p:sp>
        <p:nvSpPr>
          <p:cNvPr id="65" name="TextBox 64"/>
          <p:cNvSpPr txBox="1"/>
          <p:nvPr/>
        </p:nvSpPr>
        <p:spPr>
          <a:xfrm>
            <a:off x="4724400" y="4114800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Emission Probabilities: B = {</a:t>
            </a:r>
            <a:r>
              <a:rPr lang="en-US" dirty="0" err="1" smtClean="0"/>
              <a:t>b</a:t>
            </a:r>
            <a:r>
              <a:rPr lang="en-US" sz="1050" dirty="0" err="1" smtClean="0"/>
              <a:t>ij</a:t>
            </a:r>
            <a:r>
              <a:rPr lang="en-US" sz="1050" dirty="0" smtClean="0"/>
              <a:t> …</a:t>
            </a:r>
            <a:r>
              <a:rPr lang="en-US" dirty="0" smtClean="0"/>
              <a:t>}</a:t>
            </a:r>
            <a:endParaRPr lang="en-IN" dirty="0"/>
          </a:p>
        </p:txBody>
      </p:sp>
      <p:sp>
        <p:nvSpPr>
          <p:cNvPr id="66" name="Rounded Rectangle 65"/>
          <p:cNvSpPr/>
          <p:nvPr/>
        </p:nvSpPr>
        <p:spPr>
          <a:xfrm>
            <a:off x="3695712" y="1143000"/>
            <a:ext cx="100013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r>
              <a:rPr lang="en-US" sz="1050" dirty="0" smtClean="0"/>
              <a:t>3</a:t>
            </a:r>
            <a:r>
              <a:rPr lang="en-US" dirty="0" smtClean="0"/>
              <a:t>:cat</a:t>
            </a:r>
            <a:endParaRPr lang="en-IN" dirty="0"/>
          </a:p>
        </p:txBody>
      </p:sp>
      <p:sp>
        <p:nvSpPr>
          <p:cNvPr id="67" name="Rounded Rectangle 66"/>
          <p:cNvSpPr/>
          <p:nvPr/>
        </p:nvSpPr>
        <p:spPr>
          <a:xfrm>
            <a:off x="4910158" y="1143000"/>
            <a:ext cx="118584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r>
              <a:rPr lang="en-US" sz="1050" dirty="0" smtClean="0"/>
              <a:t>4</a:t>
            </a:r>
            <a:r>
              <a:rPr lang="en-US" dirty="0" smtClean="0"/>
              <a:t>:mouse</a:t>
            </a:r>
            <a:endParaRPr lang="en-IN" dirty="0"/>
          </a:p>
        </p:txBody>
      </p:sp>
      <p:cxnSp>
        <p:nvCxnSpPr>
          <p:cNvPr id="68" name="Straight Arrow Connector 67"/>
          <p:cNvCxnSpPr>
            <a:stCxn id="42" idx="0"/>
            <a:endCxn id="67" idx="2"/>
          </p:cNvCxnSpPr>
          <p:nvPr/>
        </p:nvCxnSpPr>
        <p:spPr>
          <a:xfrm flipV="1">
            <a:off x="5187163" y="1571628"/>
            <a:ext cx="315916" cy="500042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7553364" y="2286008"/>
            <a:ext cx="113343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r>
              <a:rPr lang="en-US" sz="1050" dirty="0" smtClean="0"/>
              <a:t>5</a:t>
            </a:r>
            <a:r>
              <a:rPr lang="en-US" dirty="0" smtClean="0"/>
              <a:t>:caught</a:t>
            </a:r>
            <a:endParaRPr lang="en-IN" dirty="0"/>
          </a:p>
        </p:txBody>
      </p:sp>
      <p:sp>
        <p:nvSpPr>
          <p:cNvPr id="70" name="Rounded Rectangle 69"/>
          <p:cNvSpPr/>
          <p:nvPr/>
        </p:nvSpPr>
        <p:spPr>
          <a:xfrm>
            <a:off x="2909894" y="3643330"/>
            <a:ext cx="100013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r>
              <a:rPr lang="en-US" sz="1050" dirty="0" smtClean="0"/>
              <a:t>1</a:t>
            </a:r>
            <a:r>
              <a:rPr lang="en-US" dirty="0" smtClean="0"/>
              <a:t>:the</a:t>
            </a:r>
            <a:endParaRPr lang="en-IN" dirty="0"/>
          </a:p>
        </p:txBody>
      </p:sp>
      <p:cxnSp>
        <p:nvCxnSpPr>
          <p:cNvPr id="71" name="Straight Arrow Connector 70"/>
          <p:cNvCxnSpPr>
            <a:stCxn id="41" idx="4"/>
            <a:endCxn id="72" idx="0"/>
          </p:cNvCxnSpPr>
          <p:nvPr/>
        </p:nvCxnSpPr>
        <p:spPr>
          <a:xfrm rot="16200000" flipH="1">
            <a:off x="3994938" y="3192457"/>
            <a:ext cx="428652" cy="473094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4052902" y="3643330"/>
            <a:ext cx="78581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r>
              <a:rPr lang="en-US" sz="1050" dirty="0" smtClean="0"/>
              <a:t>2</a:t>
            </a:r>
            <a:r>
              <a:rPr lang="en-US" dirty="0" smtClean="0"/>
              <a:t>:a</a:t>
            </a:r>
            <a:endParaRPr lang="en-IN" dirty="0"/>
          </a:p>
        </p:txBody>
      </p:sp>
      <p:sp>
        <p:nvSpPr>
          <p:cNvPr id="73" name="TextBox 72"/>
          <p:cNvSpPr txBox="1"/>
          <p:nvPr/>
        </p:nvSpPr>
        <p:spPr>
          <a:xfrm>
            <a:off x="4338654" y="1714504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000" dirty="0" smtClean="0"/>
              <a:t>23</a:t>
            </a:r>
            <a:endParaRPr lang="en-IN" dirty="0"/>
          </a:p>
        </p:txBody>
      </p:sp>
      <p:sp>
        <p:nvSpPr>
          <p:cNvPr id="74" name="TextBox 73"/>
          <p:cNvSpPr txBox="1"/>
          <p:nvPr/>
        </p:nvSpPr>
        <p:spPr>
          <a:xfrm>
            <a:off x="6767154" y="2500322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000" dirty="0" smtClean="0"/>
              <a:t>35</a:t>
            </a:r>
            <a:endParaRPr lang="en-IN" dirty="0"/>
          </a:p>
        </p:txBody>
      </p:sp>
      <p:sp>
        <p:nvSpPr>
          <p:cNvPr id="75" name="TextBox 74"/>
          <p:cNvSpPr txBox="1"/>
          <p:nvPr/>
        </p:nvSpPr>
        <p:spPr>
          <a:xfrm>
            <a:off x="3338130" y="3214702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000" dirty="0" smtClean="0"/>
              <a:t>11</a:t>
            </a:r>
            <a:endParaRPr lang="en-IN" dirty="0"/>
          </a:p>
        </p:txBody>
      </p:sp>
      <p:sp>
        <p:nvSpPr>
          <p:cNvPr id="76" name="TextBox 75"/>
          <p:cNvSpPr txBox="1"/>
          <p:nvPr/>
        </p:nvSpPr>
        <p:spPr>
          <a:xfrm>
            <a:off x="5266956" y="171450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000" dirty="0" smtClean="0"/>
              <a:t>24</a:t>
            </a:r>
            <a:endParaRPr lang="en-IN" dirty="0"/>
          </a:p>
        </p:txBody>
      </p:sp>
      <p:sp>
        <p:nvSpPr>
          <p:cNvPr id="77" name="TextBox 76"/>
          <p:cNvSpPr txBox="1"/>
          <p:nvPr/>
        </p:nvSpPr>
        <p:spPr>
          <a:xfrm>
            <a:off x="4058922" y="3214702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sz="1000" dirty="0" smtClean="0"/>
              <a:t>12</a:t>
            </a:r>
            <a:endParaRPr lang="en-IN" dirty="0"/>
          </a:p>
        </p:txBody>
      </p:sp>
    </p:spTree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HMM –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Challenge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11137" y="2590800"/>
            <a:ext cx="8275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Can you build a </a:t>
            </a:r>
            <a:r>
              <a:rPr lang="en-US" sz="3200" dirty="0" smtClean="0"/>
              <a:t>relation extractor </a:t>
            </a:r>
            <a:r>
              <a:rPr lang="en-US" sz="3200" dirty="0" smtClean="0"/>
              <a:t>out of </a:t>
            </a:r>
            <a:r>
              <a:rPr lang="en-US" sz="3200" dirty="0" smtClean="0"/>
              <a:t>HMMs?</a:t>
            </a:r>
            <a:endParaRPr lang="en-US" sz="3200" b="1" dirty="0"/>
          </a:p>
        </p:txBody>
      </p:sp>
    </p:spTree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HMMs as a Classifier for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RelEx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Train HMM1 on Sentences:</a:t>
            </a:r>
            <a:endParaRPr lang="en-US" sz="3200" b="1" dirty="0" smtClean="0"/>
          </a:p>
          <a:p>
            <a:r>
              <a:rPr lang="en-US" sz="3200" b="1" dirty="0" smtClean="0"/>
              <a:t>Tim/P Cook/P is the CEO of Apple/O</a:t>
            </a:r>
          </a:p>
          <a:p>
            <a:r>
              <a:rPr lang="en-US" sz="3200" b="1" dirty="0" err="1" smtClean="0"/>
              <a:t>Vishal</a:t>
            </a:r>
            <a:r>
              <a:rPr lang="en-US" sz="3200" b="1" dirty="0" smtClean="0"/>
              <a:t>/P </a:t>
            </a:r>
            <a:r>
              <a:rPr lang="en-US" sz="3200" b="1" dirty="0" err="1" smtClean="0"/>
              <a:t>Sikka</a:t>
            </a:r>
            <a:r>
              <a:rPr lang="en-US" sz="3200" b="1" dirty="0" smtClean="0"/>
              <a:t>/P is the CEO of Infosys/O</a:t>
            </a:r>
            <a:endParaRPr lang="en-US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361194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Train HMM2 on Sentences:</a:t>
            </a:r>
            <a:endParaRPr lang="en-US" sz="3200" b="1" dirty="0" smtClean="0"/>
          </a:p>
          <a:p>
            <a:r>
              <a:rPr lang="en-US" sz="3200" b="1" dirty="0" smtClean="0"/>
              <a:t>Bangalore/L is the capital of Karnataka/L</a:t>
            </a:r>
          </a:p>
          <a:p>
            <a:r>
              <a:rPr lang="en-US" sz="3200" b="1" dirty="0" smtClean="0"/>
              <a:t>Delhi/L is the capital of India/L</a:t>
            </a:r>
            <a:endParaRPr lang="en-US" sz="3200" b="1" dirty="0" smtClean="0"/>
          </a:p>
        </p:txBody>
      </p:sp>
    </p:spTree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HMMs as a Classifier for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RelEx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Now, given a new sentence:</a:t>
            </a:r>
          </a:p>
          <a:p>
            <a:r>
              <a:rPr lang="en-US" sz="3200" b="1" dirty="0" smtClean="0"/>
              <a:t>“Frank is the CEO of Cognizant”</a:t>
            </a:r>
            <a:endParaRPr lang="en-US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2931855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See if P(C|S) is higher with HMM1 or HMM2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Ignoring P(C), you can just see if </a:t>
            </a:r>
            <a:r>
              <a:rPr lang="en-US" sz="3200" b="1" dirty="0" smtClean="0"/>
              <a:t>P(“Frank is the CEO of Cognizant</a:t>
            </a:r>
            <a:r>
              <a:rPr lang="en-US" sz="3200" b="1" dirty="0" smtClean="0"/>
              <a:t>”) is higher for HMM1 or HMM2.</a:t>
            </a:r>
            <a:endParaRPr lang="en-US" sz="3200" b="1" dirty="0" smtClean="0"/>
          </a:p>
        </p:txBody>
      </p:sp>
    </p:spTree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Sequential Pattern Mining for Text Analytics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Cohan Sujay Carlos</a:t>
            </a:r>
          </a:p>
          <a:p>
            <a:r>
              <a:rPr lang="en-IN" dirty="0"/>
              <a:t>Aiaioo Labs</a:t>
            </a:r>
          </a:p>
          <a:p>
            <a:r>
              <a:rPr lang="en-IN" dirty="0"/>
              <a:t>Bangalore, India</a:t>
            </a:r>
          </a:p>
          <a:p>
            <a:r>
              <a:rPr lang="en-IN" dirty="0"/>
              <a:t>cohan@aiaioo.com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Level Sentiment Analysis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M. </a:t>
            </a:r>
            <a:r>
              <a:rPr lang="en-IN" dirty="0" err="1" smtClean="0"/>
              <a:t>Hu</a:t>
            </a:r>
            <a:r>
              <a:rPr lang="en-IN" dirty="0" smtClean="0"/>
              <a:t> and B. Liu, “Mining opinion features in customer reviews,” in </a:t>
            </a:r>
            <a:r>
              <a:rPr lang="en-IN" i="1" dirty="0" smtClean="0"/>
              <a:t>Proceedings of AAAI, pp. 755–760, 2004.</a:t>
            </a:r>
          </a:p>
          <a:p>
            <a:r>
              <a:rPr lang="en-IN" dirty="0" smtClean="0"/>
              <a:t>A.-M. </a:t>
            </a:r>
            <a:r>
              <a:rPr lang="en-IN" dirty="0" err="1" smtClean="0"/>
              <a:t>Popescu</a:t>
            </a:r>
            <a:r>
              <a:rPr lang="en-IN" dirty="0" smtClean="0"/>
              <a:t> and O. </a:t>
            </a:r>
            <a:r>
              <a:rPr lang="en-IN" dirty="0" err="1" smtClean="0"/>
              <a:t>Etzioni</a:t>
            </a:r>
            <a:r>
              <a:rPr lang="en-IN" dirty="0" smtClean="0"/>
              <a:t>, “Extracting product features and opinions from reviews,” in </a:t>
            </a:r>
            <a:r>
              <a:rPr lang="en-IN" i="1" dirty="0" smtClean="0"/>
              <a:t>Proceedings of the Human Language Technology Conference and the Conference on Empirical Methods in Natural Language Processing (HLT/EMNLP), 2005.</a:t>
            </a:r>
            <a:endParaRPr lang="en-IN" dirty="0"/>
          </a:p>
        </p:txBody>
      </p:sp>
    </p:spTree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Sentiment in Comparative Sentences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/>
              <a:t>N. </a:t>
            </a:r>
            <a:r>
              <a:rPr lang="en-IN" dirty="0" err="1" smtClean="0"/>
              <a:t>Jindal</a:t>
            </a:r>
            <a:r>
              <a:rPr lang="en-IN" dirty="0" smtClean="0"/>
              <a:t> and B. Liu, “Identifying comparative sentences in text documents,” in </a:t>
            </a:r>
            <a:r>
              <a:rPr lang="en-IN" i="1" dirty="0" smtClean="0"/>
              <a:t>Proceedings of the ACM Special Interest Group on Information Retrieval (SIGIR), 2006.</a:t>
            </a:r>
          </a:p>
          <a:p>
            <a:r>
              <a:rPr lang="en-IN" dirty="0" smtClean="0"/>
              <a:t>N. </a:t>
            </a:r>
            <a:r>
              <a:rPr lang="en-IN" dirty="0" err="1" smtClean="0"/>
              <a:t>Jindal</a:t>
            </a:r>
            <a:r>
              <a:rPr lang="en-IN" dirty="0" smtClean="0"/>
              <a:t> and B. Liu, “Mining comparative sentences and relations,” in Proceedings of AAAI, 2006.</a:t>
            </a:r>
          </a:p>
          <a:p>
            <a:r>
              <a:rPr lang="en-IN" b="1" dirty="0" smtClean="0"/>
              <a:t>Murthy </a:t>
            </a:r>
            <a:r>
              <a:rPr lang="en-IN" b="1" dirty="0" err="1" smtClean="0"/>
              <a:t>Ganapathibhotla</a:t>
            </a:r>
            <a:r>
              <a:rPr lang="en-IN" b="1" dirty="0" smtClean="0"/>
              <a:t> and Bing Liu. </a:t>
            </a:r>
            <a:r>
              <a:rPr lang="en-IN" b="1" dirty="0" smtClean="0">
                <a:hlinkClick r:id="rId2"/>
              </a:rPr>
              <a:t>"Mining Opinions in Comparative Sentences."</a:t>
            </a:r>
            <a:r>
              <a:rPr lang="en-IN" b="1" dirty="0" smtClean="0"/>
              <a:t> </a:t>
            </a:r>
            <a:r>
              <a:rPr lang="en-IN" b="1" i="1" dirty="0" smtClean="0"/>
              <a:t>Proceedings of the 22nd International Conference on Computational Linguistics (Coling-2008)</a:t>
            </a:r>
            <a:r>
              <a:rPr lang="en-IN" b="1" dirty="0" smtClean="0"/>
              <a:t>, Manchester, 18-22 August, 2008.</a:t>
            </a:r>
            <a:endParaRPr lang="en-IN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Running the Topic Classifier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124200"/>
            <a:ext cx="807720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Sports|Manchester</a:t>
            </a:r>
            <a:r>
              <a:rPr lang="en-US" sz="2800" dirty="0" smtClean="0">
                <a:solidFill>
                  <a:srgbClr val="0070C0"/>
                </a:solidFill>
              </a:rPr>
              <a:t> United)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&gt;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Politics|Manchester</a:t>
            </a:r>
            <a:r>
              <a:rPr lang="en-US" sz="2800" dirty="0" smtClean="0">
                <a:solidFill>
                  <a:srgbClr val="0070C0"/>
                </a:solidFill>
              </a:rPr>
              <a:t> United)</a:t>
            </a:r>
          </a:p>
          <a:p>
            <a:pPr algn="ctr"/>
            <a:endParaRPr lang="en-US" sz="2800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So, the classifier has returned the category </a:t>
            </a:r>
            <a:r>
              <a:rPr lang="en-US" sz="2800" b="1" dirty="0" smtClean="0">
                <a:solidFill>
                  <a:srgbClr val="0070C0"/>
                </a:solidFill>
              </a:rPr>
              <a:t>SPORTS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15240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 smtClean="0">
                <a:solidFill>
                  <a:srgbClr val="7030A0"/>
                </a:solidFill>
              </a:rPr>
              <a:t>Manchester United</a:t>
            </a:r>
            <a:endParaRPr lang="en-IN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intentions might help sentiment analysis?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Inquire Intention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	Example 1: “Is the Canon EOS 5 a good camera?”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What clues do you have that this is an </a:t>
            </a:r>
            <a:r>
              <a:rPr lang="en-IN" b="1" dirty="0" smtClean="0"/>
              <a:t>inquiry</a:t>
            </a:r>
            <a:r>
              <a:rPr lang="en-IN" dirty="0" smtClean="0"/>
              <a:t>?</a:t>
            </a:r>
          </a:p>
        </p:txBody>
      </p:sp>
    </p:spTree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intentions might help sentiment analysis?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Inquire Intention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	Example 1: “Is the Canon EOS 5 a good camera?”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What clues do you have that this is an </a:t>
            </a:r>
            <a:r>
              <a:rPr lang="en-IN" b="1" dirty="0" smtClean="0"/>
              <a:t>inquiry</a:t>
            </a:r>
            <a:r>
              <a:rPr lang="en-IN" dirty="0" smtClean="0"/>
              <a:t>?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b="1" dirty="0" smtClean="0"/>
              <a:t>		</a:t>
            </a:r>
            <a:r>
              <a:rPr lang="en-IN" b="1" dirty="0" smtClean="0">
                <a:solidFill>
                  <a:srgbClr val="0070C0"/>
                </a:solidFill>
              </a:rPr>
              <a:t>Is</a:t>
            </a:r>
            <a:r>
              <a:rPr lang="en-IN" dirty="0" smtClean="0">
                <a:solidFill>
                  <a:srgbClr val="0070C0"/>
                </a:solidFill>
              </a:rPr>
              <a:t> the Canon EOS 5 a good camera</a:t>
            </a:r>
            <a:r>
              <a:rPr lang="en-IN" b="1" dirty="0" smtClean="0">
                <a:solidFill>
                  <a:srgbClr val="0070C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intentions might help sentiment analysis?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Purchase Intention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	</a:t>
            </a:r>
            <a:r>
              <a:rPr lang="en-IN" b="1" dirty="0" smtClean="0"/>
              <a:t>Example 2: “I want a good Canon camera”</a:t>
            </a:r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dirty="0" smtClean="0"/>
              <a:t>What are the clues that there is buy intention?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</p:spTree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intentions might help sentiment analysis?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Purchase Intention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	</a:t>
            </a:r>
            <a:r>
              <a:rPr lang="en-IN" b="1" dirty="0" smtClean="0"/>
              <a:t>Example 2: “I want a good Canon camera”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IN" dirty="0" smtClean="0"/>
              <a:t>What are the clues that there is buy intention?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b="1" dirty="0" smtClean="0"/>
              <a:t>			I want a </a:t>
            </a:r>
            <a:r>
              <a:rPr lang="en-IN" dirty="0" smtClean="0"/>
              <a:t>good Canon camera</a:t>
            </a:r>
            <a:endParaRPr lang="en-IN" dirty="0"/>
          </a:p>
        </p:txBody>
      </p:sp>
    </p:spTree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intentions might help sentiment analysis?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Direct Intention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	</a:t>
            </a:r>
            <a:r>
              <a:rPr lang="en-IN" b="1" dirty="0" smtClean="0"/>
              <a:t>Example 3: “Take me to a good movie.”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IN" dirty="0" smtClean="0"/>
              <a:t>What tell us that this is a directive?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b="1" dirty="0" smtClean="0"/>
              <a:t>			Take me</a:t>
            </a:r>
            <a:r>
              <a:rPr lang="en-IN" dirty="0" smtClean="0"/>
              <a:t> to a good movie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kind of features we need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IN" b="1" dirty="0" smtClean="0">
                <a:solidFill>
                  <a:srgbClr val="0070C0"/>
                </a:solidFill>
              </a:rPr>
              <a:t>			Is</a:t>
            </a:r>
            <a:r>
              <a:rPr lang="en-IN" dirty="0" smtClean="0">
                <a:solidFill>
                  <a:srgbClr val="0070C0"/>
                </a:solidFill>
              </a:rPr>
              <a:t> </a:t>
            </a:r>
            <a:r>
              <a:rPr lang="en-IN" b="1" dirty="0" smtClean="0">
                <a:solidFill>
                  <a:srgbClr val="0070C0"/>
                </a:solidFill>
              </a:rPr>
              <a:t>the</a:t>
            </a:r>
            <a:r>
              <a:rPr lang="en-IN" dirty="0" smtClean="0">
                <a:solidFill>
                  <a:srgbClr val="0070C0"/>
                </a:solidFill>
              </a:rPr>
              <a:t> Canon EOS 5 a good camera</a:t>
            </a:r>
            <a:r>
              <a:rPr lang="en-IN" b="1" dirty="0" smtClean="0">
                <a:solidFill>
                  <a:srgbClr val="0070C0"/>
                </a:solidFill>
              </a:rPr>
              <a:t>?</a:t>
            </a:r>
            <a:endParaRPr lang="en-IN" b="1" dirty="0" smtClean="0"/>
          </a:p>
          <a:p>
            <a:pPr>
              <a:buNone/>
            </a:pPr>
            <a:r>
              <a:rPr lang="en-IN" b="1" dirty="0" smtClean="0"/>
              <a:t>			I want a </a:t>
            </a:r>
            <a:r>
              <a:rPr lang="en-IN" dirty="0" smtClean="0"/>
              <a:t>good Canon camera </a:t>
            </a:r>
          </a:p>
          <a:p>
            <a:pPr>
              <a:buNone/>
            </a:pPr>
            <a:r>
              <a:rPr lang="en-IN" b="1" dirty="0" smtClean="0"/>
              <a:t>			Take me</a:t>
            </a:r>
            <a:r>
              <a:rPr lang="en-IN" dirty="0" smtClean="0"/>
              <a:t> to a good movie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Unigrams – ‘?’</a:t>
            </a:r>
          </a:p>
          <a:p>
            <a:pPr>
              <a:buNone/>
            </a:pPr>
            <a:r>
              <a:rPr lang="en-IN" dirty="0" smtClean="0"/>
              <a:t>Bigrams – “Is it” instead of “It is”</a:t>
            </a:r>
          </a:p>
          <a:p>
            <a:pPr>
              <a:buNone/>
            </a:pPr>
            <a:r>
              <a:rPr lang="en-IN" dirty="0" smtClean="0"/>
              <a:t>At the end of a sentence … (How do you encode whether a word is at the end of a sentence?)</a:t>
            </a:r>
            <a:endParaRPr lang="en-IN" dirty="0"/>
          </a:p>
        </p:txBody>
      </p:sp>
    </p:spTree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kind of features we need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IN" b="1" dirty="0" smtClean="0">
                <a:solidFill>
                  <a:srgbClr val="0070C0"/>
                </a:solidFill>
              </a:rPr>
              <a:t>			Is</a:t>
            </a:r>
            <a:r>
              <a:rPr lang="en-IN" dirty="0" smtClean="0">
                <a:solidFill>
                  <a:srgbClr val="0070C0"/>
                </a:solidFill>
              </a:rPr>
              <a:t> </a:t>
            </a:r>
            <a:r>
              <a:rPr lang="en-IN" b="1" dirty="0" smtClean="0">
                <a:solidFill>
                  <a:srgbClr val="0070C0"/>
                </a:solidFill>
              </a:rPr>
              <a:t>the</a:t>
            </a:r>
            <a:r>
              <a:rPr lang="en-IN" dirty="0" smtClean="0">
                <a:solidFill>
                  <a:srgbClr val="0070C0"/>
                </a:solidFill>
              </a:rPr>
              <a:t> Canon EOS 5 a good camera</a:t>
            </a:r>
            <a:r>
              <a:rPr lang="en-IN" b="1" dirty="0" smtClean="0">
                <a:solidFill>
                  <a:srgbClr val="0070C0"/>
                </a:solidFill>
              </a:rPr>
              <a:t>?</a:t>
            </a:r>
            <a:endParaRPr lang="en-IN" b="1" dirty="0" smtClean="0"/>
          </a:p>
          <a:p>
            <a:pPr>
              <a:buNone/>
            </a:pPr>
            <a:r>
              <a:rPr lang="en-IN" b="1" dirty="0" smtClean="0"/>
              <a:t>			I want a </a:t>
            </a:r>
            <a:r>
              <a:rPr lang="en-IN" dirty="0" smtClean="0"/>
              <a:t>good Canon camera </a:t>
            </a:r>
          </a:p>
          <a:p>
            <a:pPr>
              <a:buNone/>
            </a:pPr>
            <a:r>
              <a:rPr lang="en-IN" b="1" dirty="0" smtClean="0"/>
              <a:t>			Take me</a:t>
            </a:r>
            <a:r>
              <a:rPr lang="en-IN" dirty="0" smtClean="0"/>
              <a:t> to a good movie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Unigrams – ‘?’</a:t>
            </a:r>
          </a:p>
          <a:p>
            <a:pPr>
              <a:buNone/>
            </a:pPr>
            <a:r>
              <a:rPr lang="en-IN" dirty="0" smtClean="0"/>
              <a:t>Bigrams – “Is it” instead of “It is”</a:t>
            </a:r>
          </a:p>
          <a:p>
            <a:pPr>
              <a:buNone/>
            </a:pPr>
            <a:r>
              <a:rPr lang="en-IN" dirty="0" smtClean="0"/>
              <a:t>At the end of a sentence … (How do you encode whether a word is at the end of a sentence?)</a:t>
            </a:r>
            <a:endParaRPr lang="en-IN" dirty="0"/>
          </a:p>
        </p:txBody>
      </p:sp>
    </p:spTree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kind of features we need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At the end of a sentence … (How do you encode whether a word is at the end of a sentence?)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IN" b="1" dirty="0" smtClean="0">
                <a:solidFill>
                  <a:srgbClr val="0070C0"/>
                </a:solidFill>
              </a:rPr>
              <a:t>	&lt;s&gt; Is</a:t>
            </a:r>
            <a:r>
              <a:rPr lang="en-IN" dirty="0" smtClean="0">
                <a:solidFill>
                  <a:srgbClr val="0070C0"/>
                </a:solidFill>
              </a:rPr>
              <a:t> </a:t>
            </a:r>
            <a:r>
              <a:rPr lang="en-IN" b="1" dirty="0" smtClean="0">
                <a:solidFill>
                  <a:srgbClr val="0070C0"/>
                </a:solidFill>
              </a:rPr>
              <a:t>the</a:t>
            </a:r>
            <a:r>
              <a:rPr lang="en-IN" dirty="0" smtClean="0">
                <a:solidFill>
                  <a:srgbClr val="0070C0"/>
                </a:solidFill>
              </a:rPr>
              <a:t> Canon EOS 5 a good camera</a:t>
            </a:r>
            <a:r>
              <a:rPr lang="en-IN" b="1" dirty="0" smtClean="0">
                <a:solidFill>
                  <a:srgbClr val="0070C0"/>
                </a:solidFill>
              </a:rPr>
              <a:t>? &lt;/s&gt;</a:t>
            </a:r>
            <a:endParaRPr lang="en-IN" b="1" dirty="0" smtClean="0"/>
          </a:p>
          <a:p>
            <a:pPr>
              <a:buNone/>
            </a:pPr>
            <a:r>
              <a:rPr lang="en-IN" b="1" dirty="0" smtClean="0"/>
              <a:t>	&lt;s&gt; I want a </a:t>
            </a:r>
            <a:r>
              <a:rPr lang="en-IN" dirty="0" smtClean="0"/>
              <a:t>good Canon camera </a:t>
            </a:r>
            <a:r>
              <a:rPr lang="en-IN" b="1" dirty="0" smtClean="0"/>
              <a:t>&lt;/s&gt;</a:t>
            </a:r>
          </a:p>
          <a:p>
            <a:pPr>
              <a:buNone/>
            </a:pPr>
            <a:r>
              <a:rPr lang="en-IN" b="1" dirty="0" smtClean="0"/>
              <a:t>	&lt;s&gt; Take me</a:t>
            </a:r>
            <a:r>
              <a:rPr lang="en-IN" dirty="0" smtClean="0"/>
              <a:t> to a good movie </a:t>
            </a:r>
            <a:r>
              <a:rPr lang="en-IN" b="1" dirty="0" smtClean="0"/>
              <a:t>&lt;/s&gt;</a:t>
            </a:r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Sequential Rule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dirty="0" smtClean="0"/>
              <a:t>	Sequence of symbols </a:t>
            </a:r>
            <a:r>
              <a:rPr lang="nn-NO" i="1" dirty="0" smtClean="0"/>
              <a:t>i</a:t>
            </a:r>
            <a:r>
              <a:rPr lang="nn-NO" i="1" baseline="-25000" dirty="0" smtClean="0"/>
              <a:t>1</a:t>
            </a:r>
            <a:r>
              <a:rPr lang="nn-NO" i="1" dirty="0" smtClean="0"/>
              <a:t> – i</a:t>
            </a:r>
            <a:r>
              <a:rPr lang="nn-NO" i="1" baseline="-25000" dirty="0" smtClean="0"/>
              <a:t>n</a:t>
            </a:r>
            <a:r>
              <a:rPr lang="nn-NO" i="1" dirty="0" smtClean="0"/>
              <a:t> </a:t>
            </a:r>
            <a:r>
              <a:rPr lang="nn-NO" dirty="0" smtClean="0"/>
              <a:t>that</a:t>
            </a:r>
            <a:r>
              <a:rPr lang="nn-NO" dirty="0"/>
              <a:t> </a:t>
            </a:r>
            <a:r>
              <a:rPr lang="nn-NO" dirty="0" smtClean="0"/>
              <a:t>matches text in which the symbols appear in that order</a:t>
            </a:r>
          </a:p>
          <a:p>
            <a:pPr>
              <a:buNone/>
            </a:pPr>
            <a:endParaRPr lang="nn-NO" i="1" dirty="0" smtClean="0"/>
          </a:p>
          <a:p>
            <a:pPr>
              <a:buNone/>
            </a:pPr>
            <a:r>
              <a:rPr lang="nn-NO" i="1" dirty="0" smtClean="0"/>
              <a:t>Example</a:t>
            </a:r>
            <a:r>
              <a:rPr lang="nn-NO" i="1" dirty="0"/>
              <a:t>, I = &lt; </a:t>
            </a:r>
            <a:r>
              <a:rPr lang="nn-NO" i="1" dirty="0" smtClean="0"/>
              <a:t>i</a:t>
            </a:r>
            <a:r>
              <a:rPr lang="nn-NO" i="1" baseline="-25000" dirty="0" smtClean="0"/>
              <a:t>1 </a:t>
            </a:r>
            <a:r>
              <a:rPr lang="nn-NO" i="1" dirty="0" smtClean="0"/>
              <a:t>i</a:t>
            </a:r>
            <a:r>
              <a:rPr lang="nn-NO" i="1" baseline="-25000" dirty="0" smtClean="0"/>
              <a:t>2 </a:t>
            </a:r>
            <a:r>
              <a:rPr lang="nn-NO" i="1" dirty="0" smtClean="0"/>
              <a:t>i</a:t>
            </a:r>
            <a:r>
              <a:rPr lang="nn-NO" i="1" baseline="-25000" dirty="0" smtClean="0"/>
              <a:t>3</a:t>
            </a:r>
            <a:r>
              <a:rPr lang="nn-NO" i="1" dirty="0" smtClean="0"/>
              <a:t> &gt; where i</a:t>
            </a:r>
            <a:r>
              <a:rPr lang="nn-NO" i="1" baseline="-25000" dirty="0" smtClean="0"/>
              <a:t>1 </a:t>
            </a:r>
            <a:r>
              <a:rPr lang="nn-NO" i="1" dirty="0" smtClean="0"/>
              <a:t>i</a:t>
            </a:r>
            <a:r>
              <a:rPr lang="nn-NO" i="1" baseline="-25000" dirty="0" smtClean="0"/>
              <a:t>2 </a:t>
            </a:r>
            <a:r>
              <a:rPr lang="nn-NO" i="1" dirty="0" smtClean="0"/>
              <a:t>i</a:t>
            </a:r>
            <a:r>
              <a:rPr lang="nn-NO" i="1" baseline="-25000" dirty="0" smtClean="0"/>
              <a:t>3</a:t>
            </a:r>
            <a:r>
              <a:rPr lang="nn-NO" i="1" dirty="0" smtClean="0"/>
              <a:t> are unigrams</a:t>
            </a:r>
          </a:p>
          <a:p>
            <a:pPr>
              <a:buNone/>
            </a:pPr>
            <a:endParaRPr lang="nn-NO" i="1" dirty="0" smtClean="0"/>
          </a:p>
          <a:p>
            <a:pPr>
              <a:buNone/>
            </a:pPr>
            <a:r>
              <a:rPr lang="nn-NO" i="1" dirty="0" smtClean="0"/>
              <a:t>Matches:			Does not match:</a:t>
            </a:r>
          </a:p>
          <a:p>
            <a:pPr>
              <a:buNone/>
            </a:pPr>
            <a:r>
              <a:rPr lang="nn-NO" i="1" dirty="0" smtClean="0">
                <a:solidFill>
                  <a:srgbClr val="0070C0"/>
                </a:solidFill>
              </a:rPr>
              <a:t>A</a:t>
            </a:r>
            <a:r>
              <a:rPr lang="nn-NO" i="1" dirty="0" smtClean="0"/>
              <a:t>  i</a:t>
            </a:r>
            <a:r>
              <a:rPr lang="nn-NO" i="1" baseline="-25000" dirty="0" smtClean="0"/>
              <a:t>1</a:t>
            </a:r>
            <a:r>
              <a:rPr lang="nn-NO" i="1" dirty="0" smtClean="0"/>
              <a:t> </a:t>
            </a:r>
            <a:r>
              <a:rPr lang="nn-NO" i="1" dirty="0" smtClean="0">
                <a:solidFill>
                  <a:srgbClr val="0070C0"/>
                </a:solidFill>
              </a:rPr>
              <a:t>B</a:t>
            </a:r>
            <a:r>
              <a:rPr lang="nn-NO" i="1" dirty="0" smtClean="0"/>
              <a:t> i</a:t>
            </a:r>
            <a:r>
              <a:rPr lang="nn-NO" i="1" baseline="-25000" dirty="0" smtClean="0"/>
              <a:t>2</a:t>
            </a:r>
            <a:r>
              <a:rPr lang="nn-NO" i="1" dirty="0" smtClean="0"/>
              <a:t> </a:t>
            </a:r>
            <a:r>
              <a:rPr lang="nn-NO" i="1" dirty="0" smtClean="0">
                <a:solidFill>
                  <a:srgbClr val="0070C0"/>
                </a:solidFill>
              </a:rPr>
              <a:t>C</a:t>
            </a:r>
            <a:r>
              <a:rPr lang="nn-NO" i="1" dirty="0" smtClean="0"/>
              <a:t> </a:t>
            </a:r>
            <a:r>
              <a:rPr lang="nn-NO" i="1" dirty="0" smtClean="0">
                <a:solidFill>
                  <a:srgbClr val="0070C0"/>
                </a:solidFill>
              </a:rPr>
              <a:t>D</a:t>
            </a:r>
            <a:r>
              <a:rPr lang="nn-NO" i="1" dirty="0" smtClean="0"/>
              <a:t> i</a:t>
            </a:r>
            <a:r>
              <a:rPr lang="nn-NO" i="1" baseline="-25000" dirty="0" smtClean="0"/>
              <a:t>3</a:t>
            </a:r>
            <a:r>
              <a:rPr lang="nn-NO" i="1" dirty="0" smtClean="0"/>
              <a:t> </a:t>
            </a:r>
            <a:r>
              <a:rPr lang="nn-NO" i="1" dirty="0" smtClean="0">
                <a:solidFill>
                  <a:srgbClr val="0070C0"/>
                </a:solidFill>
              </a:rPr>
              <a:t>E		A</a:t>
            </a:r>
            <a:r>
              <a:rPr lang="nn-NO" i="1" dirty="0" smtClean="0"/>
              <a:t>  </a:t>
            </a:r>
            <a:r>
              <a:rPr lang="nn-NO" i="1" dirty="0" smtClean="0">
                <a:solidFill>
                  <a:srgbClr val="0070C0"/>
                </a:solidFill>
              </a:rPr>
              <a:t>B</a:t>
            </a:r>
            <a:r>
              <a:rPr lang="nn-NO" i="1" dirty="0" smtClean="0"/>
              <a:t> i</a:t>
            </a:r>
            <a:r>
              <a:rPr lang="nn-NO" i="1" baseline="-25000" dirty="0" smtClean="0"/>
              <a:t>2  </a:t>
            </a:r>
            <a:r>
              <a:rPr lang="nn-NO" i="1" dirty="0" smtClean="0"/>
              <a:t>i</a:t>
            </a:r>
            <a:r>
              <a:rPr lang="nn-NO" i="1" baseline="-25000" dirty="0" smtClean="0"/>
              <a:t>1</a:t>
            </a:r>
            <a:r>
              <a:rPr lang="nn-NO" i="1" dirty="0" smtClean="0"/>
              <a:t> </a:t>
            </a:r>
            <a:r>
              <a:rPr lang="nn-NO" i="1" dirty="0" smtClean="0">
                <a:solidFill>
                  <a:srgbClr val="0070C0"/>
                </a:solidFill>
              </a:rPr>
              <a:t>C</a:t>
            </a:r>
            <a:r>
              <a:rPr lang="nn-NO" i="1" dirty="0" smtClean="0"/>
              <a:t> </a:t>
            </a:r>
            <a:r>
              <a:rPr lang="nn-NO" i="1" dirty="0" smtClean="0">
                <a:solidFill>
                  <a:srgbClr val="0070C0"/>
                </a:solidFill>
              </a:rPr>
              <a:t>D</a:t>
            </a:r>
            <a:r>
              <a:rPr lang="nn-NO" i="1" dirty="0" smtClean="0"/>
              <a:t> i</a:t>
            </a:r>
            <a:r>
              <a:rPr lang="nn-NO" i="1" baseline="-25000" dirty="0" smtClean="0"/>
              <a:t>3</a:t>
            </a:r>
            <a:r>
              <a:rPr lang="nn-NO" i="1" dirty="0" smtClean="0"/>
              <a:t> </a:t>
            </a:r>
            <a:r>
              <a:rPr lang="nn-NO" i="1" dirty="0" smtClean="0">
                <a:solidFill>
                  <a:srgbClr val="0070C0"/>
                </a:solidFill>
              </a:rPr>
              <a:t>E</a:t>
            </a:r>
          </a:p>
          <a:p>
            <a:pPr>
              <a:buNone/>
            </a:pPr>
            <a:r>
              <a:rPr lang="nn-NO" i="1" dirty="0" smtClean="0"/>
              <a:t>i</a:t>
            </a:r>
            <a:r>
              <a:rPr lang="nn-NO" i="1" baseline="-25000" dirty="0" smtClean="0"/>
              <a:t>1</a:t>
            </a:r>
            <a:r>
              <a:rPr lang="nn-NO" i="1" dirty="0" smtClean="0"/>
              <a:t> i</a:t>
            </a:r>
            <a:r>
              <a:rPr lang="nn-NO" i="1" baseline="-25000" dirty="0" smtClean="0"/>
              <a:t>2</a:t>
            </a:r>
            <a:r>
              <a:rPr lang="nn-NO" i="1" dirty="0" smtClean="0"/>
              <a:t> </a:t>
            </a:r>
            <a:r>
              <a:rPr lang="nn-NO" i="1" dirty="0">
                <a:solidFill>
                  <a:srgbClr val="0070C0"/>
                </a:solidFill>
              </a:rPr>
              <a:t>R</a:t>
            </a:r>
            <a:r>
              <a:rPr lang="nn-NO" i="1" dirty="0" smtClean="0"/>
              <a:t> </a:t>
            </a:r>
            <a:r>
              <a:rPr lang="nn-NO" i="1" dirty="0">
                <a:solidFill>
                  <a:srgbClr val="0070C0"/>
                </a:solidFill>
              </a:rPr>
              <a:t>S</a:t>
            </a:r>
            <a:r>
              <a:rPr lang="nn-NO" i="1" dirty="0" smtClean="0"/>
              <a:t> i</a:t>
            </a:r>
            <a:r>
              <a:rPr lang="nn-NO" i="1" baseline="-25000" dirty="0" smtClean="0"/>
              <a:t>3			</a:t>
            </a:r>
            <a:r>
              <a:rPr lang="nn-NO" i="1" dirty="0" smtClean="0">
                <a:solidFill>
                  <a:srgbClr val="0070C0"/>
                </a:solidFill>
              </a:rPr>
              <a:t> A</a:t>
            </a:r>
            <a:r>
              <a:rPr lang="nn-NO" i="1" dirty="0" smtClean="0"/>
              <a:t>  </a:t>
            </a:r>
            <a:r>
              <a:rPr lang="nn-NO" i="1" dirty="0" smtClean="0">
                <a:solidFill>
                  <a:srgbClr val="0070C0"/>
                </a:solidFill>
              </a:rPr>
              <a:t>B</a:t>
            </a:r>
            <a:r>
              <a:rPr lang="nn-NO" i="1" dirty="0" smtClean="0"/>
              <a:t> i</a:t>
            </a:r>
            <a:r>
              <a:rPr lang="nn-NO" i="1" baseline="-25000" dirty="0" smtClean="0"/>
              <a:t>2  </a:t>
            </a:r>
            <a:r>
              <a:rPr lang="nn-NO" i="1" dirty="0" smtClean="0">
                <a:solidFill>
                  <a:srgbClr val="0070C0"/>
                </a:solidFill>
              </a:rPr>
              <a:t>C</a:t>
            </a:r>
            <a:r>
              <a:rPr lang="nn-NO" i="1" dirty="0" smtClean="0"/>
              <a:t> </a:t>
            </a:r>
            <a:r>
              <a:rPr lang="nn-NO" i="1" dirty="0" smtClean="0">
                <a:solidFill>
                  <a:srgbClr val="0070C0"/>
                </a:solidFill>
              </a:rPr>
              <a:t>D</a:t>
            </a:r>
            <a:r>
              <a:rPr lang="nn-NO" i="1" dirty="0" smtClean="0"/>
              <a:t> i</a:t>
            </a:r>
            <a:r>
              <a:rPr lang="nn-NO" i="1" baseline="-25000" dirty="0" smtClean="0"/>
              <a:t>3</a:t>
            </a:r>
            <a:r>
              <a:rPr lang="nn-NO" i="1" dirty="0" smtClean="0"/>
              <a:t> </a:t>
            </a:r>
            <a:r>
              <a:rPr lang="nn-NO" i="1" dirty="0" smtClean="0">
                <a:solidFill>
                  <a:srgbClr val="0070C0"/>
                </a:solidFill>
              </a:rPr>
              <a:t>E</a:t>
            </a:r>
            <a:endParaRPr lang="nn-NO" i="1" baseline="-25000" dirty="0" smtClean="0"/>
          </a:p>
          <a:p>
            <a:pPr>
              <a:buNone/>
            </a:pPr>
            <a:r>
              <a:rPr lang="nn-NO" i="1" dirty="0" smtClean="0"/>
              <a:t>i</a:t>
            </a:r>
            <a:r>
              <a:rPr lang="nn-NO" i="1" baseline="-25000" dirty="0" smtClean="0"/>
              <a:t>1</a:t>
            </a:r>
            <a:r>
              <a:rPr lang="nn-NO" i="1" dirty="0" smtClean="0"/>
              <a:t> i</a:t>
            </a:r>
            <a:r>
              <a:rPr lang="nn-NO" i="1" baseline="-25000" dirty="0" smtClean="0"/>
              <a:t>2</a:t>
            </a:r>
            <a:r>
              <a:rPr lang="nn-NO" i="1" dirty="0" smtClean="0"/>
              <a:t> i</a:t>
            </a:r>
            <a:r>
              <a:rPr lang="nn-NO" i="1" baseline="-25000" dirty="0" smtClean="0"/>
              <a:t>3</a:t>
            </a:r>
            <a:r>
              <a:rPr lang="nn-NO" i="1" dirty="0" smtClean="0"/>
              <a:t> </a:t>
            </a:r>
            <a:r>
              <a:rPr lang="nn-NO" i="1" dirty="0">
                <a:solidFill>
                  <a:srgbClr val="0070C0"/>
                </a:solidFill>
              </a:rPr>
              <a:t>M</a:t>
            </a:r>
            <a:r>
              <a:rPr lang="nn-NO" i="1" dirty="0" smtClean="0"/>
              <a:t> </a:t>
            </a:r>
            <a:r>
              <a:rPr lang="nn-NO" i="1" dirty="0">
                <a:solidFill>
                  <a:srgbClr val="0070C0"/>
                </a:solidFill>
              </a:rPr>
              <a:t>N</a:t>
            </a:r>
            <a:endParaRPr lang="en-IN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Sequential Rule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IN" dirty="0" smtClean="0"/>
              <a:t>	Placeholders x</a:t>
            </a:r>
            <a:r>
              <a:rPr lang="en-IN" baseline="-25000" dirty="0" smtClean="0"/>
              <a:t>i</a:t>
            </a:r>
            <a:r>
              <a:rPr lang="en-IN" dirty="0" smtClean="0"/>
              <a:t> – x</a:t>
            </a:r>
            <a:r>
              <a:rPr lang="en-IN" baseline="-25000" dirty="0" smtClean="0"/>
              <a:t>n</a:t>
            </a:r>
            <a:r>
              <a:rPr lang="en-IN" dirty="0" smtClean="0"/>
              <a:t> among the symbols </a:t>
            </a:r>
            <a:r>
              <a:rPr lang="nn-NO" i="1" dirty="0" smtClean="0"/>
              <a:t>i</a:t>
            </a:r>
            <a:r>
              <a:rPr lang="nn-NO" i="1" baseline="-25000" dirty="0" smtClean="0"/>
              <a:t>1</a:t>
            </a:r>
            <a:r>
              <a:rPr lang="nn-NO" i="1" dirty="0" smtClean="0"/>
              <a:t> – i</a:t>
            </a:r>
            <a:r>
              <a:rPr lang="nn-NO" i="1" baseline="-25000" dirty="0" smtClean="0"/>
              <a:t>n</a:t>
            </a:r>
            <a:r>
              <a:rPr lang="nn-NO" i="1" dirty="0" smtClean="0"/>
              <a:t> </a:t>
            </a:r>
            <a:r>
              <a:rPr lang="nn-NO" dirty="0" smtClean="0"/>
              <a:t>that</a:t>
            </a:r>
            <a:r>
              <a:rPr lang="nn-NO" dirty="0"/>
              <a:t> </a:t>
            </a:r>
            <a:r>
              <a:rPr lang="nn-NO" dirty="0" smtClean="0"/>
              <a:t>match text between the symbols on either side</a:t>
            </a:r>
          </a:p>
          <a:p>
            <a:pPr>
              <a:buNone/>
            </a:pPr>
            <a:endParaRPr lang="nn-NO" i="1" dirty="0" smtClean="0"/>
          </a:p>
          <a:p>
            <a:pPr>
              <a:buNone/>
            </a:pPr>
            <a:r>
              <a:rPr lang="nn-NO" i="1" dirty="0" smtClean="0"/>
              <a:t>Example</a:t>
            </a:r>
            <a:r>
              <a:rPr lang="nn-NO" i="1" dirty="0"/>
              <a:t>, I = &lt; </a:t>
            </a:r>
            <a:r>
              <a:rPr lang="nn-NO" i="1" dirty="0" smtClean="0"/>
              <a:t>i</a:t>
            </a:r>
            <a:r>
              <a:rPr lang="nn-NO" i="1" baseline="-25000" dirty="0" smtClean="0"/>
              <a:t>1 </a:t>
            </a:r>
            <a:r>
              <a:rPr lang="nn-NO" i="1" dirty="0" smtClean="0"/>
              <a:t>i</a:t>
            </a:r>
            <a:r>
              <a:rPr lang="nn-NO" i="1" baseline="-25000" dirty="0" smtClean="0"/>
              <a:t>2 </a:t>
            </a:r>
            <a:r>
              <a:rPr lang="nn-NO" i="1" dirty="0" smtClean="0"/>
              <a:t>x</a:t>
            </a:r>
            <a:r>
              <a:rPr lang="nn-NO" i="1" baseline="-25000" dirty="0" smtClean="0"/>
              <a:t>1 </a:t>
            </a:r>
            <a:r>
              <a:rPr lang="nn-NO" i="1" dirty="0" smtClean="0"/>
              <a:t>i</a:t>
            </a:r>
            <a:r>
              <a:rPr lang="nn-NO" i="1" baseline="-25000" dirty="0" smtClean="0"/>
              <a:t>3</a:t>
            </a:r>
            <a:r>
              <a:rPr lang="nn-NO" i="1" dirty="0" smtClean="0"/>
              <a:t> &gt; where i</a:t>
            </a:r>
            <a:r>
              <a:rPr lang="nn-NO" i="1" baseline="-25000" dirty="0" smtClean="0"/>
              <a:t>1 </a:t>
            </a:r>
            <a:r>
              <a:rPr lang="nn-NO" i="1" dirty="0" smtClean="0"/>
              <a:t>i</a:t>
            </a:r>
            <a:r>
              <a:rPr lang="nn-NO" i="1" baseline="-25000" dirty="0" smtClean="0"/>
              <a:t>2 </a:t>
            </a:r>
            <a:r>
              <a:rPr lang="nn-NO" i="1" dirty="0" smtClean="0"/>
              <a:t>i</a:t>
            </a:r>
            <a:r>
              <a:rPr lang="nn-NO" i="1" baseline="-25000" dirty="0" smtClean="0"/>
              <a:t>3</a:t>
            </a:r>
            <a:r>
              <a:rPr lang="nn-NO" i="1" dirty="0" smtClean="0"/>
              <a:t> are unigrams</a:t>
            </a:r>
          </a:p>
          <a:p>
            <a:pPr>
              <a:buNone/>
            </a:pPr>
            <a:endParaRPr lang="nn-NO" i="1" dirty="0" smtClean="0"/>
          </a:p>
          <a:p>
            <a:pPr>
              <a:buNone/>
            </a:pPr>
            <a:r>
              <a:rPr lang="nn-NO" i="1" dirty="0" smtClean="0"/>
              <a:t>When I matches </a:t>
            </a:r>
            <a:r>
              <a:rPr lang="nn-NO" i="1" dirty="0" smtClean="0">
                <a:solidFill>
                  <a:srgbClr val="0070C0"/>
                </a:solidFill>
              </a:rPr>
              <a:t>A</a:t>
            </a:r>
            <a:r>
              <a:rPr lang="nn-NO" i="1" dirty="0" smtClean="0"/>
              <a:t>  i</a:t>
            </a:r>
            <a:r>
              <a:rPr lang="nn-NO" i="1" baseline="-25000" dirty="0" smtClean="0"/>
              <a:t>1</a:t>
            </a:r>
            <a:r>
              <a:rPr lang="nn-NO" i="1" dirty="0" smtClean="0"/>
              <a:t> </a:t>
            </a:r>
            <a:r>
              <a:rPr lang="nn-NO" i="1" dirty="0" smtClean="0">
                <a:solidFill>
                  <a:srgbClr val="0070C0"/>
                </a:solidFill>
              </a:rPr>
              <a:t>B</a:t>
            </a:r>
            <a:r>
              <a:rPr lang="nn-NO" i="1" dirty="0" smtClean="0"/>
              <a:t> i</a:t>
            </a:r>
            <a:r>
              <a:rPr lang="nn-NO" i="1" baseline="-25000" dirty="0" smtClean="0"/>
              <a:t>2</a:t>
            </a:r>
            <a:r>
              <a:rPr lang="nn-NO" i="1" dirty="0" smtClean="0"/>
              <a:t> </a:t>
            </a:r>
            <a:r>
              <a:rPr lang="nn-NO" i="1" dirty="0" smtClean="0">
                <a:solidFill>
                  <a:srgbClr val="0070C0"/>
                </a:solidFill>
              </a:rPr>
              <a:t>C</a:t>
            </a:r>
            <a:r>
              <a:rPr lang="nn-NO" i="1" dirty="0" smtClean="0"/>
              <a:t> </a:t>
            </a:r>
            <a:r>
              <a:rPr lang="nn-NO" i="1" dirty="0" smtClean="0">
                <a:solidFill>
                  <a:srgbClr val="0070C0"/>
                </a:solidFill>
              </a:rPr>
              <a:t>D</a:t>
            </a:r>
            <a:r>
              <a:rPr lang="nn-NO" i="1" dirty="0" smtClean="0"/>
              <a:t> i</a:t>
            </a:r>
            <a:r>
              <a:rPr lang="nn-NO" i="1" baseline="-25000" dirty="0" smtClean="0"/>
              <a:t>3</a:t>
            </a:r>
            <a:r>
              <a:rPr lang="nn-NO" i="1" dirty="0" smtClean="0"/>
              <a:t> </a:t>
            </a:r>
            <a:r>
              <a:rPr lang="nn-NO" i="1" dirty="0" smtClean="0">
                <a:solidFill>
                  <a:srgbClr val="0070C0"/>
                </a:solidFill>
              </a:rPr>
              <a:t>E  --- </a:t>
            </a:r>
            <a:r>
              <a:rPr lang="nn-NO" i="1" dirty="0" smtClean="0"/>
              <a:t>x</a:t>
            </a:r>
            <a:r>
              <a:rPr lang="nn-NO" i="1" baseline="-25000" dirty="0" smtClean="0"/>
              <a:t>1</a:t>
            </a:r>
            <a:r>
              <a:rPr lang="nn-NO" i="1" dirty="0" smtClean="0">
                <a:solidFill>
                  <a:srgbClr val="0070C0"/>
                </a:solidFill>
              </a:rPr>
              <a:t> </a:t>
            </a:r>
            <a:r>
              <a:rPr lang="nn-NO" i="1" dirty="0" smtClean="0"/>
              <a:t>equals</a:t>
            </a:r>
            <a:r>
              <a:rPr lang="nn-NO" i="1" dirty="0" smtClean="0">
                <a:solidFill>
                  <a:srgbClr val="0070C0"/>
                </a:solidFill>
              </a:rPr>
              <a:t> ’C</a:t>
            </a:r>
            <a:r>
              <a:rPr lang="nn-NO" i="1" dirty="0" smtClean="0"/>
              <a:t> </a:t>
            </a:r>
            <a:r>
              <a:rPr lang="nn-NO" i="1" dirty="0" smtClean="0">
                <a:solidFill>
                  <a:srgbClr val="0070C0"/>
                </a:solidFill>
              </a:rPr>
              <a:t>D’</a:t>
            </a:r>
          </a:p>
          <a:p>
            <a:pPr>
              <a:buNone/>
            </a:pPr>
            <a:r>
              <a:rPr lang="nn-NO" i="1" dirty="0" smtClean="0"/>
              <a:t>When I matches i</a:t>
            </a:r>
            <a:r>
              <a:rPr lang="nn-NO" i="1" baseline="-25000" dirty="0" smtClean="0"/>
              <a:t>1</a:t>
            </a:r>
            <a:r>
              <a:rPr lang="nn-NO" i="1" dirty="0" smtClean="0"/>
              <a:t> i</a:t>
            </a:r>
            <a:r>
              <a:rPr lang="nn-NO" i="1" baseline="-25000" dirty="0" smtClean="0"/>
              <a:t>2</a:t>
            </a:r>
            <a:r>
              <a:rPr lang="nn-NO" i="1" dirty="0" smtClean="0"/>
              <a:t> </a:t>
            </a:r>
            <a:r>
              <a:rPr lang="nn-NO" i="1" dirty="0">
                <a:solidFill>
                  <a:srgbClr val="0070C0"/>
                </a:solidFill>
              </a:rPr>
              <a:t>R</a:t>
            </a:r>
            <a:r>
              <a:rPr lang="nn-NO" i="1" dirty="0" smtClean="0"/>
              <a:t> </a:t>
            </a:r>
            <a:r>
              <a:rPr lang="nn-NO" i="1" dirty="0">
                <a:solidFill>
                  <a:srgbClr val="0070C0"/>
                </a:solidFill>
              </a:rPr>
              <a:t>S</a:t>
            </a:r>
            <a:r>
              <a:rPr lang="nn-NO" i="1" dirty="0" smtClean="0"/>
              <a:t> i</a:t>
            </a:r>
            <a:r>
              <a:rPr lang="nn-NO" i="1" baseline="-25000" dirty="0" smtClean="0"/>
              <a:t>3 </a:t>
            </a:r>
            <a:r>
              <a:rPr lang="nn-NO" i="1" dirty="0" smtClean="0">
                <a:solidFill>
                  <a:srgbClr val="0070C0"/>
                </a:solidFill>
              </a:rPr>
              <a:t> --- </a:t>
            </a:r>
            <a:r>
              <a:rPr lang="nn-NO" i="1" dirty="0" smtClean="0"/>
              <a:t>x</a:t>
            </a:r>
            <a:r>
              <a:rPr lang="nn-NO" i="1" baseline="-25000" dirty="0" smtClean="0"/>
              <a:t>1</a:t>
            </a:r>
            <a:r>
              <a:rPr lang="nn-NO" i="1" dirty="0" smtClean="0">
                <a:solidFill>
                  <a:srgbClr val="0070C0"/>
                </a:solidFill>
              </a:rPr>
              <a:t> </a:t>
            </a:r>
            <a:r>
              <a:rPr lang="nn-NO" i="1" dirty="0" smtClean="0"/>
              <a:t>equals</a:t>
            </a:r>
            <a:r>
              <a:rPr lang="nn-NO" i="1" dirty="0" smtClean="0">
                <a:solidFill>
                  <a:srgbClr val="0070C0"/>
                </a:solidFill>
              </a:rPr>
              <a:t> ’R S’</a:t>
            </a:r>
            <a:endParaRPr lang="nn-NO" i="1" baseline="-25000" dirty="0" smtClean="0"/>
          </a:p>
          <a:p>
            <a:pPr>
              <a:buNone/>
            </a:pPr>
            <a:r>
              <a:rPr lang="nn-NO" i="1" dirty="0" smtClean="0"/>
              <a:t>When I matches i</a:t>
            </a:r>
            <a:r>
              <a:rPr lang="nn-NO" i="1" baseline="-25000" dirty="0" smtClean="0"/>
              <a:t>1</a:t>
            </a:r>
            <a:r>
              <a:rPr lang="nn-NO" i="1" dirty="0" smtClean="0"/>
              <a:t> i</a:t>
            </a:r>
            <a:r>
              <a:rPr lang="nn-NO" i="1" baseline="-25000" dirty="0" smtClean="0"/>
              <a:t>2</a:t>
            </a:r>
            <a:r>
              <a:rPr lang="nn-NO" i="1" dirty="0" smtClean="0"/>
              <a:t> i</a:t>
            </a:r>
            <a:r>
              <a:rPr lang="nn-NO" i="1" baseline="-25000" dirty="0" smtClean="0"/>
              <a:t>3</a:t>
            </a:r>
            <a:r>
              <a:rPr lang="nn-NO" i="1" dirty="0" smtClean="0"/>
              <a:t> </a:t>
            </a:r>
            <a:r>
              <a:rPr lang="nn-NO" i="1" dirty="0">
                <a:solidFill>
                  <a:srgbClr val="0070C0"/>
                </a:solidFill>
              </a:rPr>
              <a:t>M</a:t>
            </a:r>
            <a:r>
              <a:rPr lang="nn-NO" i="1" dirty="0" smtClean="0"/>
              <a:t> </a:t>
            </a:r>
            <a:r>
              <a:rPr lang="nn-NO" i="1" dirty="0" smtClean="0">
                <a:solidFill>
                  <a:srgbClr val="0070C0"/>
                </a:solidFill>
              </a:rPr>
              <a:t>N --- </a:t>
            </a:r>
            <a:r>
              <a:rPr lang="nn-NO" i="1" dirty="0" smtClean="0"/>
              <a:t>x</a:t>
            </a:r>
            <a:r>
              <a:rPr lang="nn-NO" i="1" baseline="-25000" dirty="0" smtClean="0"/>
              <a:t>1</a:t>
            </a:r>
            <a:r>
              <a:rPr lang="nn-NO" i="1" dirty="0" smtClean="0">
                <a:solidFill>
                  <a:srgbClr val="0070C0"/>
                </a:solidFill>
              </a:rPr>
              <a:t> </a:t>
            </a:r>
            <a:r>
              <a:rPr lang="nn-NO" i="1" dirty="0" smtClean="0"/>
              <a:t>equals</a:t>
            </a:r>
            <a:r>
              <a:rPr lang="nn-NO" i="1" dirty="0" smtClean="0">
                <a:solidFill>
                  <a:srgbClr val="0070C0"/>
                </a:solidFill>
              </a:rPr>
              <a:t> ’’</a:t>
            </a:r>
            <a:endParaRPr lang="en-IN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Oh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more on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those zeros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1600200"/>
            <a:ext cx="72808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the slides on running the Naïve Bayesian classifier, the zero probabilities were in red because in a real classifier we would:</a:t>
            </a:r>
          </a:p>
          <a:p>
            <a:pPr marL="514350" indent="-514350">
              <a:buAutoNum type="alphaLcParenR"/>
            </a:pPr>
            <a:r>
              <a:rPr lang="en-US" sz="2800" b="1" dirty="0" smtClean="0"/>
              <a:t>Replace zero probabilities by a small non-zero value (this is called smoothing – read the Chen and Goodman paper for details)</a:t>
            </a:r>
          </a:p>
          <a:p>
            <a:pPr marL="514350" indent="-514350">
              <a:buAutoNum type="alphaLcParenR"/>
            </a:pPr>
            <a:r>
              <a:rPr lang="en-US" sz="2800" b="1" dirty="0" smtClean="0"/>
              <a:t>Instead of multiplying probabilities (which would lead to floating point underflow) we would add log probabilities.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Sequential Rules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Capabilities of the formalism:</a:t>
            </a:r>
          </a:p>
          <a:p>
            <a:r>
              <a:rPr lang="en-US" dirty="0" smtClean="0"/>
              <a:t>Identify </a:t>
            </a:r>
            <a:r>
              <a:rPr lang="en-US" b="1" dirty="0" smtClean="0">
                <a:solidFill>
                  <a:srgbClr val="0070C0"/>
                </a:solidFill>
              </a:rPr>
              <a:t>types</a:t>
            </a:r>
            <a:r>
              <a:rPr lang="en-US" dirty="0" smtClean="0"/>
              <a:t> of sentences</a:t>
            </a:r>
          </a:p>
          <a:p>
            <a:r>
              <a:rPr lang="en-US" dirty="0" smtClean="0"/>
              <a:t>Extract </a:t>
            </a:r>
            <a:r>
              <a:rPr lang="en-US" b="1" dirty="0" smtClean="0">
                <a:solidFill>
                  <a:srgbClr val="00B050"/>
                </a:solidFill>
              </a:rPr>
              <a:t>entities</a:t>
            </a:r>
            <a:r>
              <a:rPr lang="en-US" dirty="0" smtClean="0"/>
              <a:t> from those sentences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Mapping to </a:t>
            </a:r>
            <a:r>
              <a:rPr lang="en-US" b="1" dirty="0" smtClean="0">
                <a:solidFill>
                  <a:srgbClr val="C00000"/>
                </a:solidFill>
              </a:rPr>
              <a:t>Natural Language Programming</a:t>
            </a:r>
            <a:r>
              <a:rPr lang="en-US" dirty="0" smtClean="0"/>
              <a:t>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Types</a:t>
            </a:r>
            <a:r>
              <a:rPr lang="en-US" dirty="0" smtClean="0"/>
              <a:t> = programming primitives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Entities</a:t>
            </a:r>
            <a:r>
              <a:rPr lang="en-US" dirty="0" smtClean="0"/>
              <a:t> = variables, literals and expressions</a:t>
            </a:r>
            <a:endParaRPr lang="en-IN" dirty="0"/>
          </a:p>
        </p:txBody>
      </p:sp>
    </p:spTree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S = increment </a:t>
            </a:r>
            <a:r>
              <a:rPr lang="en-IN" dirty="0"/>
              <a:t>the value of </a:t>
            </a:r>
            <a:r>
              <a:rPr lang="en-IN" dirty="0" smtClean="0"/>
              <a:t>x </a:t>
            </a:r>
            <a:r>
              <a:rPr lang="en-IN" dirty="0"/>
              <a:t>by </a:t>
            </a:r>
            <a:r>
              <a:rPr lang="en-IN" dirty="0" smtClean="0"/>
              <a:t>2 * 3</a:t>
            </a:r>
            <a:endParaRPr lang="en-US" dirty="0"/>
          </a:p>
          <a:p>
            <a:pPr>
              <a:buNone/>
            </a:pPr>
            <a:r>
              <a:rPr lang="en-US" dirty="0" smtClean="0"/>
              <a:t>I</a:t>
            </a:r>
            <a:r>
              <a:rPr lang="en-US" baseline="-25000" dirty="0"/>
              <a:t>1</a:t>
            </a:r>
            <a:r>
              <a:rPr lang="en-US" dirty="0" smtClean="0"/>
              <a:t> = &lt; </a:t>
            </a:r>
            <a:r>
              <a:rPr lang="en-IN" dirty="0" smtClean="0"/>
              <a:t>increment of </a:t>
            </a:r>
            <a:r>
              <a:rPr lang="en-IN" dirty="0" smtClean="0">
                <a:solidFill>
                  <a:srgbClr val="0070C0"/>
                </a:solidFill>
              </a:rPr>
              <a:t>VARIABLE</a:t>
            </a:r>
            <a:r>
              <a:rPr lang="en-IN" dirty="0" smtClean="0"/>
              <a:t> </a:t>
            </a:r>
            <a:r>
              <a:rPr lang="en-IN" dirty="0"/>
              <a:t>by </a:t>
            </a:r>
            <a:r>
              <a:rPr lang="en-IN" dirty="0">
                <a:solidFill>
                  <a:srgbClr val="0070C0"/>
                </a:solidFill>
              </a:rPr>
              <a:t>EXPRESSION</a:t>
            </a:r>
            <a:r>
              <a:rPr lang="en-US" dirty="0" smtClean="0"/>
              <a:t> &gt;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matches S:  </a:t>
            </a:r>
            <a:r>
              <a:rPr lang="en-IN" dirty="0" smtClean="0"/>
              <a:t>increment </a:t>
            </a:r>
            <a:r>
              <a:rPr lang="en-IN" dirty="0" smtClean="0">
                <a:solidFill>
                  <a:srgbClr val="00B050"/>
                </a:solidFill>
              </a:rPr>
              <a:t>the value </a:t>
            </a:r>
            <a:r>
              <a:rPr lang="en-IN" dirty="0" smtClean="0"/>
              <a:t>of </a:t>
            </a:r>
            <a:r>
              <a:rPr lang="en-IN" dirty="0" smtClean="0">
                <a:solidFill>
                  <a:srgbClr val="0070C0"/>
                </a:solidFill>
              </a:rPr>
              <a:t>x</a:t>
            </a:r>
            <a:r>
              <a:rPr lang="en-IN" dirty="0" smtClean="0"/>
              <a:t> by </a:t>
            </a:r>
            <a:r>
              <a:rPr lang="en-IN" dirty="0" smtClean="0">
                <a:solidFill>
                  <a:srgbClr val="0070C0"/>
                </a:solidFill>
              </a:rPr>
              <a:t>2 * 3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VARIABLE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=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‘x’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EXPRESSION =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‘2 * 3’</a:t>
            </a:r>
            <a:endParaRPr lang="en-IN" dirty="0" smtClean="0"/>
          </a:p>
          <a:p>
            <a:pPr>
              <a:buNone/>
            </a:pPr>
            <a:endParaRPr lang="en-IN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72000" y="2636912"/>
            <a:ext cx="2232248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92280" y="2636912"/>
            <a:ext cx="792088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Continued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/>
              <a:t>E</a:t>
            </a:r>
            <a:r>
              <a:rPr lang="en-IN" dirty="0" smtClean="0"/>
              <a:t> = 2 * 3					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(* 2 3)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I</a:t>
            </a:r>
            <a:r>
              <a:rPr lang="en-US" baseline="-25000" dirty="0" smtClean="0"/>
              <a:t>2</a:t>
            </a:r>
            <a:r>
              <a:rPr lang="en-US" dirty="0" smtClean="0"/>
              <a:t> = &lt; </a:t>
            </a:r>
            <a:r>
              <a:rPr lang="en-IN" dirty="0" smtClean="0">
                <a:solidFill>
                  <a:srgbClr val="0070C0"/>
                </a:solidFill>
              </a:rPr>
              <a:t>EXPRESSION</a:t>
            </a:r>
            <a:r>
              <a:rPr lang="en-IN" dirty="0" smtClean="0"/>
              <a:t> * </a:t>
            </a:r>
            <a:r>
              <a:rPr lang="en-IN" dirty="0">
                <a:solidFill>
                  <a:srgbClr val="0070C0"/>
                </a:solidFill>
              </a:rPr>
              <a:t>EXPRESSION</a:t>
            </a:r>
            <a:r>
              <a:rPr lang="en-US" dirty="0" smtClean="0"/>
              <a:t> &gt;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</a:t>
            </a:r>
            <a:r>
              <a:rPr lang="en-US" baseline="-25000" dirty="0" smtClean="0"/>
              <a:t>2</a:t>
            </a:r>
            <a:r>
              <a:rPr lang="en-US" dirty="0" smtClean="0"/>
              <a:t> matches E:  </a:t>
            </a:r>
            <a:r>
              <a:rPr lang="en-IN" dirty="0" smtClean="0">
                <a:solidFill>
                  <a:srgbClr val="0070C0"/>
                </a:solidFill>
              </a:rPr>
              <a:t>2</a:t>
            </a:r>
            <a:r>
              <a:rPr lang="en-IN" dirty="0" smtClean="0"/>
              <a:t> * </a:t>
            </a:r>
            <a:r>
              <a:rPr lang="en-IN" dirty="0" smtClean="0">
                <a:solidFill>
                  <a:srgbClr val="0070C0"/>
                </a:solidFill>
              </a:rPr>
              <a:t>3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EXPRESSION =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‘2’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EXPRESSION =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‘3’</a:t>
            </a:r>
            <a:endParaRPr lang="en-IN" dirty="0" smtClean="0"/>
          </a:p>
          <a:p>
            <a:pPr>
              <a:buNone/>
            </a:pPr>
            <a:endParaRPr lang="en-IN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11760" y="3068960"/>
            <a:ext cx="504056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635896" y="3140968"/>
            <a:ext cx="1080120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23728" y="1916832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Continued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Mapping to </a:t>
            </a:r>
            <a:r>
              <a:rPr lang="en-US" b="1" dirty="0" smtClean="0">
                <a:solidFill>
                  <a:srgbClr val="C00000"/>
                </a:solidFill>
              </a:rPr>
              <a:t>Natural Language Programming</a:t>
            </a:r>
            <a:r>
              <a:rPr lang="en-US" dirty="0" smtClean="0"/>
              <a:t>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Types</a:t>
            </a:r>
            <a:r>
              <a:rPr lang="en-US" dirty="0" smtClean="0"/>
              <a:t> = programming primitives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Entities</a:t>
            </a:r>
            <a:r>
              <a:rPr lang="en-US" dirty="0" smtClean="0"/>
              <a:t> = variables, literals and expressions</a:t>
            </a: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dirty="0" smtClean="0"/>
              <a:t>increment </a:t>
            </a:r>
            <a:r>
              <a:rPr lang="en-IN" dirty="0"/>
              <a:t>the value of </a:t>
            </a:r>
            <a:r>
              <a:rPr lang="en-IN" dirty="0" smtClean="0"/>
              <a:t>x </a:t>
            </a:r>
            <a:r>
              <a:rPr lang="en-IN" dirty="0"/>
              <a:t>by </a:t>
            </a:r>
            <a:r>
              <a:rPr lang="en-IN" dirty="0" smtClean="0"/>
              <a:t>2 * 3</a:t>
            </a:r>
            <a:endParaRPr lang="en-US" dirty="0"/>
          </a:p>
          <a:p>
            <a:pPr>
              <a:buNone/>
            </a:pPr>
            <a:endParaRPr lang="en-US" dirty="0">
              <a:solidFill>
                <a:srgbClr val="00B0F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(+= x (* 2 3))</a:t>
            </a:r>
            <a:endParaRPr lang="en-IN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IN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72000" y="4365104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60032" y="5877272"/>
            <a:ext cx="144016" cy="72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5148064" y="5877272"/>
            <a:ext cx="144016" cy="72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4211960" y="5877272"/>
            <a:ext cx="144016" cy="72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3707904" y="5301208"/>
            <a:ext cx="36004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4572000" y="5301208"/>
            <a:ext cx="14401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4716016" y="4509120"/>
            <a:ext cx="229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Class Sequential Rules</a:t>
            </a:r>
            <a:endParaRPr lang="en-IN" b="1" dirty="0"/>
          </a:p>
        </p:txBody>
      </p:sp>
    </p:spTree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42820" y="5569803"/>
            <a:ext cx="220118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Bangalore, India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3693" y="1759565"/>
            <a:ext cx="42049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200" b="1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3200" dirty="0" smtClean="0"/>
              <a:t>How do you learn CSRs?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42820" y="5569803"/>
            <a:ext cx="220118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Bangalore, India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4250" y="1759565"/>
            <a:ext cx="43238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200" b="1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3200" dirty="0" smtClean="0"/>
              <a:t>Frequent </a:t>
            </a:r>
            <a:r>
              <a:rPr lang="en-US" sz="3200" dirty="0" err="1" smtClean="0"/>
              <a:t>Itemset</a:t>
            </a:r>
            <a:r>
              <a:rPr lang="en-US" sz="3200" dirty="0" smtClean="0"/>
              <a:t> Mining</a:t>
            </a:r>
          </a:p>
          <a:p>
            <a:pPr algn="ctr"/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467380"/>
            <a:ext cx="649062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Discovering Patterns for Relation Extraction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438400"/>
            <a:ext cx="2057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Corpus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581400" y="2438400"/>
            <a:ext cx="2057400" cy="1905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Pattern Extraction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248400" y="2438400"/>
            <a:ext cx="2057400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Patterns</a:t>
            </a:r>
            <a:endParaRPr lang="en-US" sz="2800" b="1" dirty="0"/>
          </a:p>
        </p:txBody>
      </p:sp>
      <p:sp>
        <p:nvSpPr>
          <p:cNvPr id="11" name="Right Arrow 10"/>
          <p:cNvSpPr/>
          <p:nvPr/>
        </p:nvSpPr>
        <p:spPr>
          <a:xfrm>
            <a:off x="2971800" y="3200400"/>
            <a:ext cx="6096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638800" y="3200400"/>
            <a:ext cx="6096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9330" y="304800"/>
            <a:ext cx="315907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Discovering Patterns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/>
              <a:t>Corpus of inquiries:</a:t>
            </a:r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Is the Canon 5 a good camera?</a:t>
            </a:r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Is </a:t>
            </a:r>
            <a:r>
              <a:rPr lang="en-IN" dirty="0" err="1" smtClean="0"/>
              <a:t>Pune</a:t>
            </a:r>
            <a:r>
              <a:rPr lang="en-IN" dirty="0" smtClean="0"/>
              <a:t> close to Mumbai?</a:t>
            </a:r>
          </a:p>
          <a:p>
            <a:pPr>
              <a:buNone/>
            </a:pPr>
            <a:r>
              <a:rPr lang="en-IN" b="1" dirty="0" smtClean="0"/>
              <a:t>3:</a:t>
            </a:r>
            <a:r>
              <a:rPr lang="en-US" dirty="0" smtClean="0"/>
              <a:t>  Is the moon made of cheese?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Find the frequent patterns in all these inquiries.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9330" y="304800"/>
            <a:ext cx="315907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Discovering Patterns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/>
              <a:t>Corpus of inquiries:</a:t>
            </a:r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</a:t>
            </a:r>
            <a:r>
              <a:rPr lang="en-IN" b="1" dirty="0" smtClean="0"/>
              <a:t>Is</a:t>
            </a:r>
            <a:r>
              <a:rPr lang="en-IN" dirty="0" smtClean="0"/>
              <a:t> </a:t>
            </a:r>
            <a:r>
              <a:rPr lang="en-IN" b="1" dirty="0" smtClean="0"/>
              <a:t>the</a:t>
            </a:r>
            <a:r>
              <a:rPr lang="en-IN" dirty="0" smtClean="0"/>
              <a:t> Canon 5 a good camera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</a:t>
            </a:r>
            <a:r>
              <a:rPr lang="en-IN" b="1" dirty="0" smtClean="0"/>
              <a:t>Is</a:t>
            </a:r>
            <a:r>
              <a:rPr lang="en-IN" dirty="0" smtClean="0"/>
              <a:t> </a:t>
            </a:r>
            <a:r>
              <a:rPr lang="en-IN" dirty="0" err="1" smtClean="0"/>
              <a:t>Pune</a:t>
            </a:r>
            <a:r>
              <a:rPr lang="en-IN" dirty="0" smtClean="0"/>
              <a:t> close to Mumbai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b="1" dirty="0" smtClean="0"/>
              <a:t>3:</a:t>
            </a:r>
            <a:r>
              <a:rPr lang="en-US" dirty="0" smtClean="0"/>
              <a:t>  </a:t>
            </a:r>
            <a:r>
              <a:rPr lang="en-US" b="1" dirty="0" smtClean="0"/>
              <a:t>Is</a:t>
            </a:r>
            <a:r>
              <a:rPr lang="en-US" dirty="0" smtClean="0"/>
              <a:t> </a:t>
            </a:r>
            <a:r>
              <a:rPr lang="en-US" b="1" dirty="0" smtClean="0"/>
              <a:t>the</a:t>
            </a:r>
            <a:r>
              <a:rPr lang="en-US" dirty="0" smtClean="0"/>
              <a:t> moon made of cheese</a:t>
            </a:r>
            <a:r>
              <a:rPr lang="en-US" b="1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Find the frequent patterns in all these inquiries.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9330" y="304800"/>
            <a:ext cx="315907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Discovering Patterns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b="1" dirty="0" smtClean="0"/>
              <a:t>Corpus of inquiries:</a:t>
            </a:r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</a:t>
            </a:r>
            <a:r>
              <a:rPr lang="en-IN" b="1" dirty="0" smtClean="0"/>
              <a:t>Is</a:t>
            </a:r>
            <a:r>
              <a:rPr lang="en-IN" dirty="0" smtClean="0"/>
              <a:t> </a:t>
            </a:r>
            <a:r>
              <a:rPr lang="en-IN" b="1" dirty="0" smtClean="0"/>
              <a:t>the</a:t>
            </a:r>
            <a:r>
              <a:rPr lang="en-IN" dirty="0" smtClean="0"/>
              <a:t> Canon 5 a good camera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</a:t>
            </a:r>
            <a:r>
              <a:rPr lang="en-IN" b="1" dirty="0" smtClean="0"/>
              <a:t>Is</a:t>
            </a:r>
            <a:r>
              <a:rPr lang="en-IN" dirty="0" smtClean="0"/>
              <a:t> </a:t>
            </a:r>
            <a:r>
              <a:rPr lang="en-IN" dirty="0" err="1" smtClean="0"/>
              <a:t>Pune</a:t>
            </a:r>
            <a:r>
              <a:rPr lang="en-IN" dirty="0" smtClean="0"/>
              <a:t> close to Mumbai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b="1" dirty="0" smtClean="0"/>
              <a:t>3:</a:t>
            </a:r>
            <a:r>
              <a:rPr lang="en-US" dirty="0" smtClean="0"/>
              <a:t>  </a:t>
            </a:r>
            <a:r>
              <a:rPr lang="en-US" b="1" dirty="0" smtClean="0"/>
              <a:t>Is</a:t>
            </a:r>
            <a:r>
              <a:rPr lang="en-US" dirty="0" smtClean="0"/>
              <a:t> </a:t>
            </a:r>
            <a:r>
              <a:rPr lang="en-US" b="1" dirty="0" smtClean="0"/>
              <a:t>the</a:t>
            </a:r>
            <a:r>
              <a:rPr lang="en-US" dirty="0" smtClean="0"/>
              <a:t> moon made of cheese</a:t>
            </a:r>
            <a:r>
              <a:rPr lang="en-US" b="1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Find the frequent patterns in all these inquiries.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Is the ?</a:t>
            </a:r>
          </a:p>
          <a:p>
            <a:pPr>
              <a:buNone/>
            </a:pPr>
            <a:r>
              <a:rPr lang="en-US" b="1" dirty="0" smtClean="0"/>
              <a:t>Is 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Topic Classification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40417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7030A0"/>
                </a:solidFill>
              </a:rPr>
              <a:t>Manchester United</a:t>
            </a:r>
            <a:endParaRPr lang="en-IN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411069"/>
            <a:ext cx="155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Politics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240417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00B0F0"/>
                </a:solidFill>
              </a:rPr>
              <a:t>United Nations</a:t>
            </a:r>
            <a:endParaRPr lang="en-IN" sz="28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1374338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Sports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4648200"/>
            <a:ext cx="7280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 have successfully used an ML algorithm to tell us which document is about </a:t>
            </a:r>
            <a:r>
              <a:rPr lang="en-US" sz="2800" b="1" u="sng" dirty="0" smtClean="0"/>
              <a:t>Politics</a:t>
            </a:r>
            <a:r>
              <a:rPr lang="en-US" sz="2800" b="1" dirty="0" smtClean="0"/>
              <a:t> and which is about </a:t>
            </a:r>
            <a:r>
              <a:rPr lang="en-US" sz="2800" b="1" u="sng" dirty="0" smtClean="0"/>
              <a:t>Sports</a:t>
            </a:r>
            <a:r>
              <a:rPr lang="en-US" sz="2800" b="1" dirty="0" smtClean="0"/>
              <a:t> !!!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9330" y="304800"/>
            <a:ext cx="315907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Discovering Patterns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b="1" dirty="0" smtClean="0"/>
              <a:t>Corpus of inquiries:</a:t>
            </a:r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</a:t>
            </a:r>
            <a:r>
              <a:rPr lang="en-IN" b="1" dirty="0" smtClean="0"/>
              <a:t>Is</a:t>
            </a:r>
            <a:r>
              <a:rPr lang="en-IN" dirty="0" smtClean="0"/>
              <a:t> </a:t>
            </a:r>
            <a:r>
              <a:rPr lang="en-IN" b="1" dirty="0" smtClean="0"/>
              <a:t>the</a:t>
            </a:r>
            <a:r>
              <a:rPr lang="en-IN" dirty="0" smtClean="0"/>
              <a:t> Canon 5 a good camera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</a:t>
            </a:r>
            <a:r>
              <a:rPr lang="en-IN" b="1" dirty="0" smtClean="0"/>
              <a:t>Is</a:t>
            </a:r>
            <a:r>
              <a:rPr lang="en-IN" dirty="0" smtClean="0"/>
              <a:t> </a:t>
            </a:r>
            <a:r>
              <a:rPr lang="en-IN" dirty="0" err="1" smtClean="0"/>
              <a:t>Pune</a:t>
            </a:r>
            <a:r>
              <a:rPr lang="en-IN" dirty="0" smtClean="0"/>
              <a:t> close to Mumbai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b="1" dirty="0" smtClean="0"/>
              <a:t>3:</a:t>
            </a:r>
            <a:r>
              <a:rPr lang="en-US" dirty="0" smtClean="0"/>
              <a:t>  </a:t>
            </a:r>
            <a:r>
              <a:rPr lang="en-US" b="1" dirty="0" smtClean="0"/>
              <a:t>Is</a:t>
            </a:r>
            <a:r>
              <a:rPr lang="en-US" dirty="0" smtClean="0"/>
              <a:t> </a:t>
            </a:r>
            <a:r>
              <a:rPr lang="en-US" b="1" dirty="0" smtClean="0"/>
              <a:t>the</a:t>
            </a:r>
            <a:r>
              <a:rPr lang="en-US" dirty="0" smtClean="0"/>
              <a:t> moon made of cheese</a:t>
            </a:r>
            <a:r>
              <a:rPr lang="en-US" b="1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Frequent Patterns:</a:t>
            </a:r>
          </a:p>
          <a:p>
            <a:pPr>
              <a:buNone/>
            </a:pPr>
            <a:r>
              <a:rPr lang="en-US" b="1" dirty="0" smtClean="0"/>
              <a:t>Is the ?</a:t>
            </a:r>
          </a:p>
          <a:p>
            <a:pPr>
              <a:buNone/>
            </a:pPr>
            <a:r>
              <a:rPr lang="en-US" b="1" dirty="0" smtClean="0"/>
              <a:t>Is 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Why are these the frequent patterns?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304800"/>
            <a:ext cx="13516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Support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b="1" dirty="0" smtClean="0"/>
              <a:t>Support is the number of times a pattern appears in a corpus:</a:t>
            </a:r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</a:t>
            </a:r>
            <a:r>
              <a:rPr lang="en-IN" b="1" dirty="0" smtClean="0"/>
              <a:t>Is</a:t>
            </a:r>
            <a:r>
              <a:rPr lang="en-IN" dirty="0" smtClean="0"/>
              <a:t> </a:t>
            </a:r>
            <a:r>
              <a:rPr lang="en-IN" b="1" dirty="0" smtClean="0"/>
              <a:t>the</a:t>
            </a:r>
            <a:r>
              <a:rPr lang="en-IN" dirty="0" smtClean="0"/>
              <a:t> Canon 5 a good camera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</a:t>
            </a:r>
            <a:r>
              <a:rPr lang="en-IN" b="1" dirty="0" smtClean="0"/>
              <a:t>Is</a:t>
            </a:r>
            <a:r>
              <a:rPr lang="en-IN" dirty="0" smtClean="0"/>
              <a:t> </a:t>
            </a:r>
            <a:r>
              <a:rPr lang="en-IN" dirty="0" err="1" smtClean="0"/>
              <a:t>Pune</a:t>
            </a:r>
            <a:r>
              <a:rPr lang="en-IN" dirty="0" smtClean="0"/>
              <a:t> close to Mumbai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b="1" dirty="0" smtClean="0"/>
              <a:t>3:</a:t>
            </a:r>
            <a:r>
              <a:rPr lang="en-US" dirty="0" smtClean="0"/>
              <a:t>  </a:t>
            </a:r>
            <a:r>
              <a:rPr lang="en-US" b="1" dirty="0" smtClean="0"/>
              <a:t>Is</a:t>
            </a:r>
            <a:r>
              <a:rPr lang="en-US" dirty="0" smtClean="0"/>
              <a:t> </a:t>
            </a:r>
            <a:r>
              <a:rPr lang="en-US" b="1" dirty="0" smtClean="0"/>
              <a:t>the</a:t>
            </a:r>
            <a:r>
              <a:rPr lang="en-US" dirty="0" smtClean="0"/>
              <a:t> moon made of cheese</a:t>
            </a:r>
            <a:r>
              <a:rPr lang="en-US" b="1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Frequent Patterns are patterns whose support exceeds a threshold (</a:t>
            </a:r>
            <a:r>
              <a:rPr lang="en-US" dirty="0" err="1" smtClean="0"/>
              <a:t>minsup</a:t>
            </a:r>
            <a:r>
              <a:rPr lang="en-US" dirty="0" smtClean="0"/>
              <a:t>) = 2 in this case:</a:t>
            </a:r>
          </a:p>
          <a:p>
            <a:pPr>
              <a:buNone/>
            </a:pPr>
            <a:r>
              <a:rPr lang="en-US" b="1" dirty="0" smtClean="0"/>
              <a:t>Is the ?</a:t>
            </a:r>
          </a:p>
          <a:p>
            <a:pPr>
              <a:buNone/>
            </a:pPr>
            <a:r>
              <a:rPr lang="en-US" b="1" dirty="0" smtClean="0"/>
              <a:t>Is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304800"/>
            <a:ext cx="13516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Support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/>
              <a:t>Support for a pattern in this corpus:</a:t>
            </a:r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</a:t>
            </a:r>
            <a:r>
              <a:rPr lang="en-IN" b="1" dirty="0" smtClean="0"/>
              <a:t>Is</a:t>
            </a:r>
            <a:r>
              <a:rPr lang="en-IN" dirty="0" smtClean="0"/>
              <a:t> </a:t>
            </a:r>
            <a:r>
              <a:rPr lang="en-IN" b="1" dirty="0" smtClean="0"/>
              <a:t>the</a:t>
            </a:r>
            <a:r>
              <a:rPr lang="en-IN" dirty="0" smtClean="0"/>
              <a:t> Canon 5 a good camera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</a:t>
            </a:r>
            <a:r>
              <a:rPr lang="en-IN" b="1" dirty="0" smtClean="0"/>
              <a:t>Is</a:t>
            </a:r>
            <a:r>
              <a:rPr lang="en-IN" dirty="0" smtClean="0"/>
              <a:t> </a:t>
            </a:r>
            <a:r>
              <a:rPr lang="en-IN" dirty="0" err="1" smtClean="0"/>
              <a:t>Pune</a:t>
            </a:r>
            <a:r>
              <a:rPr lang="en-IN" dirty="0" smtClean="0"/>
              <a:t> close to Mumbai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b="1" dirty="0" smtClean="0"/>
              <a:t>3:</a:t>
            </a:r>
            <a:r>
              <a:rPr lang="en-US" dirty="0" smtClean="0"/>
              <a:t>  </a:t>
            </a:r>
            <a:r>
              <a:rPr lang="en-US" b="1" dirty="0" smtClean="0"/>
              <a:t>Is</a:t>
            </a:r>
            <a:r>
              <a:rPr lang="en-US" dirty="0" smtClean="0"/>
              <a:t> </a:t>
            </a:r>
            <a:r>
              <a:rPr lang="en-US" b="1" dirty="0" smtClean="0"/>
              <a:t>the</a:t>
            </a:r>
            <a:r>
              <a:rPr lang="en-US" dirty="0" smtClean="0"/>
              <a:t> moon made of cheese</a:t>
            </a:r>
            <a:r>
              <a:rPr lang="en-US" b="1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Is the ?</a:t>
            </a:r>
            <a:r>
              <a:rPr lang="en-US" dirty="0" smtClean="0"/>
              <a:t>			(support = 2)</a:t>
            </a:r>
          </a:p>
          <a:p>
            <a:pPr>
              <a:buNone/>
            </a:pPr>
            <a:r>
              <a:rPr lang="en-US" b="1" dirty="0" smtClean="0"/>
              <a:t>Is ?</a:t>
            </a:r>
            <a:r>
              <a:rPr lang="en-US" dirty="0" smtClean="0"/>
              <a:t>				(support =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Generate patterns</a:t>
            </a:r>
          </a:p>
          <a:p>
            <a:pPr>
              <a:buNone/>
            </a:pPr>
            <a:r>
              <a:rPr lang="en-IN" dirty="0" smtClean="0"/>
              <a:t>		</a:t>
            </a:r>
            <a:endParaRPr lang="en-IN" i="1" dirty="0" smtClean="0"/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Throw out all patterns that do not have the 	required support</a:t>
            </a:r>
            <a:endParaRPr lang="en-IN" i="1" dirty="0" smtClean="0"/>
          </a:p>
          <a:p>
            <a:pPr>
              <a:buNone/>
            </a:pPr>
            <a:endParaRPr lang="en-IN" i="1" dirty="0" smtClean="0"/>
          </a:p>
          <a:p>
            <a:pPr>
              <a:buNone/>
            </a:pPr>
            <a:endParaRPr lang="en-IN" i="1" dirty="0" smtClean="0"/>
          </a:p>
          <a:p>
            <a:pPr>
              <a:buNone/>
            </a:pPr>
            <a:endParaRPr lang="en-IN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55093" y="467380"/>
            <a:ext cx="63173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Algorithm for extracting frequent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Generate patterns</a:t>
            </a:r>
          </a:p>
          <a:p>
            <a:pPr>
              <a:buNone/>
            </a:pPr>
            <a:r>
              <a:rPr lang="en-IN" dirty="0" smtClean="0"/>
              <a:t>		</a:t>
            </a:r>
            <a:r>
              <a:rPr lang="en-IN" i="1" dirty="0" smtClean="0"/>
              <a:t>But there are a lot of patterns</a:t>
            </a:r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Throw out all patterns that do not have the 	required support</a:t>
            </a:r>
          </a:p>
          <a:p>
            <a:pPr>
              <a:buNone/>
            </a:pPr>
            <a:r>
              <a:rPr lang="en-IN" i="1" dirty="0" smtClean="0"/>
              <a:t>		But this requires evaluating every single</a:t>
            </a:r>
          </a:p>
          <a:p>
            <a:pPr>
              <a:buNone/>
            </a:pPr>
            <a:r>
              <a:rPr lang="en-IN" i="1" dirty="0" smtClean="0"/>
              <a:t>		pattern by counting all the documents in</a:t>
            </a:r>
          </a:p>
          <a:p>
            <a:pPr>
              <a:buNone/>
            </a:pPr>
            <a:r>
              <a:rPr lang="en-IN" i="1" dirty="0" smtClean="0"/>
              <a:t>		the  corpus that it matches, which is</a:t>
            </a:r>
          </a:p>
          <a:p>
            <a:pPr>
              <a:buNone/>
            </a:pPr>
            <a:r>
              <a:rPr lang="en-IN" i="1" dirty="0" smtClean="0"/>
              <a:t>		expensive.</a:t>
            </a:r>
          </a:p>
          <a:p>
            <a:pPr>
              <a:buNone/>
            </a:pPr>
            <a:endParaRPr lang="en-IN" i="1" dirty="0" smtClean="0"/>
          </a:p>
          <a:p>
            <a:pPr>
              <a:buNone/>
            </a:pPr>
            <a:endParaRPr lang="en-IN" i="1" dirty="0" smtClean="0"/>
          </a:p>
          <a:p>
            <a:pPr>
              <a:buNone/>
            </a:pPr>
            <a:endParaRPr lang="en-IN" i="1" dirty="0" smtClean="0"/>
          </a:p>
          <a:p>
            <a:pPr>
              <a:buNone/>
            </a:pPr>
            <a:endParaRPr lang="en-IN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55093" y="467380"/>
            <a:ext cx="63173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Algorithm for extracting frequent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Generate all patterns of a given length</a:t>
            </a:r>
          </a:p>
          <a:p>
            <a:pPr>
              <a:buNone/>
            </a:pPr>
            <a:r>
              <a:rPr lang="en-IN" b="1" dirty="0" smtClean="0"/>
              <a:t>2:  </a:t>
            </a:r>
            <a:r>
              <a:rPr lang="en-IN" dirty="0" smtClean="0"/>
              <a:t>Discard those with less support than </a:t>
            </a:r>
            <a:r>
              <a:rPr lang="en-IN" dirty="0" err="1" smtClean="0"/>
              <a:t>minsup</a:t>
            </a:r>
            <a:r>
              <a:rPr lang="en-IN" dirty="0" smtClean="0"/>
              <a:t> in the corpus</a:t>
            </a:r>
          </a:p>
          <a:p>
            <a:pPr>
              <a:buNone/>
            </a:pPr>
            <a:endParaRPr lang="en-IN" i="1" dirty="0" smtClean="0"/>
          </a:p>
          <a:p>
            <a:pPr>
              <a:buNone/>
            </a:pPr>
            <a:r>
              <a:rPr lang="en-IN" dirty="0" smtClean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67380"/>
            <a:ext cx="804733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Brute-force algorithm for extracting frequent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/>
              <a:t>Patterns in this corpus:</a:t>
            </a:r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</a:t>
            </a:r>
            <a:r>
              <a:rPr lang="en-IN" b="1" dirty="0" smtClean="0"/>
              <a:t>Is</a:t>
            </a:r>
            <a:r>
              <a:rPr lang="en-IN" dirty="0" smtClean="0"/>
              <a:t> </a:t>
            </a:r>
            <a:r>
              <a:rPr lang="en-IN" b="1" dirty="0" smtClean="0"/>
              <a:t>the</a:t>
            </a:r>
            <a:r>
              <a:rPr lang="en-IN" dirty="0" smtClean="0"/>
              <a:t> Canon 5 a good camera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</a:t>
            </a:r>
            <a:r>
              <a:rPr lang="en-IN" b="1" dirty="0" smtClean="0"/>
              <a:t>Is</a:t>
            </a:r>
            <a:r>
              <a:rPr lang="en-IN" dirty="0" smtClean="0"/>
              <a:t> </a:t>
            </a:r>
            <a:r>
              <a:rPr lang="en-IN" dirty="0" err="1" smtClean="0"/>
              <a:t>Pune</a:t>
            </a:r>
            <a:r>
              <a:rPr lang="en-IN" dirty="0" smtClean="0"/>
              <a:t> close to Mumbai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b="1" dirty="0" smtClean="0"/>
              <a:t>3:</a:t>
            </a:r>
            <a:r>
              <a:rPr lang="en-US" dirty="0" smtClean="0"/>
              <a:t>  </a:t>
            </a:r>
            <a:r>
              <a:rPr lang="en-US" b="1" dirty="0" smtClean="0"/>
              <a:t>Is</a:t>
            </a:r>
            <a:r>
              <a:rPr lang="en-US" dirty="0" smtClean="0"/>
              <a:t> </a:t>
            </a:r>
            <a:r>
              <a:rPr lang="en-US" b="1" dirty="0" smtClean="0"/>
              <a:t>the</a:t>
            </a:r>
            <a:r>
              <a:rPr lang="en-US" dirty="0" smtClean="0"/>
              <a:t> moon made of cheese</a:t>
            </a:r>
            <a:r>
              <a:rPr lang="en-US" b="1" dirty="0" smtClean="0"/>
              <a:t>?</a:t>
            </a: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Generate all patterns of length 1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Is, the, Canon, 5, a, good, camera, ?, </a:t>
            </a:r>
            <a:r>
              <a:rPr lang="en-IN" dirty="0" err="1" smtClean="0"/>
              <a:t>Pune</a:t>
            </a:r>
            <a:r>
              <a:rPr lang="en-IN" dirty="0" smtClean="0"/>
              <a:t>, close, to, Mumbai, moon, made, of, cheese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5093" y="228600"/>
            <a:ext cx="63173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Algorithm for extracting frequent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b="1" dirty="0" smtClean="0"/>
              <a:t>Patterns in this corpus:</a:t>
            </a:r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</a:t>
            </a:r>
            <a:r>
              <a:rPr lang="en-IN" b="1" dirty="0" smtClean="0"/>
              <a:t>Is</a:t>
            </a:r>
            <a:r>
              <a:rPr lang="en-IN" dirty="0" smtClean="0"/>
              <a:t> </a:t>
            </a:r>
            <a:r>
              <a:rPr lang="en-IN" b="1" dirty="0" smtClean="0"/>
              <a:t>the</a:t>
            </a:r>
            <a:r>
              <a:rPr lang="en-IN" dirty="0" smtClean="0"/>
              <a:t> Canon 5 a good camera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</a:t>
            </a:r>
            <a:r>
              <a:rPr lang="en-IN" b="1" dirty="0" smtClean="0"/>
              <a:t>Is</a:t>
            </a:r>
            <a:r>
              <a:rPr lang="en-IN" dirty="0" smtClean="0"/>
              <a:t> </a:t>
            </a:r>
            <a:r>
              <a:rPr lang="en-IN" dirty="0" err="1" smtClean="0"/>
              <a:t>Pune</a:t>
            </a:r>
            <a:r>
              <a:rPr lang="en-IN" dirty="0" smtClean="0"/>
              <a:t> close to Mumbai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b="1" dirty="0" smtClean="0"/>
              <a:t>3:</a:t>
            </a:r>
            <a:r>
              <a:rPr lang="en-US" dirty="0" smtClean="0"/>
              <a:t>  </a:t>
            </a:r>
            <a:r>
              <a:rPr lang="en-US" b="1" dirty="0" smtClean="0"/>
              <a:t>Is</a:t>
            </a:r>
            <a:r>
              <a:rPr lang="en-US" dirty="0" smtClean="0"/>
              <a:t> </a:t>
            </a:r>
            <a:r>
              <a:rPr lang="en-US" b="1" dirty="0" smtClean="0"/>
              <a:t>the</a:t>
            </a:r>
            <a:r>
              <a:rPr lang="en-US" dirty="0" smtClean="0"/>
              <a:t> moon made of cheese</a:t>
            </a:r>
            <a:r>
              <a:rPr lang="en-US" b="1" dirty="0" smtClean="0"/>
              <a:t>?</a:t>
            </a: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Generate all patterns of length 2 from the patterns of length 1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&lt;Is, the&gt;, &lt;is, Canon&gt;, &lt;is,5&gt;, &lt;is, a&gt; … &lt;the, Canon&gt;,  &lt;the, 5&gt; … &lt;Canon, 5&gt;, &lt;Canon, a&gt;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5093" y="228600"/>
            <a:ext cx="63173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Algorithm for extracting frequent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b="1" dirty="0" smtClean="0"/>
              <a:t>Patterns in this corpus:</a:t>
            </a:r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</a:t>
            </a:r>
            <a:r>
              <a:rPr lang="en-IN" b="1" dirty="0" smtClean="0"/>
              <a:t>Is</a:t>
            </a:r>
            <a:r>
              <a:rPr lang="en-IN" dirty="0" smtClean="0"/>
              <a:t> </a:t>
            </a:r>
            <a:r>
              <a:rPr lang="en-IN" b="1" dirty="0" smtClean="0"/>
              <a:t>the</a:t>
            </a:r>
            <a:r>
              <a:rPr lang="en-IN" dirty="0" smtClean="0"/>
              <a:t> Canon 5 a good camera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</a:t>
            </a:r>
            <a:r>
              <a:rPr lang="en-IN" b="1" dirty="0" smtClean="0"/>
              <a:t>Is</a:t>
            </a:r>
            <a:r>
              <a:rPr lang="en-IN" dirty="0" smtClean="0"/>
              <a:t> </a:t>
            </a:r>
            <a:r>
              <a:rPr lang="en-IN" dirty="0" err="1" smtClean="0"/>
              <a:t>Pune</a:t>
            </a:r>
            <a:r>
              <a:rPr lang="en-IN" dirty="0" smtClean="0"/>
              <a:t> close to Mumbai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b="1" dirty="0" smtClean="0"/>
              <a:t>3:</a:t>
            </a:r>
            <a:r>
              <a:rPr lang="en-US" dirty="0" smtClean="0"/>
              <a:t>  </a:t>
            </a:r>
            <a:r>
              <a:rPr lang="en-US" b="1" dirty="0" smtClean="0"/>
              <a:t>Is</a:t>
            </a:r>
            <a:r>
              <a:rPr lang="en-US" dirty="0" smtClean="0"/>
              <a:t> </a:t>
            </a:r>
            <a:r>
              <a:rPr lang="en-US" b="1" dirty="0" smtClean="0"/>
              <a:t>the</a:t>
            </a:r>
            <a:r>
              <a:rPr lang="en-US" dirty="0" smtClean="0"/>
              <a:t> moon made of cheese</a:t>
            </a:r>
            <a:r>
              <a:rPr lang="en-US" b="1" dirty="0" smtClean="0"/>
              <a:t>?</a:t>
            </a: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3:</a:t>
            </a:r>
            <a:r>
              <a:rPr lang="en-IN" dirty="0" smtClean="0"/>
              <a:t>  Generate all patterns of length 3 from the patterns of length 2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&lt;Is, the, Canon&gt;, &lt;Is, the, 5&gt;, &lt;Is, the, a&gt;, &lt;is, Canon, 5&gt;, &lt;is, Canon, a&gt; &lt;is,5, a&gt;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5093" y="228600"/>
            <a:ext cx="63173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Algorithm for extracting frequent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b="1" dirty="0" smtClean="0"/>
              <a:t>Patterns in this corpus:</a:t>
            </a:r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</a:t>
            </a:r>
            <a:r>
              <a:rPr lang="en-IN" b="1" dirty="0" smtClean="0"/>
              <a:t>Is</a:t>
            </a:r>
            <a:r>
              <a:rPr lang="en-IN" dirty="0" smtClean="0"/>
              <a:t> </a:t>
            </a:r>
            <a:r>
              <a:rPr lang="en-IN" b="1" dirty="0" smtClean="0"/>
              <a:t>the</a:t>
            </a:r>
            <a:r>
              <a:rPr lang="en-IN" dirty="0" smtClean="0"/>
              <a:t> Canon 5 a good camera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</a:t>
            </a:r>
            <a:r>
              <a:rPr lang="en-IN" b="1" dirty="0" smtClean="0"/>
              <a:t>Is</a:t>
            </a:r>
            <a:r>
              <a:rPr lang="en-IN" dirty="0" smtClean="0"/>
              <a:t> </a:t>
            </a:r>
            <a:r>
              <a:rPr lang="en-IN" dirty="0" err="1" smtClean="0"/>
              <a:t>Pune</a:t>
            </a:r>
            <a:r>
              <a:rPr lang="en-IN" dirty="0" smtClean="0"/>
              <a:t> close to Mumbai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b="1" dirty="0" smtClean="0"/>
              <a:t>3:</a:t>
            </a:r>
            <a:r>
              <a:rPr lang="en-US" dirty="0" smtClean="0"/>
              <a:t>  </a:t>
            </a:r>
            <a:r>
              <a:rPr lang="en-US" b="1" dirty="0" smtClean="0"/>
              <a:t>Is</a:t>
            </a:r>
            <a:r>
              <a:rPr lang="en-US" dirty="0" smtClean="0"/>
              <a:t> </a:t>
            </a:r>
            <a:r>
              <a:rPr lang="en-US" b="1" dirty="0" smtClean="0"/>
              <a:t>the</a:t>
            </a:r>
            <a:r>
              <a:rPr lang="en-US" dirty="0" smtClean="0"/>
              <a:t> moon made of cheese</a:t>
            </a:r>
            <a:r>
              <a:rPr lang="en-US" b="1" dirty="0" smtClean="0"/>
              <a:t>?</a:t>
            </a: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4:</a:t>
            </a:r>
            <a:r>
              <a:rPr lang="en-IN" dirty="0" smtClean="0"/>
              <a:t>  Generate all patterns of length 4 from the patterns of length 3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&lt;Is, the, Canon, 5&gt;, &lt;Is, the, Canon, a&gt;, &lt;Is, the, Canon, the&gt;, &lt;the, Canon, 5, a&gt;, &lt;the, Canon, a, good&gt;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5093" y="228600"/>
            <a:ext cx="63173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Algorithm for extracting frequent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Can We Solve Other Problems?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13716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Now, we have an ML tool in our toolkit – a Naïve Bayesian classifier.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IN" b="1" dirty="0" smtClean="0"/>
              <a:t>Patterns in this corpus:</a:t>
            </a:r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</a:t>
            </a:r>
            <a:r>
              <a:rPr lang="en-IN" b="1" dirty="0" smtClean="0"/>
              <a:t>Is</a:t>
            </a:r>
            <a:r>
              <a:rPr lang="en-IN" dirty="0" smtClean="0"/>
              <a:t> </a:t>
            </a:r>
            <a:r>
              <a:rPr lang="en-IN" b="1" dirty="0" smtClean="0"/>
              <a:t>the</a:t>
            </a:r>
            <a:r>
              <a:rPr lang="en-IN" dirty="0" smtClean="0"/>
              <a:t> Canon 5 a good camera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</a:t>
            </a:r>
            <a:r>
              <a:rPr lang="en-IN" b="1" dirty="0" smtClean="0"/>
              <a:t>Is</a:t>
            </a:r>
            <a:r>
              <a:rPr lang="en-IN" dirty="0" smtClean="0"/>
              <a:t> </a:t>
            </a:r>
            <a:r>
              <a:rPr lang="en-IN" dirty="0" err="1" smtClean="0"/>
              <a:t>Pune</a:t>
            </a:r>
            <a:r>
              <a:rPr lang="en-IN" dirty="0" smtClean="0"/>
              <a:t> close to Mumbai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b="1" dirty="0" smtClean="0"/>
              <a:t>3:</a:t>
            </a:r>
            <a:r>
              <a:rPr lang="en-US" dirty="0" smtClean="0"/>
              <a:t>  </a:t>
            </a:r>
            <a:r>
              <a:rPr lang="en-US" b="1" dirty="0" smtClean="0"/>
              <a:t>Is</a:t>
            </a:r>
            <a:r>
              <a:rPr lang="en-US" dirty="0" smtClean="0"/>
              <a:t> </a:t>
            </a:r>
            <a:r>
              <a:rPr lang="en-US" b="1" dirty="0" smtClean="0"/>
              <a:t>the</a:t>
            </a:r>
            <a:r>
              <a:rPr lang="en-US" dirty="0" smtClean="0"/>
              <a:t> moon made of cheese</a:t>
            </a:r>
            <a:r>
              <a:rPr lang="en-US" b="1" dirty="0" smtClean="0"/>
              <a:t>?</a:t>
            </a: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	So if you have 10000 possible patterns and a corpus of 10000 documents, you end up having to do 100 million matches in order to calculate support and select only the frequent patterns whose counts exceed the </a:t>
            </a:r>
            <a:r>
              <a:rPr lang="en-IN" b="1" dirty="0" err="1" smtClean="0"/>
              <a:t>minsup</a:t>
            </a:r>
            <a:r>
              <a:rPr lang="en-IN" b="1" dirty="0" smtClean="0"/>
              <a:t> value.  </a:t>
            </a:r>
            <a:endParaRPr lang="en-IN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55093" y="228600"/>
            <a:ext cx="63173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Algorithm for extracting frequent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/>
              <a:t>Patterns in this corpus:</a:t>
            </a:r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</a:t>
            </a:r>
            <a:r>
              <a:rPr lang="en-IN" b="1" dirty="0" smtClean="0"/>
              <a:t>Is</a:t>
            </a:r>
            <a:r>
              <a:rPr lang="en-IN" dirty="0" smtClean="0"/>
              <a:t> </a:t>
            </a:r>
            <a:r>
              <a:rPr lang="en-IN" b="1" dirty="0" smtClean="0"/>
              <a:t>the</a:t>
            </a:r>
            <a:r>
              <a:rPr lang="en-IN" dirty="0" smtClean="0"/>
              <a:t> Canon 5 a good camera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</a:t>
            </a:r>
            <a:r>
              <a:rPr lang="en-IN" b="1" dirty="0" smtClean="0"/>
              <a:t>Is</a:t>
            </a:r>
            <a:r>
              <a:rPr lang="en-IN" dirty="0" smtClean="0"/>
              <a:t> </a:t>
            </a:r>
            <a:r>
              <a:rPr lang="en-IN" dirty="0" err="1" smtClean="0"/>
              <a:t>Pune</a:t>
            </a:r>
            <a:r>
              <a:rPr lang="en-IN" dirty="0" smtClean="0"/>
              <a:t> close to Mumbai</a:t>
            </a:r>
            <a:r>
              <a:rPr lang="en-IN" b="1" dirty="0" smtClean="0"/>
              <a:t>?</a:t>
            </a:r>
          </a:p>
          <a:p>
            <a:pPr>
              <a:buNone/>
            </a:pPr>
            <a:r>
              <a:rPr lang="en-IN" b="1" dirty="0" smtClean="0"/>
              <a:t>3:</a:t>
            </a:r>
            <a:r>
              <a:rPr lang="en-US" dirty="0" smtClean="0"/>
              <a:t>  </a:t>
            </a:r>
            <a:r>
              <a:rPr lang="en-US" b="1" dirty="0" smtClean="0"/>
              <a:t>Is</a:t>
            </a:r>
            <a:r>
              <a:rPr lang="en-US" dirty="0" smtClean="0"/>
              <a:t> </a:t>
            </a:r>
            <a:r>
              <a:rPr lang="en-US" b="1" dirty="0" smtClean="0"/>
              <a:t>the</a:t>
            </a:r>
            <a:r>
              <a:rPr lang="en-US" dirty="0" smtClean="0"/>
              <a:t> moon made of cheese</a:t>
            </a:r>
            <a:r>
              <a:rPr lang="en-US" b="1" dirty="0" smtClean="0"/>
              <a:t>?</a:t>
            </a: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	So you use a variant of the A-priori algorithm which was originally developed for frequent </a:t>
            </a:r>
            <a:r>
              <a:rPr lang="en-IN" b="1" dirty="0" err="1" smtClean="0"/>
              <a:t>itemset</a:t>
            </a:r>
            <a:r>
              <a:rPr lang="en-IN" b="1" dirty="0" smtClean="0"/>
              <a:t> mining.</a:t>
            </a:r>
            <a:endParaRPr lang="en-IN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55093" y="228600"/>
            <a:ext cx="63173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Algorithm for extracting frequent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/>
              <a:t>Retail transactions:</a:t>
            </a:r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</a:t>
            </a:r>
            <a:r>
              <a:rPr lang="en-IN" b="1" dirty="0" smtClean="0"/>
              <a:t>&lt;milk, eggs, bread, sugar&gt;</a:t>
            </a:r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</a:t>
            </a:r>
            <a:r>
              <a:rPr lang="en-IN" b="1" dirty="0" smtClean="0"/>
              <a:t>&lt;coffee, milk, eggs, magazine&gt;</a:t>
            </a:r>
          </a:p>
          <a:p>
            <a:pPr>
              <a:buNone/>
            </a:pPr>
            <a:r>
              <a:rPr lang="en-IN" b="1" dirty="0" smtClean="0"/>
              <a:t>3:</a:t>
            </a:r>
            <a:r>
              <a:rPr lang="en-US" dirty="0" smtClean="0"/>
              <a:t>  </a:t>
            </a:r>
            <a:r>
              <a:rPr lang="en-US" b="1" dirty="0" smtClean="0"/>
              <a:t>&lt;milk, bread, eggs&gt;</a:t>
            </a: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	Frequent </a:t>
            </a:r>
            <a:r>
              <a:rPr lang="en-IN" b="1" dirty="0" err="1" smtClean="0"/>
              <a:t>itemsets</a:t>
            </a:r>
            <a:r>
              <a:rPr lang="en-IN" b="1" dirty="0" smtClean="0"/>
              <a:t>:</a:t>
            </a:r>
          </a:p>
          <a:p>
            <a:pPr>
              <a:buNone/>
            </a:pPr>
            <a:r>
              <a:rPr lang="en-IN" b="1" dirty="0" smtClean="0"/>
              <a:t>	milk, eggs, bread</a:t>
            </a:r>
          </a:p>
          <a:p>
            <a:pPr>
              <a:buNone/>
            </a:pPr>
            <a:r>
              <a:rPr lang="en-IN" b="1" dirty="0" smtClean="0"/>
              <a:t>	milk, eggs</a:t>
            </a:r>
            <a:endParaRPr lang="en-IN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254581" y="228600"/>
            <a:ext cx="284141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Frequent </a:t>
            </a:r>
            <a:r>
              <a:rPr lang="en-US" sz="2800" dirty="0" err="1" smtClean="0"/>
              <a:t>Itemsets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/>
              <a:t>Retail transactions:</a:t>
            </a:r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</a:t>
            </a:r>
            <a:r>
              <a:rPr lang="en-IN" b="1" dirty="0" smtClean="0"/>
              <a:t>&lt;milk, eggs, bread, sugar&gt;</a:t>
            </a:r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</a:t>
            </a:r>
            <a:r>
              <a:rPr lang="en-IN" b="1" dirty="0" smtClean="0"/>
              <a:t>&lt;coffee, milk, eggs, magazine&gt;</a:t>
            </a:r>
          </a:p>
          <a:p>
            <a:pPr>
              <a:buNone/>
            </a:pPr>
            <a:r>
              <a:rPr lang="en-IN" b="1" dirty="0" smtClean="0"/>
              <a:t>3:</a:t>
            </a:r>
            <a:r>
              <a:rPr lang="en-US" dirty="0" smtClean="0"/>
              <a:t>  </a:t>
            </a:r>
            <a:r>
              <a:rPr lang="en-US" b="1" dirty="0" smtClean="0"/>
              <a:t>&lt;milk, bread, eggs&gt;</a:t>
            </a: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	Generate all </a:t>
            </a:r>
            <a:r>
              <a:rPr lang="en-IN" b="1" dirty="0" err="1" smtClean="0"/>
              <a:t>itemsets</a:t>
            </a:r>
            <a:endParaRPr lang="en-IN" b="1" dirty="0" smtClean="0"/>
          </a:p>
          <a:p>
            <a:pPr>
              <a:buNone/>
            </a:pPr>
            <a:r>
              <a:rPr lang="en-IN" b="1" dirty="0" smtClean="0"/>
              <a:t>	Throw out all </a:t>
            </a:r>
            <a:r>
              <a:rPr lang="en-IN" b="1" dirty="0" err="1" smtClean="0"/>
              <a:t>itemsets</a:t>
            </a:r>
            <a:r>
              <a:rPr lang="en-IN" b="1" dirty="0" smtClean="0"/>
              <a:t> that don’t have the </a:t>
            </a:r>
            <a:r>
              <a:rPr lang="en-IN" b="1" dirty="0" err="1" smtClean="0"/>
              <a:t>minsup</a:t>
            </a:r>
            <a:r>
              <a:rPr lang="en-IN" b="1" dirty="0" smtClean="0"/>
              <a:t> (minimum support) in the corpus.</a:t>
            </a:r>
            <a:endParaRPr lang="en-IN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52600" y="228600"/>
            <a:ext cx="588949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How do you find the Frequent </a:t>
            </a:r>
            <a:r>
              <a:rPr lang="en-US" sz="2800" dirty="0" err="1" smtClean="0"/>
              <a:t>Itemsets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Generate </a:t>
            </a:r>
            <a:r>
              <a:rPr lang="en-IN" dirty="0" err="1" smtClean="0"/>
              <a:t>itemsets</a:t>
            </a:r>
            <a:r>
              <a:rPr lang="en-IN" dirty="0" smtClean="0"/>
              <a:t> of size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228600"/>
            <a:ext cx="51085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Generating the Frequent </a:t>
            </a:r>
            <a:r>
              <a:rPr lang="en-US" sz="2800" dirty="0" err="1" smtClean="0"/>
              <a:t>Itemsets</a:t>
            </a:r>
            <a:endParaRPr lang="en-US" sz="2800" dirty="0" smtClean="0"/>
          </a:p>
        </p:txBody>
      </p:sp>
      <p:sp>
        <p:nvSpPr>
          <p:cNvPr id="8" name="Oval 7"/>
          <p:cNvSpPr/>
          <p:nvPr/>
        </p:nvSpPr>
        <p:spPr>
          <a:xfrm>
            <a:off x="2514600" y="198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4038600" y="198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562600" y="198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Generate </a:t>
            </a:r>
            <a:r>
              <a:rPr lang="en-IN" dirty="0" err="1" smtClean="0"/>
              <a:t>itemsets</a:t>
            </a:r>
            <a:r>
              <a:rPr lang="en-IN" dirty="0" smtClean="0"/>
              <a:t> of size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228600"/>
            <a:ext cx="51085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Generating the Frequent </a:t>
            </a:r>
            <a:r>
              <a:rPr lang="en-US" sz="2800" dirty="0" err="1" smtClean="0"/>
              <a:t>Itemsets</a:t>
            </a:r>
            <a:endParaRPr lang="en-US" sz="2800" dirty="0" smtClean="0"/>
          </a:p>
        </p:txBody>
      </p:sp>
      <p:sp>
        <p:nvSpPr>
          <p:cNvPr id="8" name="Oval 7"/>
          <p:cNvSpPr/>
          <p:nvPr/>
        </p:nvSpPr>
        <p:spPr>
          <a:xfrm>
            <a:off x="2514600" y="198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4038600" y="198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562600" y="198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5410200" y="3352800"/>
            <a:ext cx="914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b,c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2362200" y="3352800"/>
            <a:ext cx="990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a,b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3886200" y="3352800"/>
            <a:ext cx="990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a, c</a:t>
            </a:r>
            <a:endParaRPr lang="en-US" sz="2800" dirty="0"/>
          </a:p>
        </p:txBody>
      </p:sp>
      <p:cxnSp>
        <p:nvCxnSpPr>
          <p:cNvPr id="18" name="Straight Arrow Connector 17"/>
          <p:cNvCxnSpPr>
            <a:stCxn id="8" idx="4"/>
            <a:endCxn id="15" idx="0"/>
          </p:cNvCxnSpPr>
          <p:nvPr/>
        </p:nvCxnSpPr>
        <p:spPr>
          <a:xfrm>
            <a:off x="2819400" y="2514600"/>
            <a:ext cx="381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15" idx="0"/>
          </p:cNvCxnSpPr>
          <p:nvPr/>
        </p:nvCxnSpPr>
        <p:spPr>
          <a:xfrm flipH="1">
            <a:off x="2857500" y="2436485"/>
            <a:ext cx="12703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5"/>
            <a:endCxn id="16" idx="0"/>
          </p:cNvCxnSpPr>
          <p:nvPr/>
        </p:nvCxnSpPr>
        <p:spPr>
          <a:xfrm>
            <a:off x="3034926" y="2436485"/>
            <a:ext cx="13465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  <a:endCxn id="16" idx="0"/>
          </p:cNvCxnSpPr>
          <p:nvPr/>
        </p:nvCxnSpPr>
        <p:spPr>
          <a:xfrm flipH="1">
            <a:off x="4381500" y="2436485"/>
            <a:ext cx="12703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3" idx="0"/>
          </p:cNvCxnSpPr>
          <p:nvPr/>
        </p:nvCxnSpPr>
        <p:spPr>
          <a:xfrm>
            <a:off x="4558926" y="2436485"/>
            <a:ext cx="13084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4"/>
            <a:endCxn id="13" idx="0"/>
          </p:cNvCxnSpPr>
          <p:nvPr/>
        </p:nvCxnSpPr>
        <p:spPr>
          <a:xfrm>
            <a:off x="5867400" y="2514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Generate </a:t>
            </a:r>
            <a:r>
              <a:rPr lang="en-IN" dirty="0" err="1" smtClean="0"/>
              <a:t>itemsets</a:t>
            </a:r>
            <a:r>
              <a:rPr lang="en-IN" dirty="0" smtClean="0"/>
              <a:t> of size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228600"/>
            <a:ext cx="51085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Generating the Frequent </a:t>
            </a:r>
            <a:r>
              <a:rPr lang="en-US" sz="2800" dirty="0" err="1" smtClean="0"/>
              <a:t>Itemsets</a:t>
            </a:r>
            <a:endParaRPr lang="en-US" sz="2800" dirty="0" smtClean="0"/>
          </a:p>
        </p:txBody>
      </p:sp>
      <p:sp>
        <p:nvSpPr>
          <p:cNvPr id="8" name="Oval 7"/>
          <p:cNvSpPr/>
          <p:nvPr/>
        </p:nvSpPr>
        <p:spPr>
          <a:xfrm>
            <a:off x="2514600" y="198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4038600" y="198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562600" y="198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5410200" y="3352800"/>
            <a:ext cx="914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b,c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2362200" y="3352800"/>
            <a:ext cx="990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a,b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3886200" y="3352800"/>
            <a:ext cx="990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a, c</a:t>
            </a:r>
            <a:endParaRPr lang="en-US" sz="2800" dirty="0"/>
          </a:p>
        </p:txBody>
      </p:sp>
      <p:cxnSp>
        <p:nvCxnSpPr>
          <p:cNvPr id="18" name="Straight Arrow Connector 17"/>
          <p:cNvCxnSpPr>
            <a:stCxn id="8" idx="4"/>
            <a:endCxn id="15" idx="0"/>
          </p:cNvCxnSpPr>
          <p:nvPr/>
        </p:nvCxnSpPr>
        <p:spPr>
          <a:xfrm>
            <a:off x="2819400" y="2514600"/>
            <a:ext cx="381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15" idx="0"/>
          </p:cNvCxnSpPr>
          <p:nvPr/>
        </p:nvCxnSpPr>
        <p:spPr>
          <a:xfrm flipH="1">
            <a:off x="2857500" y="2436485"/>
            <a:ext cx="12703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5"/>
            <a:endCxn id="16" idx="0"/>
          </p:cNvCxnSpPr>
          <p:nvPr/>
        </p:nvCxnSpPr>
        <p:spPr>
          <a:xfrm>
            <a:off x="3034926" y="2436485"/>
            <a:ext cx="13465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  <a:endCxn id="16" idx="0"/>
          </p:cNvCxnSpPr>
          <p:nvPr/>
        </p:nvCxnSpPr>
        <p:spPr>
          <a:xfrm flipH="1">
            <a:off x="4381500" y="2436485"/>
            <a:ext cx="12703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3" idx="0"/>
          </p:cNvCxnSpPr>
          <p:nvPr/>
        </p:nvCxnSpPr>
        <p:spPr>
          <a:xfrm>
            <a:off x="4558926" y="2436485"/>
            <a:ext cx="13084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4"/>
            <a:endCxn id="13" idx="0"/>
          </p:cNvCxnSpPr>
          <p:nvPr/>
        </p:nvCxnSpPr>
        <p:spPr>
          <a:xfrm>
            <a:off x="5867400" y="2514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505200" y="4724400"/>
            <a:ext cx="1676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a, b, c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971800" y="38862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4"/>
            <a:endCxn id="19" idx="0"/>
          </p:cNvCxnSpPr>
          <p:nvPr/>
        </p:nvCxnSpPr>
        <p:spPr>
          <a:xfrm flipH="1">
            <a:off x="4343400" y="3886200"/>
            <a:ext cx="381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800600" y="38862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You can consider a smaller set of candidates if you prune this graph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228600"/>
            <a:ext cx="51085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Generating the Frequent </a:t>
            </a:r>
            <a:r>
              <a:rPr lang="en-US" sz="2800" dirty="0" err="1" smtClean="0"/>
              <a:t>Itemsets</a:t>
            </a:r>
            <a:endParaRPr lang="en-US" sz="2800" dirty="0" smtClean="0"/>
          </a:p>
        </p:txBody>
      </p:sp>
      <p:sp>
        <p:nvSpPr>
          <p:cNvPr id="8" name="Oval 7"/>
          <p:cNvSpPr/>
          <p:nvPr/>
        </p:nvSpPr>
        <p:spPr>
          <a:xfrm>
            <a:off x="2514600" y="198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4038600" y="198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562600" y="198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5410200" y="3352800"/>
            <a:ext cx="914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b,c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2362200" y="3352800"/>
            <a:ext cx="990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a,b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3886200" y="3352800"/>
            <a:ext cx="990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a, c</a:t>
            </a:r>
            <a:endParaRPr lang="en-US" sz="2800" dirty="0"/>
          </a:p>
        </p:txBody>
      </p:sp>
      <p:cxnSp>
        <p:nvCxnSpPr>
          <p:cNvPr id="18" name="Straight Arrow Connector 17"/>
          <p:cNvCxnSpPr>
            <a:stCxn id="8" idx="4"/>
            <a:endCxn id="15" idx="0"/>
          </p:cNvCxnSpPr>
          <p:nvPr/>
        </p:nvCxnSpPr>
        <p:spPr>
          <a:xfrm>
            <a:off x="2819400" y="2514600"/>
            <a:ext cx="381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15" idx="0"/>
          </p:cNvCxnSpPr>
          <p:nvPr/>
        </p:nvCxnSpPr>
        <p:spPr>
          <a:xfrm flipH="1">
            <a:off x="2857500" y="2436485"/>
            <a:ext cx="12703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5"/>
            <a:endCxn id="16" idx="0"/>
          </p:cNvCxnSpPr>
          <p:nvPr/>
        </p:nvCxnSpPr>
        <p:spPr>
          <a:xfrm>
            <a:off x="3034926" y="2436485"/>
            <a:ext cx="13465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  <a:endCxn id="16" idx="0"/>
          </p:cNvCxnSpPr>
          <p:nvPr/>
        </p:nvCxnSpPr>
        <p:spPr>
          <a:xfrm flipH="1">
            <a:off x="4381500" y="2436485"/>
            <a:ext cx="12703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3" idx="0"/>
          </p:cNvCxnSpPr>
          <p:nvPr/>
        </p:nvCxnSpPr>
        <p:spPr>
          <a:xfrm>
            <a:off x="4558926" y="2436485"/>
            <a:ext cx="13084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4"/>
            <a:endCxn id="13" idx="0"/>
          </p:cNvCxnSpPr>
          <p:nvPr/>
        </p:nvCxnSpPr>
        <p:spPr>
          <a:xfrm>
            <a:off x="5867400" y="2514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505200" y="4724400"/>
            <a:ext cx="1676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a, b, c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971800" y="38862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4"/>
            <a:endCxn id="19" idx="0"/>
          </p:cNvCxnSpPr>
          <p:nvPr/>
        </p:nvCxnSpPr>
        <p:spPr>
          <a:xfrm flipH="1">
            <a:off x="4343400" y="3886200"/>
            <a:ext cx="381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800600" y="38862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Let’s say “a” does not have the requisite support.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228600"/>
            <a:ext cx="51085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Generating the Frequent </a:t>
            </a:r>
            <a:r>
              <a:rPr lang="en-US" sz="2800" dirty="0" err="1" smtClean="0"/>
              <a:t>Itemsets</a:t>
            </a:r>
            <a:endParaRPr lang="en-US" sz="2800" dirty="0" smtClean="0"/>
          </a:p>
        </p:txBody>
      </p:sp>
      <p:sp>
        <p:nvSpPr>
          <p:cNvPr id="8" name="Oval 7"/>
          <p:cNvSpPr/>
          <p:nvPr/>
        </p:nvSpPr>
        <p:spPr>
          <a:xfrm>
            <a:off x="2514600" y="1981200"/>
            <a:ext cx="6096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4038600" y="198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562600" y="198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5410200" y="3352800"/>
            <a:ext cx="914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b,c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2362200" y="3352800"/>
            <a:ext cx="990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a,b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3886200" y="3352800"/>
            <a:ext cx="990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a, c</a:t>
            </a:r>
            <a:endParaRPr lang="en-US" sz="2800" dirty="0"/>
          </a:p>
        </p:txBody>
      </p:sp>
      <p:cxnSp>
        <p:nvCxnSpPr>
          <p:cNvPr id="18" name="Straight Arrow Connector 17"/>
          <p:cNvCxnSpPr>
            <a:stCxn id="8" idx="4"/>
            <a:endCxn id="15" idx="0"/>
          </p:cNvCxnSpPr>
          <p:nvPr/>
        </p:nvCxnSpPr>
        <p:spPr>
          <a:xfrm>
            <a:off x="2819400" y="2514600"/>
            <a:ext cx="381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15" idx="0"/>
          </p:cNvCxnSpPr>
          <p:nvPr/>
        </p:nvCxnSpPr>
        <p:spPr>
          <a:xfrm flipH="1">
            <a:off x="2857500" y="2436485"/>
            <a:ext cx="12703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5"/>
            <a:endCxn id="16" idx="0"/>
          </p:cNvCxnSpPr>
          <p:nvPr/>
        </p:nvCxnSpPr>
        <p:spPr>
          <a:xfrm>
            <a:off x="3034926" y="2436485"/>
            <a:ext cx="13465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  <a:endCxn id="16" idx="0"/>
          </p:cNvCxnSpPr>
          <p:nvPr/>
        </p:nvCxnSpPr>
        <p:spPr>
          <a:xfrm flipH="1">
            <a:off x="4381500" y="2436485"/>
            <a:ext cx="12703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3" idx="0"/>
          </p:cNvCxnSpPr>
          <p:nvPr/>
        </p:nvCxnSpPr>
        <p:spPr>
          <a:xfrm>
            <a:off x="4558926" y="2436485"/>
            <a:ext cx="13084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4"/>
            <a:endCxn id="13" idx="0"/>
          </p:cNvCxnSpPr>
          <p:nvPr/>
        </p:nvCxnSpPr>
        <p:spPr>
          <a:xfrm>
            <a:off x="5867400" y="2514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505200" y="4724400"/>
            <a:ext cx="1676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a, b, c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971800" y="38862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4"/>
            <a:endCxn id="19" idx="0"/>
          </p:cNvCxnSpPr>
          <p:nvPr/>
        </p:nvCxnSpPr>
        <p:spPr>
          <a:xfrm flipH="1">
            <a:off x="4343400" y="3886200"/>
            <a:ext cx="381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800600" y="38862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Then all length 2 </a:t>
            </a:r>
            <a:r>
              <a:rPr lang="en-IN" dirty="0" err="1" smtClean="0"/>
              <a:t>itemsets</a:t>
            </a:r>
            <a:r>
              <a:rPr lang="en-IN" dirty="0" smtClean="0"/>
              <a:t> containing “a” also do not have the requisite support.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228600"/>
            <a:ext cx="51085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Generating the Frequent </a:t>
            </a:r>
            <a:r>
              <a:rPr lang="en-US" sz="2800" dirty="0" err="1" smtClean="0"/>
              <a:t>Itemsets</a:t>
            </a:r>
            <a:endParaRPr lang="en-US" sz="2800" dirty="0" smtClean="0"/>
          </a:p>
        </p:txBody>
      </p:sp>
      <p:sp>
        <p:nvSpPr>
          <p:cNvPr id="8" name="Oval 7"/>
          <p:cNvSpPr/>
          <p:nvPr/>
        </p:nvSpPr>
        <p:spPr>
          <a:xfrm>
            <a:off x="2209800" y="1981200"/>
            <a:ext cx="6096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3733800" y="198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257800" y="198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5105400" y="3352800"/>
            <a:ext cx="914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b,c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2057400" y="3352800"/>
            <a:ext cx="9906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a,b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3581400" y="3352800"/>
            <a:ext cx="9906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a, c</a:t>
            </a:r>
            <a:endParaRPr lang="en-US" sz="2800" dirty="0"/>
          </a:p>
        </p:txBody>
      </p:sp>
      <p:cxnSp>
        <p:nvCxnSpPr>
          <p:cNvPr id="18" name="Straight Arrow Connector 17"/>
          <p:cNvCxnSpPr>
            <a:stCxn id="8" idx="4"/>
            <a:endCxn id="15" idx="0"/>
          </p:cNvCxnSpPr>
          <p:nvPr/>
        </p:nvCxnSpPr>
        <p:spPr>
          <a:xfrm>
            <a:off x="2514600" y="2514600"/>
            <a:ext cx="381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15" idx="0"/>
          </p:cNvCxnSpPr>
          <p:nvPr/>
        </p:nvCxnSpPr>
        <p:spPr>
          <a:xfrm flipH="1">
            <a:off x="2552700" y="2436485"/>
            <a:ext cx="12703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5"/>
            <a:endCxn id="16" idx="0"/>
          </p:cNvCxnSpPr>
          <p:nvPr/>
        </p:nvCxnSpPr>
        <p:spPr>
          <a:xfrm>
            <a:off x="2730126" y="2436485"/>
            <a:ext cx="13465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  <a:endCxn id="16" idx="0"/>
          </p:cNvCxnSpPr>
          <p:nvPr/>
        </p:nvCxnSpPr>
        <p:spPr>
          <a:xfrm flipH="1">
            <a:off x="4076700" y="2436485"/>
            <a:ext cx="12703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3" idx="0"/>
          </p:cNvCxnSpPr>
          <p:nvPr/>
        </p:nvCxnSpPr>
        <p:spPr>
          <a:xfrm>
            <a:off x="4254126" y="2436485"/>
            <a:ext cx="13084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4"/>
            <a:endCxn id="13" idx="0"/>
          </p:cNvCxnSpPr>
          <p:nvPr/>
        </p:nvCxnSpPr>
        <p:spPr>
          <a:xfrm>
            <a:off x="5562600" y="2514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200400" y="4724400"/>
            <a:ext cx="1676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a, b, c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667000" y="38862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4"/>
            <a:endCxn id="19" idx="0"/>
          </p:cNvCxnSpPr>
          <p:nvPr/>
        </p:nvCxnSpPr>
        <p:spPr>
          <a:xfrm flipH="1">
            <a:off x="4038600" y="3886200"/>
            <a:ext cx="381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495800" y="38862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Can We Solve Other Problems?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120" y="2849940"/>
            <a:ext cx="80774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So, if we can represent a text analysis problem</a:t>
            </a:r>
          </a:p>
          <a:p>
            <a:r>
              <a:rPr lang="en-US" sz="3200" b="1" dirty="0" smtClean="0"/>
              <a:t>as a classification task, then we can solve it</a:t>
            </a:r>
          </a:p>
          <a:p>
            <a:r>
              <a:rPr lang="en-US" sz="3200" b="1" dirty="0" smtClean="0"/>
              <a:t>using ML.</a:t>
            </a:r>
            <a:endParaRPr lang="en-IN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1" y="13716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Now, we have an ML tool in our toolkit – a Naïve Bayesian classifier.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All length 3 </a:t>
            </a:r>
            <a:r>
              <a:rPr lang="en-IN" dirty="0" err="1" smtClean="0"/>
              <a:t>itemsets</a:t>
            </a:r>
            <a:r>
              <a:rPr lang="en-IN" dirty="0" smtClean="0"/>
              <a:t> containing “a” also do not have the requisite support.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228600"/>
            <a:ext cx="51085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Generating the Frequent </a:t>
            </a:r>
            <a:r>
              <a:rPr lang="en-US" sz="2800" dirty="0" err="1" smtClean="0"/>
              <a:t>Itemsets</a:t>
            </a:r>
            <a:endParaRPr lang="en-US" sz="2800" dirty="0" smtClean="0"/>
          </a:p>
        </p:txBody>
      </p:sp>
      <p:sp>
        <p:nvSpPr>
          <p:cNvPr id="8" name="Oval 7"/>
          <p:cNvSpPr/>
          <p:nvPr/>
        </p:nvSpPr>
        <p:spPr>
          <a:xfrm>
            <a:off x="2209800" y="1981200"/>
            <a:ext cx="6096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3733800" y="198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257800" y="198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5105400" y="3352800"/>
            <a:ext cx="914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b,c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2057400" y="3352800"/>
            <a:ext cx="9906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a,b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3581400" y="3352800"/>
            <a:ext cx="9906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a, c</a:t>
            </a:r>
            <a:endParaRPr lang="en-US" sz="2800" dirty="0"/>
          </a:p>
        </p:txBody>
      </p:sp>
      <p:cxnSp>
        <p:nvCxnSpPr>
          <p:cNvPr id="18" name="Straight Arrow Connector 17"/>
          <p:cNvCxnSpPr>
            <a:stCxn id="8" idx="4"/>
            <a:endCxn id="15" idx="0"/>
          </p:cNvCxnSpPr>
          <p:nvPr/>
        </p:nvCxnSpPr>
        <p:spPr>
          <a:xfrm>
            <a:off x="2514600" y="2514600"/>
            <a:ext cx="381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15" idx="0"/>
          </p:cNvCxnSpPr>
          <p:nvPr/>
        </p:nvCxnSpPr>
        <p:spPr>
          <a:xfrm flipH="1">
            <a:off x="2552700" y="2436485"/>
            <a:ext cx="12703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5"/>
            <a:endCxn id="16" idx="0"/>
          </p:cNvCxnSpPr>
          <p:nvPr/>
        </p:nvCxnSpPr>
        <p:spPr>
          <a:xfrm>
            <a:off x="2730126" y="2436485"/>
            <a:ext cx="13465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  <a:endCxn id="16" idx="0"/>
          </p:cNvCxnSpPr>
          <p:nvPr/>
        </p:nvCxnSpPr>
        <p:spPr>
          <a:xfrm flipH="1">
            <a:off x="4076700" y="2436485"/>
            <a:ext cx="12703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3" idx="0"/>
          </p:cNvCxnSpPr>
          <p:nvPr/>
        </p:nvCxnSpPr>
        <p:spPr>
          <a:xfrm>
            <a:off x="4254126" y="2436485"/>
            <a:ext cx="1308474" cy="916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4"/>
            <a:endCxn id="13" idx="0"/>
          </p:cNvCxnSpPr>
          <p:nvPr/>
        </p:nvCxnSpPr>
        <p:spPr>
          <a:xfrm>
            <a:off x="5562600" y="2514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200400" y="4724400"/>
            <a:ext cx="16764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a, b, c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667000" y="38862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4"/>
            <a:endCxn id="19" idx="0"/>
          </p:cNvCxnSpPr>
          <p:nvPr/>
        </p:nvCxnSpPr>
        <p:spPr>
          <a:xfrm flipH="1">
            <a:off x="4038600" y="3886200"/>
            <a:ext cx="381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495800" y="38862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Now we have the frequent </a:t>
            </a:r>
            <a:r>
              <a:rPr lang="en-IN" dirty="0" err="1" smtClean="0"/>
              <a:t>itemsets</a:t>
            </a:r>
            <a:r>
              <a:rPr lang="en-IN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7212" y="228600"/>
            <a:ext cx="34649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The Frequent </a:t>
            </a:r>
            <a:r>
              <a:rPr lang="en-US" sz="2800" dirty="0" err="1" smtClean="0"/>
              <a:t>Itemsets</a:t>
            </a:r>
            <a:endParaRPr lang="en-US" sz="2800" dirty="0" smtClean="0"/>
          </a:p>
        </p:txBody>
      </p:sp>
      <p:sp>
        <p:nvSpPr>
          <p:cNvPr id="9" name="Oval 8"/>
          <p:cNvSpPr/>
          <p:nvPr/>
        </p:nvSpPr>
        <p:spPr>
          <a:xfrm>
            <a:off x="3733800" y="198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257800" y="198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5105400" y="3352800"/>
            <a:ext cx="914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b,c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These can be used to generate the rule: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Now test the confidence of the rule (the % of the time the rule holds in the corpus) to decide if the rule is a good one.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7212" y="228600"/>
            <a:ext cx="34649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The Frequent </a:t>
            </a:r>
            <a:r>
              <a:rPr lang="en-US" sz="2800" dirty="0" err="1" smtClean="0"/>
              <a:t>Itemsets</a:t>
            </a:r>
            <a:endParaRPr lang="en-US" sz="2800" dirty="0" smtClean="0"/>
          </a:p>
        </p:txBody>
      </p:sp>
      <p:sp>
        <p:nvSpPr>
          <p:cNvPr id="13" name="Oval 12"/>
          <p:cNvSpPr/>
          <p:nvPr/>
        </p:nvSpPr>
        <p:spPr>
          <a:xfrm>
            <a:off x="2362200" y="4800600"/>
            <a:ext cx="3657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 -&gt; 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You can also generate: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Age &gt; 20 </a:t>
            </a:r>
            <a:r>
              <a:rPr lang="en-IN" smtClean="0"/>
              <a:t>and Gender </a:t>
            </a:r>
            <a:r>
              <a:rPr lang="en-IN" dirty="0" smtClean="0"/>
              <a:t>Male -&gt; </a:t>
            </a:r>
            <a:r>
              <a:rPr lang="en-IN" smtClean="0"/>
              <a:t>Online Buyer</a:t>
            </a:r>
            <a:endParaRPr lang="en-IN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707212" y="228600"/>
            <a:ext cx="34649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The Frequent </a:t>
            </a:r>
            <a:r>
              <a:rPr lang="en-US" sz="2800" dirty="0" err="1" smtClean="0"/>
              <a:t>Itemsets</a:t>
            </a:r>
            <a:endParaRPr lang="en-US" sz="2800" dirty="0" smtClean="0"/>
          </a:p>
        </p:txBody>
      </p:sp>
      <p:sp>
        <p:nvSpPr>
          <p:cNvPr id="13" name="Oval 12"/>
          <p:cNvSpPr/>
          <p:nvPr/>
        </p:nvSpPr>
        <p:spPr>
          <a:xfrm>
            <a:off x="2362200" y="4800600"/>
            <a:ext cx="3657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 -&gt; 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Common Pattern Specification Language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Cohan Sujay Carlos</a:t>
            </a:r>
          </a:p>
          <a:p>
            <a:r>
              <a:rPr lang="en-IN" dirty="0"/>
              <a:t>Aiaioo Labs</a:t>
            </a:r>
          </a:p>
          <a:p>
            <a:r>
              <a:rPr lang="en-IN" dirty="0"/>
              <a:t>Bangalore, India</a:t>
            </a:r>
          </a:p>
          <a:p>
            <a:r>
              <a:rPr lang="en-IN" dirty="0"/>
              <a:t>cohan@aiaioo.com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Rule-Based Information Extraction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COMMON PATTERN SPECIFICATION LANGUAGE - Douglas E. </a:t>
            </a:r>
            <a:r>
              <a:rPr lang="en-GB" dirty="0" err="1" smtClean="0"/>
              <a:t>Appelt</a:t>
            </a:r>
            <a:r>
              <a:rPr lang="en-GB" dirty="0" smtClean="0"/>
              <a:t> </a:t>
            </a:r>
          </a:p>
        </p:txBody>
      </p:sp>
    </p:spTree>
  </p:cSld>
  <p:clrMapOvr>
    <a:masterClrMapping/>
  </p:clrMapOvr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CPSL?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Designed</a:t>
            </a:r>
            <a:r>
              <a:rPr lang="en-US" b="1" dirty="0" smtClean="0"/>
              <a:t> </a:t>
            </a:r>
            <a:r>
              <a:rPr lang="en-US" dirty="0" smtClean="0"/>
              <a:t>as a language for specifying</a:t>
            </a:r>
            <a:r>
              <a:rPr lang="en-US" b="1" dirty="0" smtClean="0"/>
              <a:t> </a:t>
            </a:r>
            <a:r>
              <a:rPr lang="en-IN" b="1" dirty="0" smtClean="0"/>
              <a:t>finite-state grammars</a:t>
            </a:r>
            <a:r>
              <a:rPr lang="en-IN" dirty="0" smtClean="0"/>
              <a:t> for specifying </a:t>
            </a:r>
            <a:r>
              <a:rPr lang="en-IN" b="1" dirty="0" smtClean="0"/>
              <a:t>information extraction rules</a:t>
            </a:r>
            <a:endParaRPr lang="en-IN" dirty="0" smtClean="0"/>
          </a:p>
        </p:txBody>
      </p:sp>
    </p:spTree>
  </p:cSld>
  <p:clrMapOvr>
    <a:masterClrMapping/>
  </p:clrMapOvr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CPSL?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Meant </a:t>
            </a:r>
            <a:r>
              <a:rPr lang="en-IN" dirty="0" smtClean="0"/>
              <a:t>to</a:t>
            </a:r>
            <a:r>
              <a:rPr lang="en-GB" dirty="0" smtClean="0"/>
              <a:t> “enable the creation of </a:t>
            </a:r>
            <a:r>
              <a:rPr lang="en-GB" b="1" dirty="0" smtClean="0"/>
              <a:t>shareable resources</a:t>
            </a:r>
            <a:r>
              <a:rPr lang="en-GB" dirty="0" smtClean="0"/>
              <a:t> for the development of </a:t>
            </a:r>
            <a:r>
              <a:rPr lang="en-GB" b="1" dirty="0" smtClean="0"/>
              <a:t>rule-based information extraction systems</a:t>
            </a:r>
            <a:r>
              <a:rPr lang="en-GB" dirty="0" smtClean="0"/>
              <a:t>”</a:t>
            </a:r>
            <a:endParaRPr lang="en-IN" dirty="0" smtClean="0"/>
          </a:p>
        </p:txBody>
      </p:sp>
    </p:spTree>
  </p:cSld>
  <p:clrMapOvr>
    <a:masterClrMapping/>
  </p:clrMapOvr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CPSL?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Designed</a:t>
            </a:r>
            <a:r>
              <a:rPr lang="en-US" b="1" dirty="0" smtClean="0"/>
              <a:t> </a:t>
            </a:r>
            <a:r>
              <a:rPr lang="en-US" dirty="0" smtClean="0"/>
              <a:t>as a language for</a:t>
            </a:r>
            <a:r>
              <a:rPr lang="en-GB" dirty="0" smtClean="0"/>
              <a:t> “systems based on the </a:t>
            </a:r>
            <a:r>
              <a:rPr lang="en-GB" b="1" dirty="0" smtClean="0"/>
              <a:t>knowledge engineering </a:t>
            </a:r>
            <a:r>
              <a:rPr lang="en-GB" dirty="0" smtClean="0"/>
              <a:t>approach of developing sets of rules more or less by hand, targeted toward specific subjects</a:t>
            </a:r>
            <a:r>
              <a:rPr lang="en-IN" dirty="0" smtClean="0"/>
              <a:t>.”</a:t>
            </a:r>
          </a:p>
        </p:txBody>
      </p:sp>
    </p:spTree>
  </p:cSld>
  <p:clrMapOvr>
    <a:masterClrMapping/>
  </p:clrMapOvr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designed CPSL?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GB" dirty="0" smtClean="0"/>
              <a:t>The CPSL was designed by a committee consisting of a number of researchers from the Government and all of the TIPSTER research sites involved in Information Extraction.</a:t>
            </a:r>
            <a:endParaRPr lang="en-IN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Can We Solve Other Problems?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120" y="2849940"/>
            <a:ext cx="80774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So, if we can represent a text analysis problem</a:t>
            </a:r>
          </a:p>
          <a:p>
            <a:r>
              <a:rPr lang="en-US" sz="3200" b="1" dirty="0" smtClean="0"/>
              <a:t>as a classification task, then we can solve it</a:t>
            </a:r>
          </a:p>
          <a:p>
            <a:r>
              <a:rPr lang="en-US" sz="3200" b="1" dirty="0" smtClean="0"/>
              <a:t>using ML.</a:t>
            </a:r>
            <a:endParaRPr lang="en-IN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1" y="13716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Now, we have an ML tool in our toolkit – a Naïve Bayesian classifier.</a:t>
            </a:r>
            <a:endParaRPr lang="en-IN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4866382"/>
            <a:ext cx="79136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So, let us learn how to represent text analysis</a:t>
            </a:r>
          </a:p>
          <a:p>
            <a:r>
              <a:rPr lang="en-US" sz="3200" b="1" dirty="0" smtClean="0"/>
              <a:t>problems as classification tasks.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CPSL?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GB" dirty="0" smtClean="0"/>
              <a:t>Assume a reference interpreter ...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It has a reference pointer that starts out pointed at the first word in a document then runs through the document as matching is done, and ends at the last word.</a:t>
            </a:r>
            <a:endParaRPr lang="en-IN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31640" y="263691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CPSL?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GB" dirty="0" smtClean="0"/>
              <a:t>Assume a reference interpreter ...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It has a reference pointer that starts out pointed at the first word in a document then runs through the document as matching is done, and ends at the last word.</a:t>
            </a:r>
            <a:endParaRPr lang="en-IN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67744" y="2564904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CPSL?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GB" dirty="0" smtClean="0"/>
              <a:t>Assume a reference interpreter ...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It has a reference pointer that starts out pointed at the first word in a document then runs through the document as matching is done, and ends at the last word.</a:t>
            </a:r>
            <a:endParaRPr lang="en-IN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131840" y="2564904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CPSL?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GB" dirty="0" smtClean="0"/>
              <a:t>Assume a reference interpreter ...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</a:t>
            </a:r>
          </a:p>
          <a:p>
            <a:pPr>
              <a:buNone/>
            </a:pPr>
            <a:r>
              <a:rPr lang="en-GB" dirty="0" smtClean="0"/>
              <a:t>Rule: &lt;</a:t>
            </a:r>
            <a:r>
              <a:rPr lang="en-GB" dirty="0" err="1" smtClean="0"/>
              <a:t>rule_name</a:t>
            </a:r>
            <a:r>
              <a:rPr lang="en-GB" dirty="0" smtClean="0"/>
              <a:t>&gt;</a:t>
            </a:r>
          </a:p>
          <a:p>
            <a:pPr>
              <a:buNone/>
            </a:pPr>
            <a:r>
              <a:rPr lang="en-GB" dirty="0" smtClean="0"/>
              <a:t>Priority: &lt;integer&gt; </a:t>
            </a:r>
          </a:p>
          <a:p>
            <a:pPr>
              <a:buNone/>
            </a:pPr>
            <a:r>
              <a:rPr lang="en-GB" b="1" dirty="0" smtClean="0"/>
              <a:t>&lt;</a:t>
            </a:r>
            <a:r>
              <a:rPr lang="en-GB" b="1" dirty="0" err="1" smtClean="0"/>
              <a:t>rule_pattern</a:t>
            </a:r>
            <a:r>
              <a:rPr lang="en-GB" b="1" dirty="0" smtClean="0"/>
              <a:t> part&gt; --&gt; &lt;</a:t>
            </a:r>
            <a:r>
              <a:rPr lang="en-GB" b="1" dirty="0" err="1" smtClean="0"/>
              <a:t>rule_action_part</a:t>
            </a:r>
            <a:r>
              <a:rPr lang="en-GB" b="1" dirty="0" smtClean="0"/>
              <a:t>&gt; </a:t>
            </a:r>
            <a:endParaRPr lang="en-IN" b="1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716016" y="263691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CPSL?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GB" dirty="0" smtClean="0"/>
              <a:t>Assume a reference interpreter has been implemented by the ...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Rule: RULE 1</a:t>
            </a:r>
          </a:p>
          <a:p>
            <a:pPr>
              <a:buNone/>
            </a:pPr>
            <a:r>
              <a:rPr lang="en-GB" dirty="0" smtClean="0"/>
              <a:t>Priority: 1 </a:t>
            </a:r>
          </a:p>
          <a:p>
            <a:pPr>
              <a:buNone/>
            </a:pPr>
            <a:r>
              <a:rPr lang="en-GB" b="1" dirty="0" smtClean="0"/>
              <a:t>&lt; </a:t>
            </a:r>
            <a:r>
              <a:rPr lang="en-GB" b="1" dirty="0" err="1" smtClean="0"/>
              <a:t>prefix_pattern</a:t>
            </a:r>
            <a:r>
              <a:rPr lang="en-GB" b="1" dirty="0" smtClean="0"/>
              <a:t> &gt; </a:t>
            </a:r>
            <a:r>
              <a:rPr lang="en-GB" b="1" dirty="0" err="1" smtClean="0"/>
              <a:t>body_pattern</a:t>
            </a:r>
            <a:r>
              <a:rPr lang="en-GB" b="1" dirty="0" smtClean="0"/>
              <a:t> &lt; </a:t>
            </a:r>
            <a:r>
              <a:rPr lang="en-GB" b="1" dirty="0" err="1" smtClean="0"/>
              <a:t>postfix_pattern</a:t>
            </a:r>
            <a:r>
              <a:rPr lang="en-GB" b="1" dirty="0" smtClean="0"/>
              <a:t> &gt;   --&gt;     &lt;</a:t>
            </a:r>
            <a:r>
              <a:rPr lang="en-GB" b="1" dirty="0" err="1" smtClean="0"/>
              <a:t>rule_action_part</a:t>
            </a:r>
            <a:r>
              <a:rPr lang="en-GB" b="1" dirty="0" smtClean="0"/>
              <a:t>&gt; </a:t>
            </a:r>
          </a:p>
          <a:p>
            <a:pPr>
              <a:buNone/>
            </a:pPr>
            <a:r>
              <a:rPr lang="en-GB" dirty="0" smtClean="0"/>
              <a:t>	When pattern matching begins, the reference interpreter assumes that the initial cursor position is between the prefix pattern and the body pattern.</a:t>
            </a:r>
            <a:endParaRPr lang="en-IN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635896" y="263691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CPSL?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GB" dirty="0" smtClean="0"/>
              <a:t>Assume a reference interpreter has been implemented by the ...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Rule: RULE 1</a:t>
            </a:r>
          </a:p>
          <a:p>
            <a:pPr>
              <a:buNone/>
            </a:pPr>
            <a:r>
              <a:rPr lang="en-GB" dirty="0" smtClean="0"/>
              <a:t>Priority: 1 </a:t>
            </a:r>
          </a:p>
          <a:p>
            <a:pPr>
              <a:buNone/>
            </a:pPr>
            <a:r>
              <a:rPr lang="en-GB" b="1" dirty="0" smtClean="0"/>
              <a:t>&lt; </a:t>
            </a:r>
            <a:r>
              <a:rPr lang="en-GB" b="1" dirty="0" err="1" smtClean="0"/>
              <a:t>prefix_pattern</a:t>
            </a:r>
            <a:r>
              <a:rPr lang="en-GB" b="1" dirty="0" smtClean="0"/>
              <a:t> &gt; </a:t>
            </a:r>
            <a:r>
              <a:rPr lang="en-GB" b="1" dirty="0" err="1" smtClean="0"/>
              <a:t>body_pattern</a:t>
            </a:r>
            <a:r>
              <a:rPr lang="en-GB" b="1" dirty="0" smtClean="0"/>
              <a:t> &lt; </a:t>
            </a:r>
            <a:r>
              <a:rPr lang="en-GB" b="1" dirty="0" err="1" smtClean="0"/>
              <a:t>postfix_pattern</a:t>
            </a:r>
            <a:r>
              <a:rPr lang="en-GB" b="1" dirty="0" smtClean="0"/>
              <a:t> &gt;   --&gt;     &lt;</a:t>
            </a:r>
            <a:r>
              <a:rPr lang="en-GB" b="1" dirty="0" err="1" smtClean="0"/>
              <a:t>rule_action_part</a:t>
            </a:r>
            <a:r>
              <a:rPr lang="en-GB" b="1" dirty="0" smtClean="0"/>
              <a:t>&gt; </a:t>
            </a:r>
          </a:p>
          <a:p>
            <a:pPr>
              <a:buNone/>
            </a:pPr>
            <a:r>
              <a:rPr lang="en-GB" dirty="0" smtClean="0"/>
              <a:t>	If the annotations to the immediate left of the cursor match the prefix pattern, then the body pattern is matched.</a:t>
            </a:r>
            <a:endParaRPr lang="en-IN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635896" y="263691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CPSL?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GB" dirty="0" smtClean="0"/>
              <a:t>Assume a reference interpreter has been implemented by the ...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Rule: RULE 1</a:t>
            </a:r>
          </a:p>
          <a:p>
            <a:pPr>
              <a:buNone/>
            </a:pPr>
            <a:r>
              <a:rPr lang="en-GB" dirty="0" smtClean="0"/>
              <a:t>Priority: 1 </a:t>
            </a:r>
          </a:p>
          <a:p>
            <a:pPr>
              <a:buNone/>
            </a:pPr>
            <a:r>
              <a:rPr lang="en-GB" b="1" dirty="0" smtClean="0"/>
              <a:t>&lt; </a:t>
            </a:r>
            <a:r>
              <a:rPr lang="en-GB" b="1" dirty="0" err="1" smtClean="0"/>
              <a:t>prefix_pattern</a:t>
            </a:r>
            <a:r>
              <a:rPr lang="en-GB" b="1" dirty="0" smtClean="0"/>
              <a:t> &gt; </a:t>
            </a:r>
            <a:r>
              <a:rPr lang="en-GB" b="1" dirty="0" err="1" smtClean="0"/>
              <a:t>body_pattern</a:t>
            </a:r>
            <a:r>
              <a:rPr lang="en-GB" b="1" dirty="0" smtClean="0"/>
              <a:t> &lt; </a:t>
            </a:r>
            <a:r>
              <a:rPr lang="en-GB" b="1" dirty="0" err="1" smtClean="0"/>
              <a:t>postfix_pattern</a:t>
            </a:r>
            <a:r>
              <a:rPr lang="en-GB" b="1" dirty="0" smtClean="0"/>
              <a:t> &gt;   --&gt;     &lt;</a:t>
            </a:r>
            <a:r>
              <a:rPr lang="en-GB" b="1" dirty="0" err="1" smtClean="0"/>
              <a:t>rule_action_part</a:t>
            </a:r>
            <a:r>
              <a:rPr lang="en-GB" b="1" dirty="0" smtClean="0"/>
              <a:t>&gt; </a:t>
            </a:r>
          </a:p>
          <a:p>
            <a:pPr>
              <a:buNone/>
            </a:pPr>
            <a:r>
              <a:rPr lang="en-GB" dirty="0" smtClean="0"/>
              <a:t>	If that match is successful, then the postfix pattern is matched.</a:t>
            </a:r>
            <a:endParaRPr lang="en-IN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635896" y="263691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CPSL?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GB" dirty="0" smtClean="0"/>
              <a:t>Assume a reference interpreter has been implemented by the ...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Rule: RULE 1</a:t>
            </a:r>
          </a:p>
          <a:p>
            <a:pPr>
              <a:buNone/>
            </a:pPr>
            <a:r>
              <a:rPr lang="en-GB" dirty="0" smtClean="0"/>
              <a:t>Priority: 1 </a:t>
            </a:r>
          </a:p>
          <a:p>
            <a:pPr>
              <a:buNone/>
            </a:pPr>
            <a:r>
              <a:rPr lang="en-GB" b="1" dirty="0" smtClean="0"/>
              <a:t>&lt;a&gt; (reference | interpreter)+ &lt;by&gt;   --&gt;     &lt;</a:t>
            </a:r>
            <a:r>
              <a:rPr lang="en-GB" b="1" dirty="0" err="1" smtClean="0"/>
              <a:t>rule_action_part</a:t>
            </a:r>
            <a:r>
              <a:rPr lang="en-GB" b="1" dirty="0" smtClean="0"/>
              <a:t>&gt; </a:t>
            </a:r>
          </a:p>
          <a:p>
            <a:pPr>
              <a:buNone/>
            </a:pPr>
            <a:r>
              <a:rPr lang="en-GB" dirty="0" smtClean="0"/>
              <a:t>	will match “reference interpreter has been implemented”.</a:t>
            </a:r>
            <a:endParaRPr lang="en-IN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11760" y="2420888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Pattern Combination?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Alternation: (arg1 I arg2 I "" I </a:t>
            </a:r>
            <a:r>
              <a:rPr lang="en-US" b="1" dirty="0" err="1" smtClean="0"/>
              <a:t>arg</a:t>
            </a:r>
            <a:r>
              <a:rPr lang="en-US" b="1" dirty="0" smtClean="0"/>
              <a:t> n)</a:t>
            </a:r>
          </a:p>
          <a:p>
            <a:pPr>
              <a:buNone/>
            </a:pPr>
            <a:r>
              <a:rPr lang="en-US" b="1" dirty="0" smtClean="0"/>
              <a:t>Iteration: 	(arg1 arg2 ... </a:t>
            </a:r>
            <a:r>
              <a:rPr lang="en-US" b="1" dirty="0" err="1" smtClean="0"/>
              <a:t>arg</a:t>
            </a:r>
            <a:r>
              <a:rPr lang="en-US" b="1" dirty="0" smtClean="0"/>
              <a:t> n) *</a:t>
            </a:r>
          </a:p>
          <a:p>
            <a:pPr>
              <a:buNone/>
            </a:pPr>
            <a:r>
              <a:rPr lang="en-US" b="1" dirty="0" smtClean="0"/>
              <a:t>			or (arg1 arg2 ... </a:t>
            </a:r>
            <a:r>
              <a:rPr lang="en-US" b="1" dirty="0" err="1" smtClean="0"/>
              <a:t>arg</a:t>
            </a:r>
            <a:r>
              <a:rPr lang="en-US" b="1" dirty="0" smtClean="0"/>
              <a:t> n) +</a:t>
            </a:r>
          </a:p>
          <a:p>
            <a:pPr>
              <a:buNone/>
            </a:pPr>
            <a:r>
              <a:rPr lang="en-US" b="1" dirty="0" err="1" smtClean="0"/>
              <a:t>Optionality</a:t>
            </a:r>
            <a:r>
              <a:rPr lang="en-US" b="1" dirty="0" smtClean="0"/>
              <a:t>: (arg1 arg2 ... </a:t>
            </a:r>
            <a:r>
              <a:rPr lang="en-US" b="1" dirty="0" err="1" smtClean="0"/>
              <a:t>arg</a:t>
            </a:r>
            <a:r>
              <a:rPr lang="en-US" b="1" dirty="0" smtClean="0"/>
              <a:t> n)?</a:t>
            </a:r>
            <a:endParaRPr lang="en-IN" dirty="0" smtClean="0"/>
          </a:p>
        </p:txBody>
      </p:sp>
    </p:spTree>
  </p:cSld>
  <p:clrMapOvr>
    <a:masterClrMapping/>
  </p:clrMapOvr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rule action part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GB" b="1" dirty="0" smtClean="0"/>
              <a:t> &lt;a&gt; (reference | interpreter)+ &lt;by&gt;   --&gt;     &lt;</a:t>
            </a:r>
            <a:r>
              <a:rPr lang="en-GB" b="1" dirty="0" err="1" smtClean="0"/>
              <a:t>rule_action_part</a:t>
            </a:r>
            <a:r>
              <a:rPr lang="en-GB" b="1" dirty="0" smtClean="0"/>
              <a:t>&gt;</a:t>
            </a: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GB" dirty="0" smtClean="0"/>
              <a:t>	CPSL includes two assignment operators: "=" and "+=". The former operator is the basic assignment operator. The latter operator assumes that the left hand operand represents a set, and the right hand element is added to the set by the assignment.</a:t>
            </a:r>
            <a:endParaRPr lang="en-IN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One ML Tool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2808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Get ready for the </a:t>
            </a:r>
            <a:r>
              <a:rPr lang="en-US" sz="2800" b="1" u="sng" dirty="0" smtClean="0"/>
              <a:t>one</a:t>
            </a:r>
            <a:r>
              <a:rPr lang="en-US" sz="2800" b="1" dirty="0" smtClean="0"/>
              <a:t> ML tool you’ll need to </a:t>
            </a:r>
            <a:r>
              <a:rPr lang="en-US" sz="2800" b="1" u="sng" dirty="0" smtClean="0"/>
              <a:t>hack</a:t>
            </a:r>
            <a:r>
              <a:rPr lang="en-US" sz="2800" b="1" dirty="0" smtClean="0"/>
              <a:t> text analytics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i="1" dirty="0" smtClean="0"/>
              <a:t>DRUM ROLL </a:t>
            </a:r>
            <a:r>
              <a:rPr lang="en-US" sz="2800" b="1" dirty="0" smtClean="0"/>
              <a:t>!!!!!!!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1: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Sentence Segmentation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189" y="2362200"/>
            <a:ext cx="7280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problem of identifying the end-points of sentences is called </a:t>
            </a:r>
            <a:r>
              <a:rPr lang="en-US" sz="2800" b="1" i="1" dirty="0" smtClean="0"/>
              <a:t>sentence segmentation</a:t>
            </a:r>
            <a:r>
              <a:rPr lang="en-US" sz="2800" b="1" dirty="0" smtClean="0"/>
              <a:t>.  It can be reduced to a classification problem.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popular CPSL implementation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GATE = General Architecture for Text Engineering</a:t>
            </a:r>
          </a:p>
          <a:p>
            <a:pPr algn="ctr">
              <a:buNone/>
            </a:pPr>
            <a:endParaRPr lang="en-IN" sz="2800" dirty="0" smtClean="0"/>
          </a:p>
          <a:p>
            <a:pPr>
              <a:buNone/>
            </a:pPr>
            <a:endParaRPr lang="en-IN" dirty="0" smtClean="0"/>
          </a:p>
        </p:txBody>
      </p:sp>
      <p:pic>
        <p:nvPicPr>
          <p:cNvPr id="1026" name="Picture 2" descr="https://gate.ac.uk/sale/images/manual_annot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819900" cy="4953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Rule-Based Sentiment 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GB" b="1" dirty="0" smtClean="0"/>
              <a:t> </a:t>
            </a:r>
            <a:r>
              <a:rPr lang="en-GB" b="1" dirty="0" err="1" smtClean="0"/>
              <a:t>matches_gazetteer_of_positive_words</a:t>
            </a:r>
            <a:endParaRPr lang="en-GB" b="1" dirty="0" smtClean="0"/>
          </a:p>
          <a:p>
            <a:pPr>
              <a:buNone/>
            </a:pPr>
            <a:r>
              <a:rPr lang="en-GB" b="1" dirty="0" smtClean="0"/>
              <a:t>		--&gt;     label = positive</a:t>
            </a: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dirty="0" smtClean="0"/>
              <a:t>	</a:t>
            </a:r>
            <a:r>
              <a:rPr lang="en-GB" b="1" dirty="0" smtClean="0"/>
              <a:t> </a:t>
            </a:r>
            <a:r>
              <a:rPr lang="en-GB" b="1" dirty="0" err="1" smtClean="0"/>
              <a:t>matches_gazetteer_of_negative_words</a:t>
            </a:r>
            <a:endParaRPr lang="en-GB" b="1" dirty="0" smtClean="0"/>
          </a:p>
          <a:p>
            <a:pPr>
              <a:buNone/>
            </a:pPr>
            <a:r>
              <a:rPr lang="en-GB" b="1" dirty="0" smtClean="0"/>
              <a:t>		--&gt;     label = negative</a:t>
            </a: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endParaRPr lang="en-IN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3528" y="5445224"/>
            <a:ext cx="81155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	IF count(positive labels) &gt; count(negative labels)</a:t>
            </a:r>
          </a:p>
          <a:p>
            <a:r>
              <a:rPr lang="en-US" sz="2800" dirty="0" smtClean="0"/>
              <a:t>	THEN this document has positive sentiment</a:t>
            </a:r>
            <a:endParaRPr lang="en-US" sz="2800" dirty="0"/>
          </a:p>
        </p:txBody>
      </p:sp>
    </p:spTree>
  </p:cSld>
  <p:clrMapOvr>
    <a:masterClrMapping/>
  </p:clrMapOvr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Rule-Based Sentiment 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	</a:t>
            </a:r>
            <a:r>
              <a:rPr lang="en-GB" b="1" dirty="0" smtClean="0"/>
              <a:t> </a:t>
            </a:r>
            <a:r>
              <a:rPr lang="en-GB" b="1" dirty="0" err="1" smtClean="0"/>
              <a:t>matches_gazetteer_of_positive_words</a:t>
            </a:r>
            <a:endParaRPr lang="en-GB" b="1" dirty="0" smtClean="0"/>
          </a:p>
          <a:p>
            <a:pPr>
              <a:buNone/>
            </a:pPr>
            <a:r>
              <a:rPr lang="en-GB" b="1" dirty="0" smtClean="0"/>
              <a:t>		--&gt;     label = positive</a:t>
            </a: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dirty="0" smtClean="0"/>
              <a:t>	</a:t>
            </a:r>
            <a:r>
              <a:rPr lang="en-GB" b="1" dirty="0" smtClean="0"/>
              <a:t> </a:t>
            </a:r>
            <a:r>
              <a:rPr lang="en-GB" b="1" dirty="0" err="1" smtClean="0"/>
              <a:t>matches_gazetteer_of_negative_words</a:t>
            </a:r>
            <a:endParaRPr lang="en-GB" b="1" dirty="0" smtClean="0"/>
          </a:p>
          <a:p>
            <a:pPr>
              <a:buNone/>
            </a:pPr>
            <a:r>
              <a:rPr lang="en-GB" b="1" dirty="0" smtClean="0"/>
              <a:t>		--&gt;     label = negative</a:t>
            </a: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endParaRPr lang="en-IN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3528" y="544522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But if your rules are going to be this simple, 	why do you even need GATE?</a:t>
            </a:r>
            <a:endParaRPr lang="en-US" sz="2800" dirty="0"/>
          </a:p>
        </p:txBody>
      </p:sp>
    </p:spTree>
  </p:cSld>
  <p:clrMapOvr>
    <a:masterClrMapping/>
  </p:clrMapOvr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Rule-Based Approaches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often takes less time to build rules than to collect data for training a good Machine Learning system</a:t>
            </a:r>
          </a:p>
          <a:p>
            <a:r>
              <a:rPr lang="en-US" dirty="0" smtClean="0"/>
              <a:t>Rules sometimes work better than machine learning on short texts because short texts don’t allow the accurate estimation of P(*)</a:t>
            </a:r>
          </a:p>
          <a:p>
            <a:r>
              <a:rPr lang="en-US" dirty="0" smtClean="0"/>
              <a:t>You get instant results with rules</a:t>
            </a:r>
          </a:p>
          <a:p>
            <a:r>
              <a:rPr lang="en-US" dirty="0" smtClean="0"/>
              <a:t>Writing rules is more fun for engineers than annotating data</a:t>
            </a:r>
            <a:endParaRPr lang="en-IN" dirty="0"/>
          </a:p>
        </p:txBody>
      </p:sp>
    </p:spTree>
  </p:cSld>
  <p:clrMapOvr>
    <a:masterClrMapping/>
  </p:clrMapOvr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Watch Out for When Using Rule-Based Approaches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Since a lot of time is spent building rules, you often end up collecting very little data for testing the rule-based system.  This can result in over-fitted rules – rules that only work for the data in your test set.</a:t>
            </a:r>
          </a:p>
          <a:p>
            <a:r>
              <a:rPr lang="en-US" dirty="0" smtClean="0"/>
              <a:t>There is a tendency to let the rules pick the examples to test on </a:t>
            </a:r>
          </a:p>
          <a:p>
            <a:r>
              <a:rPr lang="en-US" dirty="0" smtClean="0"/>
              <a:t>Development bias – you use the test corpus to guide rule-writing, and as a result you end up tuning the rules to the test corpus</a:t>
            </a:r>
            <a:endParaRPr lang="en-IN" dirty="0"/>
          </a:p>
        </p:txBody>
      </p:sp>
    </p:spTree>
  </p:cSld>
  <p:clrMapOvr>
    <a:masterClrMapping/>
  </p:clrMapOvr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avoid development bias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Break your test set up into a development set and a test set</a:t>
            </a:r>
          </a:p>
          <a:p>
            <a:r>
              <a:rPr lang="en-US" dirty="0" smtClean="0"/>
              <a:t>Lock up your test set till you have developed all the rules</a:t>
            </a:r>
          </a:p>
          <a:p>
            <a:r>
              <a:rPr lang="en-US" dirty="0" smtClean="0"/>
              <a:t>Use the development set to develop your rules</a:t>
            </a:r>
          </a:p>
          <a:p>
            <a:r>
              <a:rPr lang="en-US" dirty="0" smtClean="0"/>
              <a:t>Then, measure the performance on the test set.</a:t>
            </a:r>
          </a:p>
          <a:p>
            <a:r>
              <a:rPr lang="en-US" dirty="0" smtClean="0"/>
              <a:t>Don’t use the test set more than 3 times.  After three measurements, make it a part of the development set and collect a new test set.</a:t>
            </a:r>
          </a:p>
        </p:txBody>
      </p:sp>
    </p:spTree>
  </p:cSld>
  <p:clrMapOvr>
    <a:masterClrMapping/>
  </p:clrMapOvr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dirty="0" smtClean="0"/>
              <a:t>Exercise </a:t>
            </a:r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 smtClean="0"/>
              <a:t>	</a:t>
            </a:r>
          </a:p>
          <a:p>
            <a:pPr>
              <a:buNone/>
            </a:pPr>
            <a:r>
              <a:rPr lang="en-US" b="1" dirty="0" smtClean="0"/>
              <a:t>	Build a rule-based sentiment classifier based on the AFINN gazetteer.</a:t>
            </a: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dirty="0" smtClean="0"/>
              <a:t>	</a:t>
            </a:r>
            <a:r>
              <a:rPr lang="en-GB" b="1" dirty="0" smtClean="0"/>
              <a:t>Measure its performance on the polarity dataset.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sz="1500" dirty="0" smtClean="0"/>
          </a:p>
          <a:p>
            <a:pPr>
              <a:buNone/>
            </a:pPr>
            <a:r>
              <a:rPr lang="en-GB" sz="1500" dirty="0" smtClean="0"/>
              <a:t>The datasets were downloaded from </a:t>
            </a:r>
            <a:r>
              <a:rPr lang="en-GB" sz="1500" dirty="0" smtClean="0">
                <a:hlinkClick r:id="rId2"/>
              </a:rPr>
              <a:t>http://www.cs.cornell.edu/people/pabo/movie-review-data/</a:t>
            </a:r>
            <a:r>
              <a:rPr lang="en-GB" sz="1500" dirty="0" smtClean="0"/>
              <a:t> </a:t>
            </a:r>
          </a:p>
          <a:p>
            <a:pPr>
              <a:buNone/>
            </a:pPr>
            <a:r>
              <a:rPr lang="en-GB" sz="1500" dirty="0" smtClean="0"/>
              <a:t>The MPQA corpus seems to be more GATE-oriented: </a:t>
            </a:r>
            <a:r>
              <a:rPr lang="en-GB" sz="1500" dirty="0" smtClean="0">
                <a:hlinkClick r:id="rId3"/>
              </a:rPr>
              <a:t>http://mpqa.cs.pitt.edu/</a:t>
            </a:r>
            <a:r>
              <a:rPr lang="en-GB" sz="1500" dirty="0" smtClean="0"/>
              <a:t> </a:t>
            </a:r>
            <a:endParaRPr lang="en-IN" sz="1500" dirty="0" smtClean="0"/>
          </a:p>
        </p:txBody>
      </p:sp>
    </p:spTree>
  </p:cSld>
  <p:clrMapOvr>
    <a:masterClrMapping/>
  </p:clrMapOvr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dirty="0" smtClean="0"/>
              <a:t>Exercise </a:t>
            </a:r>
            <a:r>
              <a:rPr lang="en-US" dirty="0" smtClean="0"/>
              <a:t>2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	</a:t>
            </a:r>
          </a:p>
          <a:p>
            <a:pPr>
              <a:buNone/>
            </a:pPr>
            <a:r>
              <a:rPr lang="en-US" b="1" dirty="0" smtClean="0"/>
              <a:t>	Build a rule-based sentiment classifier based on the AFINN gazetteer.</a:t>
            </a: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dirty="0" smtClean="0"/>
              <a:t>	</a:t>
            </a:r>
            <a:r>
              <a:rPr lang="en-GB" b="1" dirty="0" smtClean="0"/>
              <a:t>Measure its performance on the subjectivity dataset.</a:t>
            </a:r>
            <a:endParaRPr lang="en-IN" b="1" dirty="0" smtClean="0"/>
          </a:p>
        </p:txBody>
      </p:sp>
    </p:spTree>
  </p:cSld>
  <p:clrMapOvr>
    <a:masterClrMapping/>
  </p:clrMapOvr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dirty="0" smtClean="0"/>
              <a:t>Exercise </a:t>
            </a:r>
            <a:r>
              <a:rPr lang="en-US" dirty="0" smtClean="0"/>
              <a:t>3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	</a:t>
            </a:r>
          </a:p>
          <a:p>
            <a:pPr>
              <a:buNone/>
            </a:pPr>
            <a:r>
              <a:rPr lang="en-US" b="1" dirty="0" smtClean="0"/>
              <a:t>	Build a naïve </a:t>
            </a:r>
            <a:r>
              <a:rPr lang="en-US" b="1" dirty="0" err="1" smtClean="0"/>
              <a:t>bayesian</a:t>
            </a:r>
            <a:r>
              <a:rPr lang="en-US" b="1" dirty="0" smtClean="0"/>
              <a:t> sentiment classifier trained on 80% of the polarity dataset.</a:t>
            </a: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dirty="0" smtClean="0"/>
              <a:t>	</a:t>
            </a:r>
            <a:r>
              <a:rPr lang="en-GB" b="1" dirty="0" smtClean="0"/>
              <a:t>Measure its performance on the remaining 20% of the polarity dataset.</a:t>
            </a:r>
            <a:endParaRPr lang="en-IN" b="1" dirty="0" smtClean="0"/>
          </a:p>
        </p:txBody>
      </p:sp>
    </p:spTree>
  </p:cSld>
  <p:clrMapOvr>
    <a:masterClrMapping/>
  </p:clrMapOvr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en-US" dirty="0" smtClean="0"/>
              <a:t>Exercise </a:t>
            </a:r>
            <a:r>
              <a:rPr lang="en-US" dirty="0" smtClean="0"/>
              <a:t>4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	</a:t>
            </a:r>
          </a:p>
          <a:p>
            <a:pPr>
              <a:buNone/>
            </a:pPr>
            <a:r>
              <a:rPr lang="en-US" b="1" dirty="0" smtClean="0"/>
              <a:t>	Build a naïve </a:t>
            </a:r>
            <a:r>
              <a:rPr lang="en-US" b="1" dirty="0" err="1" smtClean="0"/>
              <a:t>bayesian</a:t>
            </a:r>
            <a:r>
              <a:rPr lang="en-US" b="1" dirty="0" smtClean="0"/>
              <a:t> sentiment classifier trained on 80% of the subjectivity dataset.</a:t>
            </a:r>
            <a:endParaRPr lang="en-IN" b="1" dirty="0" smtClean="0"/>
          </a:p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dirty="0" smtClean="0"/>
              <a:t>	</a:t>
            </a:r>
            <a:r>
              <a:rPr lang="en-GB" b="1" dirty="0" smtClean="0"/>
              <a:t>Measure its performance on the remaining 20% of the subjectivity dataset.</a:t>
            </a:r>
            <a:endParaRPr lang="en-IN" b="1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Sentence Segmentation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818382"/>
            <a:ext cx="845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Yes, Mr</a:t>
            </a:r>
            <a:r>
              <a:rPr lang="en-US" sz="3200" b="1" dirty="0" smtClean="0">
                <a:solidFill>
                  <a:srgbClr val="00B050"/>
                </a:solidFill>
              </a:rPr>
              <a:t>. </a:t>
            </a:r>
            <a:r>
              <a:rPr lang="en-US" sz="3200" dirty="0" err="1" smtClean="0"/>
              <a:t>Anurag</a:t>
            </a:r>
            <a:r>
              <a:rPr lang="en-US" sz="3200" b="1" dirty="0" smtClean="0">
                <a:solidFill>
                  <a:srgbClr val="FF0000"/>
                </a:solidFill>
              </a:rPr>
              <a:t>.  </a:t>
            </a:r>
            <a:r>
              <a:rPr lang="en-US" sz="3200" dirty="0" smtClean="0"/>
              <a:t>You need a D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  <a:r>
              <a:rPr lang="en-US" sz="3200" dirty="0" smtClean="0"/>
              <a:t>L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  <a:r>
              <a:rPr lang="en-US" sz="3200" dirty="0" smtClean="0"/>
              <a:t> to drive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IN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822918"/>
            <a:ext cx="72808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Sentence segmentation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Classify each ‘.’, ‘!’ and ‘?’ into:</a:t>
            </a:r>
          </a:p>
          <a:p>
            <a:pPr marL="514350" indent="-514350"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sentence terminator </a:t>
            </a:r>
            <a:r>
              <a:rPr lang="en-US" sz="2800" b="1" dirty="0" smtClean="0"/>
              <a:t>and</a:t>
            </a:r>
          </a:p>
          <a:p>
            <a:pPr marL="514350" indent="-514350">
              <a:buAutoNum type="arabicParenR"/>
            </a:pPr>
            <a:r>
              <a:rPr lang="en-US" sz="2800" b="1" dirty="0" smtClean="0">
                <a:solidFill>
                  <a:srgbClr val="00B050"/>
                </a:solidFill>
              </a:rPr>
              <a:t>not a sentence terminator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Rule-based </a:t>
            </a:r>
            <a:r>
              <a:rPr lang="en-US" dirty="0" err="1" smtClean="0"/>
              <a:t>vs</a:t>
            </a:r>
            <a:r>
              <a:rPr lang="en-US" dirty="0" smtClean="0"/>
              <a:t> Statistical Approaches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012776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As children, we are taught this spelling rule: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“I before E except after C”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-- an example of a linguistic insight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419600" y="6019800"/>
            <a:ext cx="4381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IN" u="sng" dirty="0" smtClean="0">
                <a:hlinkClick r:id="rId2"/>
              </a:rPr>
              <a:t>Courtesy of </a:t>
            </a:r>
            <a:r>
              <a:rPr lang="en-IN" dirty="0" smtClean="0">
                <a:hlinkClick r:id="rId2"/>
              </a:rPr>
              <a:t>http://norvig.com/chomsky.html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Rule-based / Statistical Approaches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012776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Learning to choose between rule-based and statistical approaches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419600" y="6019800"/>
            <a:ext cx="4381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IN" u="sng" dirty="0" smtClean="0">
                <a:hlinkClick r:id="rId2"/>
              </a:rPr>
              <a:t>Courtesy of </a:t>
            </a:r>
            <a:r>
              <a:rPr lang="en-IN" dirty="0" smtClean="0">
                <a:hlinkClick r:id="rId2"/>
              </a:rPr>
              <a:t>http://norvig.com/chomsky.html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F</a:t>
            </a:r>
            <a:r>
              <a:rPr lang="en-US" b="1" dirty="0" smtClean="0">
                <a:solidFill>
                  <a:schemeClr val="accent1"/>
                </a:solidFill>
              </a:rPr>
              <a:t>ie</a:t>
            </a:r>
            <a:r>
              <a:rPr lang="en-US" dirty="0" smtClean="0"/>
              <a:t>ld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</a:t>
            </a:r>
            <a:r>
              <a:rPr lang="en-US" b="1" dirty="0" smtClean="0">
                <a:solidFill>
                  <a:schemeClr val="accent1"/>
                </a:solidFill>
              </a:rPr>
              <a:t>ie</a:t>
            </a:r>
            <a:r>
              <a:rPr lang="en-US" dirty="0" smtClean="0"/>
              <a:t>ld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Sh</a:t>
            </a:r>
            <a:r>
              <a:rPr lang="en-US" b="1" dirty="0" smtClean="0">
                <a:solidFill>
                  <a:schemeClr val="accent1"/>
                </a:solidFill>
              </a:rPr>
              <a:t>ie</a:t>
            </a:r>
            <a:r>
              <a:rPr lang="en-US" dirty="0" smtClean="0"/>
              <a:t>ld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Dec</a:t>
            </a:r>
            <a:r>
              <a:rPr lang="en-US" b="1" dirty="0" smtClean="0">
                <a:solidFill>
                  <a:schemeClr val="accent1"/>
                </a:solidFill>
              </a:rPr>
              <a:t>ei</a:t>
            </a:r>
            <a:r>
              <a:rPr lang="en-US" dirty="0" smtClean="0"/>
              <a:t>ve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Rec</a:t>
            </a:r>
            <a:r>
              <a:rPr lang="en-US" b="1" dirty="0" smtClean="0">
                <a:solidFill>
                  <a:schemeClr val="accent1"/>
                </a:solidFill>
              </a:rPr>
              <a:t>ei</a:t>
            </a:r>
            <a:r>
              <a:rPr lang="en-US" dirty="0" smtClean="0"/>
              <a:t>ve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</a:t>
            </a:r>
            <a:r>
              <a:rPr lang="en-US" b="1" dirty="0" smtClean="0">
                <a:solidFill>
                  <a:schemeClr val="accent1"/>
                </a:solidFill>
              </a:rPr>
              <a:t>ei</a:t>
            </a:r>
            <a:r>
              <a:rPr lang="en-US" dirty="0" smtClean="0"/>
              <a:t>ling</a:t>
            </a:r>
          </a:p>
          <a:p>
            <a:pPr marL="596646" indent="-514350">
              <a:buFont typeface="+mj-lt"/>
              <a:buAutoNum type="arabicPeriod"/>
            </a:pP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7: Deciding Between Spelling Alternatives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6031468"/>
            <a:ext cx="4381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IN" u="sng" dirty="0" smtClean="0">
                <a:hlinkClick r:id="rId2"/>
              </a:rPr>
              <a:t>Courtesy of </a:t>
            </a:r>
            <a:r>
              <a:rPr lang="en-IN" dirty="0" smtClean="0">
                <a:hlinkClick r:id="rId2"/>
              </a:rPr>
              <a:t>http://norvig.com/chomsky.html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marL="596646" indent="-514350">
              <a:buNone/>
            </a:pPr>
            <a:r>
              <a:rPr lang="en-US" dirty="0" smtClean="0"/>
              <a:t>	Why </a:t>
            </a:r>
            <a:r>
              <a:rPr lang="en-US" dirty="0" smtClean="0"/>
              <a:t>use data-oriented methods when we can ask an expert to come up with some rules?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A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Rule-based Approach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012776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As children, we are taught this spelling rule: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“I before E except after C”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-- an example of a linguistic insight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419600" y="6019800"/>
            <a:ext cx="4381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IN" u="sng" dirty="0" smtClean="0">
                <a:hlinkClick r:id="rId2"/>
              </a:rPr>
              <a:t>Courtesy of </a:t>
            </a:r>
            <a:r>
              <a:rPr lang="en-IN" dirty="0" smtClean="0">
                <a:hlinkClick r:id="rId2"/>
              </a:rPr>
              <a:t>http://norvig.com/chomsky.html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Probabilistic Statistical Model: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 the occurrences of ‘</a:t>
            </a:r>
            <a:r>
              <a:rPr lang="en-US" dirty="0" err="1" smtClean="0"/>
              <a:t>ie</a:t>
            </a:r>
            <a:r>
              <a:rPr lang="en-US" dirty="0" smtClean="0"/>
              <a:t>’ and ‘</a:t>
            </a:r>
            <a:r>
              <a:rPr lang="en-US" dirty="0" err="1" smtClean="0"/>
              <a:t>ei</a:t>
            </a:r>
            <a:r>
              <a:rPr lang="en-US" dirty="0" smtClean="0"/>
              <a:t>’ and ‘</a:t>
            </a:r>
            <a:r>
              <a:rPr lang="en-US" dirty="0" err="1" smtClean="0"/>
              <a:t>cie</a:t>
            </a:r>
            <a:r>
              <a:rPr lang="en-US" dirty="0" smtClean="0"/>
              <a:t>’ and ‘</a:t>
            </a:r>
            <a:r>
              <a:rPr lang="en-US" dirty="0" err="1" smtClean="0"/>
              <a:t>cei</a:t>
            </a:r>
            <a:r>
              <a:rPr lang="en-US" dirty="0" smtClean="0"/>
              <a:t>’ in a large </a:t>
            </a:r>
            <a:r>
              <a:rPr lang="en-US" b="1" dirty="0" smtClean="0"/>
              <a:t>corpus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IN" dirty="0" smtClean="0"/>
              <a:t>P(IE) = 0.0177</a:t>
            </a:r>
          </a:p>
          <a:p>
            <a:pPr>
              <a:buNone/>
            </a:pPr>
            <a:r>
              <a:rPr lang="en-IN" dirty="0" smtClean="0"/>
              <a:t>P(EI) = 0.0046</a:t>
            </a:r>
          </a:p>
          <a:p>
            <a:pPr>
              <a:buNone/>
            </a:pPr>
            <a:r>
              <a:rPr lang="en-IN" dirty="0" smtClean="0"/>
              <a:t>P(CIE) = 0.0014</a:t>
            </a:r>
          </a:p>
          <a:p>
            <a:pPr>
              <a:buNone/>
            </a:pPr>
            <a:r>
              <a:rPr lang="en-IN" dirty="0" smtClean="0"/>
              <a:t>P(CEI) = 0.0005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419600" y="6019800"/>
            <a:ext cx="4381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IN" u="sng" dirty="0" smtClean="0">
                <a:hlinkClick r:id="rId2"/>
              </a:rPr>
              <a:t>Courtesy of </a:t>
            </a:r>
            <a:r>
              <a:rPr lang="en-IN" dirty="0" smtClean="0">
                <a:hlinkClick r:id="rId2"/>
              </a:rPr>
              <a:t>http://norvig.com/chomsky.html</a:t>
            </a:r>
            <a:endParaRPr lang="en-IN" dirty="0" smtClean="0"/>
          </a:p>
        </p:txBody>
      </p:sp>
      <p:sp>
        <p:nvSpPr>
          <p:cNvPr id="5" name="Rectangle 4"/>
          <p:cNvSpPr/>
          <p:nvPr/>
        </p:nvSpPr>
        <p:spPr>
          <a:xfrm>
            <a:off x="3733800" y="3657600"/>
            <a:ext cx="50582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600" dirty="0" smtClean="0"/>
              <a:t>The Saying: </a:t>
            </a:r>
          </a:p>
          <a:p>
            <a:pPr algn="ctr">
              <a:buNone/>
            </a:pPr>
            <a:r>
              <a:rPr lang="en-US" sz="3600" dirty="0" smtClean="0"/>
              <a:t>“I before E except after C”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Probabilistic Statistical Model: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 the occurrences of ‘</a:t>
            </a:r>
            <a:r>
              <a:rPr lang="en-US" dirty="0" err="1" smtClean="0"/>
              <a:t>ie</a:t>
            </a:r>
            <a:r>
              <a:rPr lang="en-US" dirty="0" smtClean="0"/>
              <a:t>’ and ‘</a:t>
            </a:r>
            <a:r>
              <a:rPr lang="en-US" dirty="0" err="1" smtClean="0"/>
              <a:t>ei</a:t>
            </a:r>
            <a:r>
              <a:rPr lang="en-US" dirty="0" smtClean="0"/>
              <a:t>’ and ‘</a:t>
            </a:r>
            <a:r>
              <a:rPr lang="en-US" dirty="0" err="1" smtClean="0"/>
              <a:t>cie</a:t>
            </a:r>
            <a:r>
              <a:rPr lang="en-US" dirty="0" smtClean="0"/>
              <a:t>’ and ‘</a:t>
            </a:r>
            <a:r>
              <a:rPr lang="en-US" dirty="0" err="1" smtClean="0"/>
              <a:t>cei</a:t>
            </a:r>
            <a:r>
              <a:rPr lang="en-US" dirty="0" smtClean="0"/>
              <a:t>’ in a large </a:t>
            </a:r>
            <a:r>
              <a:rPr lang="en-US" b="1" dirty="0" smtClean="0"/>
              <a:t>corpus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IN" dirty="0" smtClean="0"/>
              <a:t>P(IE) = 0.0177</a:t>
            </a:r>
          </a:p>
          <a:p>
            <a:pPr>
              <a:buNone/>
            </a:pPr>
            <a:r>
              <a:rPr lang="en-IN" dirty="0" smtClean="0"/>
              <a:t>P(EI) = 0.0046</a:t>
            </a:r>
          </a:p>
          <a:p>
            <a:pPr>
              <a:buNone/>
            </a:pPr>
            <a:r>
              <a:rPr lang="en-IN" dirty="0" smtClean="0"/>
              <a:t>P(CIE) = 0.0014</a:t>
            </a:r>
          </a:p>
          <a:p>
            <a:pPr>
              <a:buNone/>
            </a:pPr>
            <a:r>
              <a:rPr lang="en-IN" dirty="0" smtClean="0"/>
              <a:t>P(CEI) = 0.0005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343400" y="6324600"/>
            <a:ext cx="4381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IN" u="sng" dirty="0" smtClean="0">
                <a:hlinkClick r:id="rId2"/>
              </a:rPr>
              <a:t>Courtesy of </a:t>
            </a:r>
            <a:r>
              <a:rPr lang="en-IN" dirty="0" smtClean="0">
                <a:hlinkClick r:id="rId2"/>
              </a:rPr>
              <a:t>http://norvig.com/chomsky.html</a:t>
            </a:r>
            <a:endParaRPr lang="en-IN" dirty="0" smtClean="0"/>
          </a:p>
        </p:txBody>
      </p:sp>
      <p:sp>
        <p:nvSpPr>
          <p:cNvPr id="5" name="Oval 4"/>
          <p:cNvSpPr/>
          <p:nvPr/>
        </p:nvSpPr>
        <p:spPr>
          <a:xfrm>
            <a:off x="304800" y="3048000"/>
            <a:ext cx="30480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2400" y="49530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</a:t>
            </a:r>
            <a:r>
              <a:rPr lang="en-US" sz="2800" dirty="0" smtClean="0"/>
              <a:t> </a:t>
            </a:r>
            <a:r>
              <a:rPr lang="en-US" sz="2800" b="1" dirty="0" smtClean="0"/>
              <a:t>normally occurs before E</a:t>
            </a:r>
            <a:r>
              <a:rPr lang="en-US" sz="2800" dirty="0" smtClean="0"/>
              <a:t>!!</a:t>
            </a:r>
          </a:p>
          <a:p>
            <a:r>
              <a:rPr lang="en-US" sz="2800" dirty="0" smtClean="0"/>
              <a:t>So the first part of the saying is true!</a:t>
            </a:r>
            <a:endParaRPr lang="en-US" sz="28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3733800" y="3657600"/>
            <a:ext cx="50582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600" dirty="0" smtClean="0"/>
              <a:t>The Saying: </a:t>
            </a:r>
          </a:p>
          <a:p>
            <a:pPr algn="ctr">
              <a:buNone/>
            </a:pPr>
            <a:r>
              <a:rPr lang="en-US" sz="3600" dirty="0" smtClean="0"/>
              <a:t>“I before E except after C”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Probabilistic Statistical Model: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 the occurrences of ‘</a:t>
            </a:r>
            <a:r>
              <a:rPr lang="en-US" dirty="0" err="1" smtClean="0"/>
              <a:t>ie</a:t>
            </a:r>
            <a:r>
              <a:rPr lang="en-US" dirty="0" smtClean="0"/>
              <a:t>’ and ‘</a:t>
            </a:r>
            <a:r>
              <a:rPr lang="en-US" dirty="0" err="1" smtClean="0"/>
              <a:t>ei</a:t>
            </a:r>
            <a:r>
              <a:rPr lang="en-US" dirty="0" smtClean="0"/>
              <a:t>’ and ‘</a:t>
            </a:r>
            <a:r>
              <a:rPr lang="en-US" dirty="0" err="1" smtClean="0"/>
              <a:t>cie</a:t>
            </a:r>
            <a:r>
              <a:rPr lang="en-US" dirty="0" smtClean="0"/>
              <a:t>’ and ‘</a:t>
            </a:r>
            <a:r>
              <a:rPr lang="en-US" dirty="0" err="1" smtClean="0"/>
              <a:t>cei</a:t>
            </a:r>
            <a:r>
              <a:rPr lang="en-US" dirty="0" smtClean="0"/>
              <a:t>’ in a large </a:t>
            </a:r>
            <a:r>
              <a:rPr lang="en-US" b="1" dirty="0" smtClean="0"/>
              <a:t>corpus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IN" dirty="0" smtClean="0"/>
              <a:t>P(IE) = 0.0177</a:t>
            </a:r>
          </a:p>
          <a:p>
            <a:pPr>
              <a:buNone/>
            </a:pPr>
            <a:r>
              <a:rPr lang="en-IN" dirty="0" smtClean="0"/>
              <a:t>P(EI) = 0.0046</a:t>
            </a:r>
          </a:p>
          <a:p>
            <a:pPr>
              <a:buNone/>
            </a:pPr>
            <a:r>
              <a:rPr lang="en-IN" dirty="0" smtClean="0"/>
              <a:t>P(CIE) = 0.0014</a:t>
            </a:r>
          </a:p>
          <a:p>
            <a:pPr>
              <a:buNone/>
            </a:pPr>
            <a:r>
              <a:rPr lang="en-IN" dirty="0" smtClean="0"/>
              <a:t>P(CEI) = 0.0005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343400" y="6324600"/>
            <a:ext cx="4381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IN" u="sng" dirty="0" smtClean="0">
                <a:hlinkClick r:id="rId2"/>
              </a:rPr>
              <a:t>Courtesy of </a:t>
            </a:r>
            <a:r>
              <a:rPr lang="en-IN" dirty="0" smtClean="0">
                <a:hlinkClick r:id="rId2"/>
              </a:rPr>
              <a:t>http://norvig.com/chomsky.html</a:t>
            </a:r>
            <a:endParaRPr lang="en-IN" dirty="0" smtClean="0"/>
          </a:p>
        </p:txBody>
      </p:sp>
      <p:sp>
        <p:nvSpPr>
          <p:cNvPr id="5" name="Oval 4"/>
          <p:cNvSpPr/>
          <p:nvPr/>
        </p:nvSpPr>
        <p:spPr>
          <a:xfrm>
            <a:off x="304800" y="4267200"/>
            <a:ext cx="30480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2400" y="49530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After C, I</a:t>
            </a:r>
            <a:r>
              <a:rPr lang="en-US" sz="2800" dirty="0" smtClean="0"/>
              <a:t> </a:t>
            </a:r>
            <a:r>
              <a:rPr lang="en-US" sz="2800" b="1" dirty="0" smtClean="0"/>
              <a:t>still comes before E </a:t>
            </a:r>
            <a:r>
              <a:rPr lang="en-US" sz="2800" dirty="0" smtClean="0"/>
              <a:t>75% of the time!!  So the second part is incorrect!</a:t>
            </a:r>
            <a:endParaRPr lang="en-US" sz="28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3733800" y="3657600"/>
            <a:ext cx="50582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600" dirty="0" smtClean="0"/>
              <a:t>The Saying: </a:t>
            </a:r>
          </a:p>
          <a:p>
            <a:pPr algn="ctr">
              <a:buNone/>
            </a:pPr>
            <a:r>
              <a:rPr lang="en-US" sz="3600" dirty="0" smtClean="0"/>
              <a:t>“I before E except after C”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where </a:t>
            </a:r>
            <a:r>
              <a:rPr lang="en-US" dirty="0" err="1" smtClean="0"/>
              <a:t>ie</a:t>
            </a:r>
            <a:r>
              <a:rPr lang="en-US" dirty="0" smtClean="0"/>
              <a:t> occur after 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science</a:t>
            </a:r>
          </a:p>
          <a:p>
            <a:r>
              <a:rPr lang="en-IN" dirty="0" smtClean="0"/>
              <a:t>society</a:t>
            </a:r>
          </a:p>
          <a:p>
            <a:r>
              <a:rPr lang="en-IN" dirty="0" smtClean="0"/>
              <a:t>ancient</a:t>
            </a:r>
          </a:p>
          <a:p>
            <a:r>
              <a:rPr lang="en-IN" dirty="0" smtClean="0"/>
              <a:t>species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419600" y="6019800"/>
            <a:ext cx="4381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IN" u="sng" dirty="0" smtClean="0">
                <a:hlinkClick r:id="rId2"/>
              </a:rPr>
              <a:t>Courtesy of </a:t>
            </a:r>
            <a:r>
              <a:rPr lang="en-IN" dirty="0" smtClean="0">
                <a:hlinkClick r:id="rId2"/>
              </a:rPr>
              <a:t>http://norvig.com/chomsky.html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Approach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Language is </a:t>
            </a:r>
            <a:r>
              <a:rPr lang="en-US" b="1" dirty="0" smtClean="0"/>
              <a:t>more complicated</a:t>
            </a:r>
            <a:r>
              <a:rPr lang="en-US" dirty="0" smtClean="0"/>
              <a:t> than humans realize …</a:t>
            </a:r>
          </a:p>
          <a:p>
            <a:pPr>
              <a:buNone/>
            </a:pPr>
            <a:r>
              <a:rPr lang="en-US" dirty="0" smtClean="0"/>
              <a:t>People underestimate the complexity of the rules governing even simple things related to language …</a:t>
            </a:r>
          </a:p>
          <a:p>
            <a:pPr>
              <a:buNone/>
            </a:pPr>
            <a:r>
              <a:rPr lang="en-US" dirty="0" smtClean="0"/>
              <a:t>So, we use probabilities and statistics to aid in decision making about text … instead of rules like “I before E except after C”</a:t>
            </a:r>
          </a:p>
          <a:p>
            <a:pPr algn="ctr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Sentence Segmentation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600200"/>
            <a:ext cx="6858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Hurray!  We have turned the problem of sentence segmentation into a classification problem.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Once you have modeled a text analytics problem as an ML problem, there is </a:t>
            </a:r>
            <a:r>
              <a:rPr lang="en-US" sz="3200" u="sng" dirty="0" smtClean="0"/>
              <a:t>one more step</a:t>
            </a:r>
            <a:r>
              <a:rPr lang="en-US" sz="3200" b="1" dirty="0" smtClean="0"/>
              <a:t> you need to perform to get a working solution.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marL="596646" indent="-514350">
              <a:buNone/>
            </a:pPr>
            <a:r>
              <a:rPr lang="en-US" dirty="0" smtClean="0"/>
              <a:t>	If </a:t>
            </a:r>
            <a:r>
              <a:rPr lang="en-US" dirty="0" smtClean="0"/>
              <a:t>data-oriented methods can be so much better, why do people still use rule-based methods?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A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259080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It turns out … finding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labelled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data is hard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you use otherwise </a:t>
            </a:r>
            <a:r>
              <a:rPr lang="en-US" dirty="0" err="1" smtClean="0"/>
              <a:t>labelled</a:t>
            </a:r>
            <a:r>
              <a:rPr lang="en-US" dirty="0" smtClean="0"/>
              <a:t> data?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 Learning for Sentiment 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Twitter Sentiment Classification using Distant Supervision  </a:t>
            </a:r>
            <a:r>
              <a:rPr lang="en-IN" dirty="0" smtClean="0"/>
              <a:t>by: </a:t>
            </a:r>
            <a:r>
              <a:rPr lang="en-IN" dirty="0" smtClean="0">
                <a:hlinkClick r:id="rId2" action="ppaction://hlinkfile"/>
              </a:rPr>
              <a:t>Alec Go</a:t>
            </a:r>
            <a:r>
              <a:rPr lang="en-IN" dirty="0" smtClean="0"/>
              <a:t>, </a:t>
            </a:r>
            <a:r>
              <a:rPr lang="en-IN" dirty="0" err="1" smtClean="0">
                <a:hlinkClick r:id="rId3" action="ppaction://hlinkfile"/>
              </a:rPr>
              <a:t>Richa</a:t>
            </a:r>
            <a:r>
              <a:rPr lang="en-IN" dirty="0" smtClean="0">
                <a:hlinkClick r:id="rId3" action="ppaction://hlinkfile"/>
              </a:rPr>
              <a:t> </a:t>
            </a:r>
            <a:r>
              <a:rPr lang="en-IN" dirty="0" err="1" smtClean="0">
                <a:hlinkClick r:id="rId3" action="ppaction://hlinkfile"/>
              </a:rPr>
              <a:t>Bhayani</a:t>
            </a:r>
            <a:r>
              <a:rPr lang="en-IN" dirty="0" smtClean="0"/>
              <a:t>, </a:t>
            </a:r>
            <a:r>
              <a:rPr lang="en-IN" dirty="0" smtClean="0">
                <a:hlinkClick r:id="rId4" action="ppaction://hlinkfile"/>
              </a:rPr>
              <a:t>Lei Huang</a:t>
            </a:r>
            <a:endParaRPr lang="en-IN" dirty="0" smtClean="0"/>
          </a:p>
          <a:p>
            <a:r>
              <a:rPr lang="en-IN" dirty="0" smtClean="0"/>
              <a:t>Dmitry </a:t>
            </a:r>
            <a:r>
              <a:rPr lang="en-IN" dirty="0" err="1" smtClean="0"/>
              <a:t>Davidiv</a:t>
            </a:r>
            <a:r>
              <a:rPr lang="en-IN" dirty="0" smtClean="0"/>
              <a:t>, Oren </a:t>
            </a:r>
            <a:r>
              <a:rPr lang="en-IN" dirty="0" err="1" smtClean="0"/>
              <a:t>Tsur</a:t>
            </a:r>
            <a:r>
              <a:rPr lang="en-IN" dirty="0" smtClean="0"/>
              <a:t> and Ari </a:t>
            </a:r>
            <a:r>
              <a:rPr lang="en-IN" dirty="0" err="1" smtClean="0"/>
              <a:t>Rappoport</a:t>
            </a:r>
            <a:r>
              <a:rPr lang="en-IN" dirty="0" smtClean="0"/>
              <a:t>. 2010.  Enhanced Sentiment Learning Using Twitter </a:t>
            </a:r>
            <a:r>
              <a:rPr lang="en-IN" dirty="0" err="1" smtClean="0"/>
              <a:t>Hashtags</a:t>
            </a:r>
            <a:r>
              <a:rPr lang="en-IN" dirty="0" smtClean="0"/>
              <a:t> and </a:t>
            </a:r>
            <a:r>
              <a:rPr lang="en-IN" dirty="0" err="1" smtClean="0"/>
              <a:t>Smileys</a:t>
            </a:r>
            <a:r>
              <a:rPr lang="en-IN" dirty="0" smtClean="0"/>
              <a:t>. </a:t>
            </a:r>
            <a:r>
              <a:rPr lang="en-IN" dirty="0" err="1" smtClean="0"/>
              <a:t>Coling</a:t>
            </a:r>
            <a:r>
              <a:rPr lang="en-IN" dirty="0" smtClean="0"/>
              <a:t> 2010.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 Learning for Sentiment 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Twitter Sentiment Classification using Distant Supervision  </a:t>
            </a:r>
            <a:r>
              <a:rPr lang="en-IN" dirty="0" smtClean="0"/>
              <a:t>by: </a:t>
            </a:r>
            <a:r>
              <a:rPr lang="en-IN" dirty="0" smtClean="0">
                <a:hlinkClick r:id="rId2" action="ppaction://hlinkfile"/>
              </a:rPr>
              <a:t>Alec Go</a:t>
            </a:r>
            <a:r>
              <a:rPr lang="en-IN" dirty="0" smtClean="0"/>
              <a:t>, </a:t>
            </a:r>
            <a:r>
              <a:rPr lang="en-IN" dirty="0" err="1" smtClean="0">
                <a:hlinkClick r:id="rId3" action="ppaction://hlinkfile"/>
              </a:rPr>
              <a:t>Richa</a:t>
            </a:r>
            <a:r>
              <a:rPr lang="en-IN" dirty="0" smtClean="0">
                <a:hlinkClick r:id="rId3" action="ppaction://hlinkfile"/>
              </a:rPr>
              <a:t> </a:t>
            </a:r>
            <a:r>
              <a:rPr lang="en-IN" dirty="0" err="1" smtClean="0">
                <a:hlinkClick r:id="rId3" action="ppaction://hlinkfile"/>
              </a:rPr>
              <a:t>Bhayani</a:t>
            </a:r>
            <a:r>
              <a:rPr lang="en-IN" dirty="0" smtClean="0"/>
              <a:t>, </a:t>
            </a:r>
            <a:r>
              <a:rPr lang="en-IN" dirty="0" smtClean="0">
                <a:hlinkClick r:id="rId4" action="ppaction://hlinkfile"/>
              </a:rPr>
              <a:t>Lei Huang</a:t>
            </a:r>
            <a:endParaRPr lang="en-IN" dirty="0" smtClean="0"/>
          </a:p>
          <a:p>
            <a:endParaRPr lang="en-IN" dirty="0" smtClean="0"/>
          </a:p>
          <a:p>
            <a:pPr>
              <a:buNone/>
            </a:pPr>
            <a:r>
              <a:rPr lang="en-IN" dirty="0" smtClean="0"/>
              <a:t>Say there is a tweet:</a:t>
            </a:r>
          </a:p>
          <a:p>
            <a:pPr>
              <a:buNone/>
            </a:pPr>
            <a:r>
              <a:rPr lang="en-IN" dirty="0" smtClean="0"/>
              <a:t>“</a:t>
            </a:r>
            <a:r>
              <a:rPr lang="en-IN" dirty="0" err="1" smtClean="0"/>
              <a:t>Havng</a:t>
            </a:r>
            <a:r>
              <a:rPr lang="en-IN" dirty="0" smtClean="0"/>
              <a:t> yummy </a:t>
            </a:r>
            <a:r>
              <a:rPr lang="en-IN" dirty="0" err="1" smtClean="0"/>
              <a:t>foodz</a:t>
            </a:r>
            <a:r>
              <a:rPr lang="en-IN" dirty="0" smtClean="0"/>
              <a:t> @ café XYZ </a:t>
            </a:r>
            <a:r>
              <a:rPr lang="en-IN" dirty="0" smtClean="0">
                <a:sym typeface="Wingdings" pitchFamily="2" charset="2"/>
              </a:rPr>
              <a:t></a:t>
            </a:r>
            <a:r>
              <a:rPr lang="en-IN" dirty="0" smtClean="0"/>
              <a:t>”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Use the </a:t>
            </a:r>
            <a:r>
              <a:rPr lang="en-IN" dirty="0" err="1" smtClean="0"/>
              <a:t>smileys</a:t>
            </a:r>
            <a:r>
              <a:rPr lang="en-IN" dirty="0" smtClean="0"/>
              <a:t> </a:t>
            </a:r>
            <a:r>
              <a:rPr lang="en-IN" dirty="0" smtClean="0">
                <a:sym typeface="Wingdings" pitchFamily="2" charset="2"/>
              </a:rPr>
              <a:t> as sentiment labels</a:t>
            </a:r>
            <a:endParaRPr lang="en-IN" dirty="0" smtClean="0"/>
          </a:p>
        </p:txBody>
      </p:sp>
    </p:spTree>
  </p:cSld>
  <p:clrMapOvr>
    <a:masterClrMapping/>
  </p:clrMapOvr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259080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But finding even that sort of data is hard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Can you use unlabelled data?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259080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Machine Learning on Unlabelled Data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733800"/>
            <a:ext cx="8229600" cy="259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Now, we’ll learn about learning on unlabelled data.</a:t>
            </a:r>
            <a:br>
              <a:rPr lang="en-US" dirty="0" smtClean="0"/>
            </a:br>
            <a:r>
              <a:rPr lang="en-US" dirty="0" smtClean="0"/>
              <a:t>It’s like learning without a teacher &amp; figuring stuff out!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Unsupervised Sentiment 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P. </a:t>
            </a:r>
            <a:r>
              <a:rPr lang="en-IN" dirty="0" err="1" smtClean="0"/>
              <a:t>Turney</a:t>
            </a:r>
            <a:r>
              <a:rPr lang="en-IN" dirty="0" smtClean="0"/>
              <a:t>, “Thumbs up or thumbs down? Semantic orientation applied to unsupervised classification of reviews,” in </a:t>
            </a:r>
            <a:r>
              <a:rPr lang="en-IN" i="1" dirty="0" smtClean="0"/>
              <a:t>Proceedings of the Association for </a:t>
            </a:r>
            <a:r>
              <a:rPr lang="it-IT" i="1" dirty="0" smtClean="0"/>
              <a:t>Computational Linguistics (ACL), pp. 417–424, 2002.</a:t>
            </a:r>
            <a:endParaRPr lang="en-IN" dirty="0"/>
          </a:p>
        </p:txBody>
      </p:sp>
    </p:spTree>
  </p:cSld>
  <p:clrMapOvr>
    <a:masterClrMapping/>
  </p:clrMapOvr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259080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Problem 8:  Can you train a classifier on unlabelled data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Can unlabelled data help?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259080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Training a classifier on partly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labelled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data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3100" dirty="0" smtClean="0"/>
              <a:t>Text Classification from Labeled and Unlabeled Documents using EM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by KAMAL NIGAM, ANDREW KACHITES, SEBASTIAN THRUN, TOM MITCHELL</a:t>
            </a:r>
            <a:endParaRPr lang="en-IN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92563"/>
          </a:xfrm>
        </p:spPr>
        <p:txBody>
          <a:bodyPr>
            <a:normAutofit/>
          </a:bodyPr>
          <a:lstStyle/>
          <a:p>
            <a:pPr marL="596646" indent="-514350">
              <a:buNone/>
            </a:pPr>
            <a:r>
              <a:rPr lang="en-US" dirty="0" smtClean="0"/>
              <a:t>How do you train a classifier on very little </a:t>
            </a:r>
            <a:r>
              <a:rPr lang="en-US" dirty="0" err="1" smtClean="0"/>
              <a:t>labelled</a:t>
            </a:r>
            <a:r>
              <a:rPr lang="en-US" dirty="0" smtClean="0"/>
              <a:t> data?</a:t>
            </a:r>
          </a:p>
          <a:p>
            <a:pPr marL="596646" indent="-514350">
              <a:buNone/>
            </a:pPr>
            <a:endParaRPr lang="en-US" dirty="0" smtClean="0"/>
          </a:p>
          <a:p>
            <a:pPr marL="596646" indent="-514350">
              <a:buNone/>
            </a:pPr>
            <a:r>
              <a:rPr lang="en-US" dirty="0" smtClean="0"/>
              <a:t>Can you train a classifier on partly </a:t>
            </a:r>
            <a:r>
              <a:rPr lang="en-US" dirty="0" err="1" smtClean="0"/>
              <a:t>labelled</a:t>
            </a:r>
            <a:r>
              <a:rPr lang="en-US" dirty="0" smtClean="0"/>
              <a:t> data?</a:t>
            </a:r>
          </a:p>
          <a:p>
            <a:pPr marL="596646" indent="-514350">
              <a:buNone/>
            </a:pPr>
            <a:endParaRPr lang="en-US" dirty="0" smtClean="0"/>
          </a:p>
          <a:p>
            <a:pPr marL="596646" indent="-514350">
              <a:buNone/>
            </a:pPr>
            <a:r>
              <a:rPr lang="en-US" dirty="0" smtClean="0"/>
              <a:t>Can you change the precision and recall?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Training a Classifier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Sentence Segmentation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829580"/>
            <a:ext cx="7280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FIND THE FEATURES!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8: Training a classifier using 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990600"/>
            <a:ext cx="7924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Train classifier 1 with a few </a:t>
            </a:r>
            <a:r>
              <a:rPr lang="en-US" sz="2800" b="1" dirty="0" err="1" smtClean="0"/>
              <a:t>labelled</a:t>
            </a:r>
            <a:r>
              <a:rPr lang="en-US" sz="2800" b="1" dirty="0" smtClean="0"/>
              <a:t> documents </a:t>
            </a:r>
            <a:r>
              <a:rPr lang="en-US" sz="2800" b="1" dirty="0" err="1" smtClean="0"/>
              <a:t>labelled</a:t>
            </a:r>
            <a:r>
              <a:rPr lang="en-US" sz="2800" b="1" dirty="0" smtClean="0"/>
              <a:t> with each of N categories.</a:t>
            </a:r>
          </a:p>
          <a:p>
            <a:r>
              <a:rPr lang="en-US" sz="2800" b="1" dirty="0" smtClean="0"/>
              <a:t>Classify a large number of unlabelled documents using classifier 1.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Train classifier 2 using the all the documents classified by the previous classifier (1) and the original manually </a:t>
            </a:r>
            <a:r>
              <a:rPr lang="en-US" sz="2800" b="1" dirty="0" err="1" smtClean="0"/>
              <a:t>labelled</a:t>
            </a:r>
            <a:r>
              <a:rPr lang="en-US" sz="2800" b="1" dirty="0" smtClean="0"/>
              <a:t> documents.</a:t>
            </a:r>
          </a:p>
          <a:p>
            <a:r>
              <a:rPr lang="en-US" sz="2800" b="1" dirty="0" smtClean="0"/>
              <a:t>Classify the large number of originally unlabelled documents using classifier 2.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Repeat K times …</a:t>
            </a:r>
          </a:p>
          <a:p>
            <a:r>
              <a:rPr lang="en-US" sz="2800" b="1" dirty="0" smtClean="0"/>
              <a:t>Classifier K will be better than classifier 1.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Training on Partly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Labelled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Data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083" y="1320225"/>
            <a:ext cx="803391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We have our third design pattern: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5400" b="1" dirty="0" smtClean="0"/>
              <a:t>Training on Partly </a:t>
            </a:r>
            <a:r>
              <a:rPr lang="en-US" sz="5400" b="1" dirty="0" err="1" smtClean="0"/>
              <a:t>Labelled</a:t>
            </a:r>
            <a:r>
              <a:rPr lang="en-US" sz="5400" b="1" dirty="0" smtClean="0"/>
              <a:t> Data</a:t>
            </a:r>
          </a:p>
          <a:p>
            <a:pPr algn="ctr"/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When do you use it?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B050"/>
                </a:solidFill>
              </a:rPr>
              <a:t>When there is a lot of unlabelled data available and very little </a:t>
            </a:r>
            <a:r>
              <a:rPr lang="en-US" sz="3200" b="1" dirty="0" err="1" smtClean="0">
                <a:solidFill>
                  <a:srgbClr val="00B050"/>
                </a:solidFill>
              </a:rPr>
              <a:t>labelled</a:t>
            </a:r>
            <a:r>
              <a:rPr lang="en-US" sz="3200" b="1" dirty="0" smtClean="0">
                <a:solidFill>
                  <a:srgbClr val="00B050"/>
                </a:solidFill>
              </a:rPr>
              <a:t> data.</a:t>
            </a:r>
            <a:endParaRPr lang="en-IN" sz="32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Time for Exercises!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818382"/>
            <a:ext cx="84582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Let’s </a:t>
            </a:r>
            <a:r>
              <a:rPr lang="en-US" sz="3200" dirty="0" err="1" smtClean="0"/>
              <a:t>practise</a:t>
            </a:r>
            <a:r>
              <a:rPr lang="en-US" sz="3200" dirty="0" smtClean="0"/>
              <a:t> training a classifier with partly </a:t>
            </a:r>
            <a:r>
              <a:rPr lang="en-US" sz="3200" dirty="0" err="1" smtClean="0"/>
              <a:t>labelled</a:t>
            </a:r>
            <a:r>
              <a:rPr lang="en-US" sz="3200" dirty="0" smtClean="0"/>
              <a:t> data!</a:t>
            </a:r>
            <a:endParaRPr lang="en-IN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259080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Problem 9:  Can you train a classifier to reject a category?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Can partly </a:t>
            </a:r>
            <a:r>
              <a:rPr lang="en-US" dirty="0" err="1" smtClean="0"/>
              <a:t>labelled</a:t>
            </a:r>
            <a:r>
              <a:rPr lang="en-US" dirty="0" smtClean="0"/>
              <a:t> data help?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9: Training a classifier to Reject a Category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990600"/>
            <a:ext cx="7924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Train classifier 1 with a few documents </a:t>
            </a:r>
            <a:r>
              <a:rPr lang="en-US" sz="2800" b="1" dirty="0" err="1" smtClean="0"/>
              <a:t>labelled</a:t>
            </a:r>
            <a:r>
              <a:rPr lang="en-US" sz="2800" b="1" dirty="0" smtClean="0"/>
              <a:t> with the category to be rejected R + the category Other comprising all other </a:t>
            </a:r>
            <a:r>
              <a:rPr lang="en-US" sz="2800" b="1" dirty="0" err="1" smtClean="0"/>
              <a:t>labelled</a:t>
            </a:r>
            <a:r>
              <a:rPr lang="en-US" sz="2800" b="1" dirty="0" smtClean="0"/>
              <a:t> documents.</a:t>
            </a:r>
          </a:p>
          <a:p>
            <a:r>
              <a:rPr lang="en-US" sz="2800" b="1" dirty="0" smtClean="0"/>
              <a:t>Classify a large number of unlabelled documents using classifier 1.</a:t>
            </a:r>
          </a:p>
          <a:p>
            <a:r>
              <a:rPr lang="en-US" sz="2800" b="1" dirty="0" smtClean="0"/>
              <a:t>Train classifier 2 using the all the documents classified by the previous classifier (1) as R and the remaining </a:t>
            </a:r>
            <a:r>
              <a:rPr lang="en-US" sz="2800" b="1" dirty="0" err="1" smtClean="0"/>
              <a:t>labelled</a:t>
            </a:r>
            <a:r>
              <a:rPr lang="en-US" sz="2800" b="1" dirty="0" smtClean="0"/>
              <a:t> documents marked as other.</a:t>
            </a:r>
          </a:p>
          <a:p>
            <a:r>
              <a:rPr lang="en-US" sz="2800" b="1" dirty="0" smtClean="0"/>
              <a:t>Classify the large number of originally unlabelled documents using classifier 2.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Repeat K times …</a:t>
            </a:r>
          </a:p>
          <a:p>
            <a:r>
              <a:rPr lang="en-US" sz="2800" b="1" dirty="0" smtClean="0"/>
              <a:t>Classifier K will be better than classifier 1.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Training to Reject a Category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083" y="1320225"/>
            <a:ext cx="803391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We have our fourth design pattern: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5400" b="1" dirty="0" smtClean="0"/>
              <a:t>Training to Reject</a:t>
            </a:r>
          </a:p>
          <a:p>
            <a:pPr algn="ctr"/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When do you use it?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B050"/>
                </a:solidFill>
              </a:rPr>
              <a:t>When you need to change the precision and recall of </a:t>
            </a:r>
            <a:r>
              <a:rPr lang="en-US" sz="3200" b="1" smtClean="0">
                <a:solidFill>
                  <a:srgbClr val="00B050"/>
                </a:solidFill>
              </a:rPr>
              <a:t>a classifier.</a:t>
            </a:r>
            <a:endParaRPr lang="en-IN" sz="32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259080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Problem 10: Clustering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Clustering?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090678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Grouping data without labels in </a:t>
            </a:r>
            <a:r>
              <a:rPr lang="en-GB" sz="3600" dirty="0" smtClean="0"/>
              <a:t>such a way that objects in the same group (called a </a:t>
            </a:r>
            <a:r>
              <a:rPr lang="en-GB" sz="3600" b="1" dirty="0" smtClean="0"/>
              <a:t>cluster</a:t>
            </a:r>
            <a:r>
              <a:rPr lang="en-GB" sz="3600" dirty="0" smtClean="0"/>
              <a:t>) are more similar (in some sense or another) to each other than to those in other groups (clusters)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 With Labels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1619250"/>
            <a:ext cx="83629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72200" y="6400800"/>
            <a:ext cx="254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</a:t>
            </a:r>
            <a:r>
              <a:rPr lang="en-US" dirty="0" err="1" smtClean="0"/>
              <a:t>Sameer</a:t>
            </a:r>
            <a:r>
              <a:rPr lang="en-US" dirty="0" smtClean="0"/>
              <a:t> </a:t>
            </a:r>
            <a:r>
              <a:rPr lang="en-US" dirty="0" err="1" smtClean="0"/>
              <a:t>Maskey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 Without Labels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6400800"/>
            <a:ext cx="254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</a:t>
            </a:r>
            <a:r>
              <a:rPr lang="en-US" dirty="0" err="1" smtClean="0"/>
              <a:t>Sameer</a:t>
            </a:r>
            <a:r>
              <a:rPr lang="en-US" dirty="0" smtClean="0"/>
              <a:t> </a:t>
            </a:r>
            <a:r>
              <a:rPr lang="en-US" dirty="0" err="1" smtClean="0"/>
              <a:t>Maskey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213" y="2524125"/>
            <a:ext cx="65055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Features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219200"/>
            <a:ext cx="7280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Which country’s flag is this?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5171182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Features are the clues you need for good decision making.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981200" y="2286000"/>
            <a:ext cx="5105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3200400"/>
            <a:ext cx="5105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81200" y="4114800"/>
            <a:ext cx="5105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1200" y="2286000"/>
            <a:ext cx="5105400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Document Clustering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6400800"/>
            <a:ext cx="254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</a:t>
            </a:r>
            <a:r>
              <a:rPr lang="en-US" dirty="0" err="1" smtClean="0"/>
              <a:t>Sameer</a:t>
            </a:r>
            <a:r>
              <a:rPr lang="en-US" dirty="0" smtClean="0"/>
              <a:t> </a:t>
            </a:r>
            <a:r>
              <a:rPr lang="en-US" dirty="0" err="1" smtClean="0"/>
              <a:t>Maskey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1828800"/>
            <a:ext cx="716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Previously we classified Documents into:</a:t>
            </a:r>
          </a:p>
          <a:p>
            <a:r>
              <a:rPr lang="en-GB" sz="2800" dirty="0" smtClean="0"/>
              <a:t>Politics(Class1) and Sports (Class2)</a:t>
            </a:r>
          </a:p>
          <a:p>
            <a:endParaRPr lang="en-GB" sz="2800" dirty="0" smtClean="0"/>
          </a:p>
          <a:p>
            <a:r>
              <a:rPr lang="en-GB" sz="2800" dirty="0" smtClean="0"/>
              <a:t>We had labelled data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 smtClean="0"/>
              <a:t> Supervised learning (classification)</a:t>
            </a:r>
          </a:p>
          <a:p>
            <a:endParaRPr lang="en-GB" sz="2800" dirty="0" smtClean="0"/>
          </a:p>
          <a:p>
            <a:r>
              <a:rPr lang="en-GB" sz="2800" dirty="0" smtClean="0"/>
              <a:t>If we have no labelled data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 smtClean="0"/>
              <a:t> Unsupervised learning (clustering)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Document Clustering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6400800"/>
            <a:ext cx="254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</a:t>
            </a:r>
            <a:r>
              <a:rPr lang="en-US" dirty="0" err="1" smtClean="0"/>
              <a:t>Sameer</a:t>
            </a:r>
            <a:r>
              <a:rPr lang="en-US" dirty="0" smtClean="0"/>
              <a:t> </a:t>
            </a:r>
            <a:r>
              <a:rPr lang="en-US" dirty="0" err="1" smtClean="0"/>
              <a:t>Maskey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1352550"/>
            <a:ext cx="84010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each document in its own cluster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 1:  Agglomerative Hierarchical Clustering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5313" y="272409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1</a:t>
            </a:r>
            <a:endParaRPr lang="en-IN" sz="2000" dirty="0"/>
          </a:p>
        </p:txBody>
      </p:sp>
      <p:sp>
        <p:nvSpPr>
          <p:cNvPr id="8" name="Rectangle 7"/>
          <p:cNvSpPr/>
          <p:nvPr/>
        </p:nvSpPr>
        <p:spPr>
          <a:xfrm>
            <a:off x="5017113" y="327660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2</a:t>
            </a:r>
            <a:endParaRPr lang="en-IN" sz="2000" dirty="0"/>
          </a:p>
        </p:txBody>
      </p:sp>
      <p:sp>
        <p:nvSpPr>
          <p:cNvPr id="9" name="Rectangle 8"/>
          <p:cNvSpPr/>
          <p:nvPr/>
        </p:nvSpPr>
        <p:spPr>
          <a:xfrm>
            <a:off x="5867400" y="426720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3</a:t>
            </a:r>
            <a:endParaRPr lang="en-IN" sz="2000" dirty="0"/>
          </a:p>
        </p:txBody>
      </p:sp>
      <p:sp>
        <p:nvSpPr>
          <p:cNvPr id="10" name="Rectangle 9"/>
          <p:cNvSpPr/>
          <p:nvPr/>
        </p:nvSpPr>
        <p:spPr>
          <a:xfrm>
            <a:off x="1219200" y="365760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4</a:t>
            </a:r>
            <a:endParaRPr lang="en-IN" sz="2000" dirty="0"/>
          </a:p>
        </p:txBody>
      </p:sp>
      <p:sp>
        <p:nvSpPr>
          <p:cNvPr id="11" name="Rectangle 10"/>
          <p:cNvSpPr/>
          <p:nvPr/>
        </p:nvSpPr>
        <p:spPr>
          <a:xfrm>
            <a:off x="2426313" y="462909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5</a:t>
            </a:r>
            <a:endParaRPr lang="en-IN" sz="2000" dirty="0"/>
          </a:p>
        </p:txBody>
      </p:sp>
      <p:sp>
        <p:nvSpPr>
          <p:cNvPr id="12" name="Oval 11"/>
          <p:cNvSpPr/>
          <p:nvPr/>
        </p:nvSpPr>
        <p:spPr>
          <a:xfrm>
            <a:off x="1752600" y="2438400"/>
            <a:ext cx="2057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14400" y="3352800"/>
            <a:ext cx="2057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3600" y="4343400"/>
            <a:ext cx="2057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24400" y="2971800"/>
            <a:ext cx="2057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62600" y="3962400"/>
            <a:ext cx="2057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distance between all pairs of clusters and merge the nearest ones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 1:  Agglomerative Hierarchical Clustering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5313" y="340989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1</a:t>
            </a:r>
            <a:endParaRPr lang="en-IN" sz="2000" dirty="0"/>
          </a:p>
        </p:txBody>
      </p:sp>
      <p:sp>
        <p:nvSpPr>
          <p:cNvPr id="8" name="Rectangle 7"/>
          <p:cNvSpPr/>
          <p:nvPr/>
        </p:nvSpPr>
        <p:spPr>
          <a:xfrm>
            <a:off x="5017113" y="396240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2</a:t>
            </a:r>
            <a:endParaRPr lang="en-IN" sz="2000" dirty="0"/>
          </a:p>
        </p:txBody>
      </p:sp>
      <p:sp>
        <p:nvSpPr>
          <p:cNvPr id="9" name="Rectangle 8"/>
          <p:cNvSpPr/>
          <p:nvPr/>
        </p:nvSpPr>
        <p:spPr>
          <a:xfrm>
            <a:off x="5867400" y="495300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3</a:t>
            </a:r>
            <a:endParaRPr lang="en-IN" sz="2000" dirty="0"/>
          </a:p>
        </p:txBody>
      </p:sp>
      <p:sp>
        <p:nvSpPr>
          <p:cNvPr id="10" name="Rectangle 9"/>
          <p:cNvSpPr/>
          <p:nvPr/>
        </p:nvSpPr>
        <p:spPr>
          <a:xfrm>
            <a:off x="1219200" y="403860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4</a:t>
            </a:r>
            <a:endParaRPr lang="en-IN" sz="2000" dirty="0"/>
          </a:p>
        </p:txBody>
      </p:sp>
      <p:sp>
        <p:nvSpPr>
          <p:cNvPr id="11" name="Rectangle 10"/>
          <p:cNvSpPr/>
          <p:nvPr/>
        </p:nvSpPr>
        <p:spPr>
          <a:xfrm>
            <a:off x="2426313" y="531489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5</a:t>
            </a:r>
            <a:endParaRPr lang="en-IN" sz="2000" dirty="0"/>
          </a:p>
        </p:txBody>
      </p:sp>
      <p:sp>
        <p:nvSpPr>
          <p:cNvPr id="12" name="Oval 11"/>
          <p:cNvSpPr/>
          <p:nvPr/>
        </p:nvSpPr>
        <p:spPr>
          <a:xfrm>
            <a:off x="685800" y="2971800"/>
            <a:ext cx="33528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3600" y="5029200"/>
            <a:ext cx="2057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24400" y="3657600"/>
            <a:ext cx="2057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62600" y="4648200"/>
            <a:ext cx="2057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Calculate the distance between the new cluster and all other clusters and merge the nearest pair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 1:  Agglomerative Hierarchical Clustering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5313" y="340989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1</a:t>
            </a:r>
            <a:endParaRPr lang="en-IN" sz="2000" dirty="0"/>
          </a:p>
        </p:txBody>
      </p:sp>
      <p:sp>
        <p:nvSpPr>
          <p:cNvPr id="8" name="Rectangle 7"/>
          <p:cNvSpPr/>
          <p:nvPr/>
        </p:nvSpPr>
        <p:spPr>
          <a:xfrm>
            <a:off x="5245713" y="409569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2</a:t>
            </a:r>
            <a:endParaRPr lang="en-IN" sz="2000" dirty="0"/>
          </a:p>
        </p:txBody>
      </p:sp>
      <p:sp>
        <p:nvSpPr>
          <p:cNvPr id="9" name="Rectangle 8"/>
          <p:cNvSpPr/>
          <p:nvPr/>
        </p:nvSpPr>
        <p:spPr>
          <a:xfrm>
            <a:off x="5867400" y="480060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3</a:t>
            </a:r>
            <a:endParaRPr lang="en-IN" sz="2000" dirty="0"/>
          </a:p>
        </p:txBody>
      </p:sp>
      <p:sp>
        <p:nvSpPr>
          <p:cNvPr id="10" name="Rectangle 9"/>
          <p:cNvSpPr/>
          <p:nvPr/>
        </p:nvSpPr>
        <p:spPr>
          <a:xfrm>
            <a:off x="1219200" y="403860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4</a:t>
            </a:r>
            <a:endParaRPr lang="en-IN" sz="2000" dirty="0"/>
          </a:p>
        </p:txBody>
      </p:sp>
      <p:sp>
        <p:nvSpPr>
          <p:cNvPr id="11" name="Rectangle 10"/>
          <p:cNvSpPr/>
          <p:nvPr/>
        </p:nvSpPr>
        <p:spPr>
          <a:xfrm>
            <a:off x="2426313" y="531489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5</a:t>
            </a:r>
            <a:endParaRPr lang="en-IN" sz="2000" dirty="0"/>
          </a:p>
        </p:txBody>
      </p:sp>
      <p:sp>
        <p:nvSpPr>
          <p:cNvPr id="12" name="Oval 11"/>
          <p:cNvSpPr/>
          <p:nvPr/>
        </p:nvSpPr>
        <p:spPr>
          <a:xfrm>
            <a:off x="685800" y="2971800"/>
            <a:ext cx="33528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3600" y="5029200"/>
            <a:ext cx="2057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24400" y="3581400"/>
            <a:ext cx="32004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Again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 1:  Agglomerative Hierarchical Clustering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6313" y="264789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1</a:t>
            </a:r>
            <a:endParaRPr lang="en-IN" sz="2000" dirty="0"/>
          </a:p>
        </p:txBody>
      </p:sp>
      <p:sp>
        <p:nvSpPr>
          <p:cNvPr id="8" name="Rectangle 7"/>
          <p:cNvSpPr/>
          <p:nvPr/>
        </p:nvSpPr>
        <p:spPr>
          <a:xfrm>
            <a:off x="5626713" y="333369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2</a:t>
            </a:r>
            <a:endParaRPr lang="en-IN" sz="2000" dirty="0"/>
          </a:p>
        </p:txBody>
      </p:sp>
      <p:sp>
        <p:nvSpPr>
          <p:cNvPr id="9" name="Rectangle 8"/>
          <p:cNvSpPr/>
          <p:nvPr/>
        </p:nvSpPr>
        <p:spPr>
          <a:xfrm>
            <a:off x="6248400" y="403860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3</a:t>
            </a:r>
            <a:endParaRPr lang="en-IN" sz="2000" dirty="0"/>
          </a:p>
        </p:txBody>
      </p:sp>
      <p:sp>
        <p:nvSpPr>
          <p:cNvPr id="10" name="Rectangle 9"/>
          <p:cNvSpPr/>
          <p:nvPr/>
        </p:nvSpPr>
        <p:spPr>
          <a:xfrm>
            <a:off x="1600200" y="327660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4</a:t>
            </a:r>
            <a:endParaRPr lang="en-IN" sz="2000" dirty="0"/>
          </a:p>
        </p:txBody>
      </p:sp>
      <p:sp>
        <p:nvSpPr>
          <p:cNvPr id="11" name="Rectangle 10"/>
          <p:cNvSpPr/>
          <p:nvPr/>
        </p:nvSpPr>
        <p:spPr>
          <a:xfrm>
            <a:off x="2807313" y="455289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5</a:t>
            </a:r>
            <a:endParaRPr lang="en-IN" sz="2000" dirty="0"/>
          </a:p>
        </p:txBody>
      </p:sp>
      <p:sp>
        <p:nvSpPr>
          <p:cNvPr id="12" name="Oval 11"/>
          <p:cNvSpPr/>
          <p:nvPr/>
        </p:nvSpPr>
        <p:spPr>
          <a:xfrm>
            <a:off x="1066800" y="2209800"/>
            <a:ext cx="33528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14600" y="4267200"/>
            <a:ext cx="2057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05400" y="2819400"/>
            <a:ext cx="32004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5800" y="1981200"/>
            <a:ext cx="4572000" cy="3581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And again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 1:  Agglomerative Hierarchical Clustering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6313" y="264789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1</a:t>
            </a:r>
            <a:endParaRPr lang="en-IN" sz="2000" dirty="0"/>
          </a:p>
        </p:txBody>
      </p:sp>
      <p:sp>
        <p:nvSpPr>
          <p:cNvPr id="8" name="Rectangle 7"/>
          <p:cNvSpPr/>
          <p:nvPr/>
        </p:nvSpPr>
        <p:spPr>
          <a:xfrm>
            <a:off x="5626713" y="333369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2</a:t>
            </a:r>
            <a:endParaRPr lang="en-IN" sz="2000" dirty="0"/>
          </a:p>
        </p:txBody>
      </p:sp>
      <p:sp>
        <p:nvSpPr>
          <p:cNvPr id="9" name="Rectangle 8"/>
          <p:cNvSpPr/>
          <p:nvPr/>
        </p:nvSpPr>
        <p:spPr>
          <a:xfrm>
            <a:off x="6248400" y="403860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3</a:t>
            </a:r>
            <a:endParaRPr lang="en-IN" sz="2000" dirty="0"/>
          </a:p>
        </p:txBody>
      </p:sp>
      <p:sp>
        <p:nvSpPr>
          <p:cNvPr id="10" name="Rectangle 9"/>
          <p:cNvSpPr/>
          <p:nvPr/>
        </p:nvSpPr>
        <p:spPr>
          <a:xfrm>
            <a:off x="1600200" y="327660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4</a:t>
            </a:r>
            <a:endParaRPr lang="en-IN" sz="2000" dirty="0"/>
          </a:p>
        </p:txBody>
      </p:sp>
      <p:sp>
        <p:nvSpPr>
          <p:cNvPr id="11" name="Rectangle 10"/>
          <p:cNvSpPr/>
          <p:nvPr/>
        </p:nvSpPr>
        <p:spPr>
          <a:xfrm>
            <a:off x="2807313" y="455289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5</a:t>
            </a:r>
            <a:endParaRPr lang="en-IN" sz="2000" dirty="0"/>
          </a:p>
        </p:txBody>
      </p:sp>
      <p:sp>
        <p:nvSpPr>
          <p:cNvPr id="12" name="Oval 11"/>
          <p:cNvSpPr/>
          <p:nvPr/>
        </p:nvSpPr>
        <p:spPr>
          <a:xfrm>
            <a:off x="1066800" y="2209800"/>
            <a:ext cx="33528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14600" y="4267200"/>
            <a:ext cx="2057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05400" y="2819400"/>
            <a:ext cx="32004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5800" y="1981200"/>
            <a:ext cx="4572000" cy="3581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" y="1524000"/>
            <a:ext cx="8153400" cy="449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smtClean="0"/>
              <a:t>And you get a hierarchy of clusters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 1:  Agglomerative Hierarchical Clustering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6313" y="264789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1</a:t>
            </a:r>
            <a:endParaRPr lang="en-IN" sz="2000" dirty="0"/>
          </a:p>
        </p:txBody>
      </p:sp>
      <p:sp>
        <p:nvSpPr>
          <p:cNvPr id="8" name="Rectangle 7"/>
          <p:cNvSpPr/>
          <p:nvPr/>
        </p:nvSpPr>
        <p:spPr>
          <a:xfrm>
            <a:off x="5626713" y="333369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2</a:t>
            </a:r>
            <a:endParaRPr lang="en-IN" sz="2000" dirty="0"/>
          </a:p>
        </p:txBody>
      </p:sp>
      <p:sp>
        <p:nvSpPr>
          <p:cNvPr id="9" name="Rectangle 8"/>
          <p:cNvSpPr/>
          <p:nvPr/>
        </p:nvSpPr>
        <p:spPr>
          <a:xfrm>
            <a:off x="6248400" y="403860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3</a:t>
            </a:r>
            <a:endParaRPr lang="en-IN" sz="2000" dirty="0"/>
          </a:p>
        </p:txBody>
      </p:sp>
      <p:sp>
        <p:nvSpPr>
          <p:cNvPr id="10" name="Rectangle 9"/>
          <p:cNvSpPr/>
          <p:nvPr/>
        </p:nvSpPr>
        <p:spPr>
          <a:xfrm>
            <a:off x="1600200" y="327660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4</a:t>
            </a:r>
            <a:endParaRPr lang="en-IN" sz="2000" dirty="0"/>
          </a:p>
        </p:txBody>
      </p:sp>
      <p:sp>
        <p:nvSpPr>
          <p:cNvPr id="11" name="Rectangle 10"/>
          <p:cNvSpPr/>
          <p:nvPr/>
        </p:nvSpPr>
        <p:spPr>
          <a:xfrm>
            <a:off x="2807313" y="4552890"/>
            <a:ext cx="1459887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Document 5</a:t>
            </a:r>
            <a:endParaRPr lang="en-IN" sz="2000" dirty="0"/>
          </a:p>
        </p:txBody>
      </p:sp>
      <p:sp>
        <p:nvSpPr>
          <p:cNvPr id="12" name="Oval 11"/>
          <p:cNvSpPr/>
          <p:nvPr/>
        </p:nvSpPr>
        <p:spPr>
          <a:xfrm>
            <a:off x="1066800" y="2209800"/>
            <a:ext cx="33528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14600" y="4267200"/>
            <a:ext cx="2057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05400" y="2819400"/>
            <a:ext cx="32004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5800" y="1981200"/>
            <a:ext cx="4572000" cy="3581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" y="1524000"/>
            <a:ext cx="8153400" cy="449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Model the document as:</a:t>
            </a:r>
          </a:p>
          <a:p>
            <a:pPr marL="514350" indent="-514350">
              <a:buAutoNum type="alphaLcParenR"/>
            </a:pPr>
            <a:r>
              <a:rPr lang="en-US" dirty="0" smtClean="0"/>
              <a:t>Vector Space</a:t>
            </a:r>
          </a:p>
          <a:p>
            <a:pPr marL="514350" indent="-514350">
              <a:buAutoNum type="alphaLcParenR"/>
            </a:pPr>
            <a:r>
              <a:rPr lang="en-US" dirty="0" smtClean="0"/>
              <a:t>Probabilistic Distribution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Then apply a distance measure or divergence:</a:t>
            </a:r>
          </a:p>
          <a:p>
            <a:pPr marL="514350" indent="-514350">
              <a:buAutoNum type="alphaLcParenR"/>
            </a:pPr>
            <a:r>
              <a:rPr lang="en-US" dirty="0" smtClean="0"/>
              <a:t>Cosine Distance (vector space)</a:t>
            </a:r>
          </a:p>
          <a:p>
            <a:pPr marL="514350" indent="-514350">
              <a:buAutoNum type="alphaLcParenR"/>
            </a:pPr>
            <a:r>
              <a:rPr lang="en-US" dirty="0" smtClean="0"/>
              <a:t>Manhattan Distance (vector space)</a:t>
            </a:r>
          </a:p>
          <a:p>
            <a:pPr marL="514350" indent="-514350">
              <a:buAutoNum type="alphaLcParenR"/>
            </a:pPr>
            <a:r>
              <a:rPr lang="en-US" dirty="0" smtClean="0"/>
              <a:t>KL Divergence (probability distribution)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Measure the distance between 2 documents?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Document 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1447800"/>
            <a:ext cx="2880404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{“This”, 2}, {“Is”, 1}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438400"/>
            <a:ext cx="7763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Vocabulary: 2  (can be represented in a 2-dimensional space)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981200" y="32766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71600" y="55626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15000" y="3657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47800" y="3657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5574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15658" y="443126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06458" y="595526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Features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219200"/>
            <a:ext cx="7280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Which country’s flag is this?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54102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One important feature for solving this decision problem is </a:t>
            </a:r>
            <a:r>
              <a:rPr lang="en-US" sz="3200" dirty="0" err="1" smtClean="0"/>
              <a:t>colour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981200" y="2286000"/>
            <a:ext cx="5105400" cy="9144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3200400"/>
            <a:ext cx="5105400" cy="9144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81200" y="4114800"/>
            <a:ext cx="5105400" cy="914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1200" y="2286000"/>
            <a:ext cx="5105400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Document 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1447800"/>
            <a:ext cx="2958439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{“That”, 2}, {“Is”, 1}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438400"/>
            <a:ext cx="7763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Vocabulary: 2  (can be represented in a 2-dimensional space)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981200" y="32766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71600" y="55626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15000" y="36576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47800" y="3657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5574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15658" y="443126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06458" y="5955268"/>
            <a:ext cx="60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</a:t>
            </a:r>
            <a:endParaRPr lang="en-US" dirty="0"/>
          </a:p>
        </p:txBody>
      </p:sp>
    </p:spTree>
  </p:cSld>
  <p:clrMapOvr>
    <a:masterClrMapping/>
  </p:clrMapOvr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Manhattan Distance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1" y="1447800"/>
            <a:ext cx="4190999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{“This”,0},{“Is”,1},{“That”,2}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438400"/>
            <a:ext cx="7763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Vocabulary: 3  (can be represented in a 3-dimensional space)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1447800"/>
            <a:ext cx="4190999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{“This”,2},{“Is”,1},{“That”,0}</a:t>
            </a:r>
            <a:endParaRPr lang="en-US" sz="2800" dirty="0"/>
          </a:p>
        </p:txBody>
      </p:sp>
      <p:pic>
        <p:nvPicPr>
          <p:cNvPr id="41986" name="Picture 2" descr="http://upload.wikimedia.org/wikipedia/commons/thumb/0/08/Manhattan_distance.svg/200px-Manhattan_distan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352800"/>
            <a:ext cx="1905000" cy="1905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581400" y="5791200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 + 0 + 2</a:t>
            </a:r>
            <a:endParaRPr lang="en-US" sz="3600" dirty="0"/>
          </a:p>
        </p:txBody>
      </p:sp>
    </p:spTree>
  </p:cSld>
  <p:clrMapOvr>
    <a:masterClrMapping/>
  </p:clrMapOvr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Euclidean Distance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1" y="1447800"/>
            <a:ext cx="4190999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{“This”,0},{“Is”,1},{“That”,2}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438400"/>
            <a:ext cx="7763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Vocabulary: 3  (can be represented in a 3-dimensional space)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1447800"/>
            <a:ext cx="4190999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{“This”,2},{“Is”,1},{“That”,0}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741682" y="5791200"/>
            <a:ext cx="3735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Sqrt</a:t>
            </a:r>
            <a:r>
              <a:rPr lang="en-US" sz="3600" dirty="0" smtClean="0"/>
              <a:t>(2*2 + 0 + 2*2)</a:t>
            </a:r>
            <a:endParaRPr lang="en-US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667000" y="3352800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67000" y="533400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667000" y="3352800"/>
            <a:ext cx="381000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Cosine Distance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1" y="1447800"/>
            <a:ext cx="4190999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{“This”,0},{“Is”,1},{“That”,2}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438400"/>
            <a:ext cx="7763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Vocabulary: 3  (can be represented in a 3-dimensional space)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1447800"/>
            <a:ext cx="4190999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{“This”,2},{“Is”,1},{“That”,0}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" y="5791200"/>
            <a:ext cx="818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(0 + 1 + 0)/</a:t>
            </a:r>
            <a:r>
              <a:rPr lang="en-US" sz="3600" dirty="0" err="1" smtClean="0"/>
              <a:t>sqrt</a:t>
            </a:r>
            <a:r>
              <a:rPr lang="en-US" sz="3600" dirty="0" smtClean="0"/>
              <a:t>(4+ 1+0)*</a:t>
            </a:r>
            <a:r>
              <a:rPr lang="en-US" sz="3600" dirty="0" err="1" smtClean="0"/>
              <a:t>sqrt</a:t>
            </a:r>
            <a:r>
              <a:rPr lang="en-US" sz="3600" dirty="0" smtClean="0"/>
              <a:t>(0+1+4) = 1/5</a:t>
            </a:r>
            <a:endParaRPr lang="en-US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667000" y="3352800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67000" y="533400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667000" y="3352800"/>
            <a:ext cx="381000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chemeClr val="bg1"/>
                </a:solidFill>
              </a:rPr>
              <a:t>Did you know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2808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… that you can use a classifier …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… to do clustering?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The exercise is … think about it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8200" y="6400800"/>
            <a:ext cx="386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Christopher M. Bishop’s slides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 2:  K-Means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371600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Initialize prototypes, then iterate between:</a:t>
            </a:r>
          </a:p>
          <a:p>
            <a:r>
              <a:rPr lang="en-GB" sz="3200" dirty="0" smtClean="0"/>
              <a:t>– E-step: assign each data point to nearest prototype</a:t>
            </a:r>
          </a:p>
          <a:p>
            <a:r>
              <a:rPr lang="en-GB" sz="3200" dirty="0" smtClean="0"/>
              <a:t>– M-step: update prototypes to be the cluster means</a:t>
            </a:r>
          </a:p>
          <a:p>
            <a:endParaRPr lang="en-GB" sz="3200" dirty="0" smtClean="0"/>
          </a:p>
          <a:p>
            <a:r>
              <a:rPr lang="en-GB" sz="3200" dirty="0" smtClean="0"/>
              <a:t>The simplest version is based on Euclidean distance</a:t>
            </a:r>
            <a:endParaRPr lang="en-US" sz="3200" dirty="0"/>
          </a:p>
        </p:txBody>
      </p:sp>
    </p:spTree>
  </p:cSld>
  <p:clrMapOvr>
    <a:masterClrMapping/>
  </p:clrMapOvr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8200" y="6400800"/>
            <a:ext cx="386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Christopher M. Bishop’s slides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 2:  K-Means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69342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8200" y="6400800"/>
            <a:ext cx="386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Christopher M. Bishop’s slides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 2:  K-Means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95400"/>
            <a:ext cx="4724400" cy="474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8200" y="6400800"/>
            <a:ext cx="386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Christopher M. Bishop’s slides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 2:  K-Means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19200"/>
            <a:ext cx="4724400" cy="503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8200" y="6400800"/>
            <a:ext cx="386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Christopher M. Bishop’s slides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 2:  K-Means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66800"/>
            <a:ext cx="5000625" cy="526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Features for Topic Classification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750" y="47345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P(United/Politics) = 2/7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750" y="51917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P(Nations/Politics) = 1/7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56489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P(States/Politics) = 1/7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47244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P(Manchester/Sports) = 2/5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3550" y="51816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P(United/Sports) = 1/5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93550" y="56388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</a:t>
            </a:r>
            <a:r>
              <a:rPr lang="en-US" sz="2800" dirty="0" err="1" smtClean="0">
                <a:solidFill>
                  <a:srgbClr val="0070C0"/>
                </a:solidFill>
              </a:rPr>
              <a:t>Barca</a:t>
            </a:r>
            <a:r>
              <a:rPr lang="en-US" sz="2800" dirty="0" smtClean="0">
                <a:solidFill>
                  <a:srgbClr val="0070C0"/>
                </a:solidFill>
              </a:rPr>
              <a:t>/Sports) = 1/5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610618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P(Politics) = 7/12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93550" y="60960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P(Sports) = 5/12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8750" y="42672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P(The/Politics) = 2/7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0" y="42672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P(and/Sports) = 1/5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8750" y="3810000"/>
            <a:ext cx="40170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P(and/Politics) = 1/7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52400" y="1447800"/>
            <a:ext cx="8763000" cy="213677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 topic classification, the features are the </a:t>
            </a:r>
            <a:r>
              <a:rPr lang="en-US" sz="44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individual words </a:t>
            </a:r>
            <a:r>
              <a:rPr lang="en-US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the text.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143000" y="3276600"/>
            <a:ext cx="121920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371600" y="3276600"/>
            <a:ext cx="160020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524000" y="3352800"/>
            <a:ext cx="1905000" cy="2438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334000" y="3276600"/>
            <a:ext cx="30480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876800" y="3276600"/>
            <a:ext cx="457200" cy="2438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8200" y="6400800"/>
            <a:ext cx="386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Christopher M. Bishop’s slides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 2:  K-Means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19200"/>
            <a:ext cx="4919662" cy="519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Example: K-Means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95400"/>
            <a:ext cx="308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2-dimensional space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981200" y="21336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71600" y="43434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81600" y="2362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47800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2297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4431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17914" y="4431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05400" y="4419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99114" y="4419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05000" y="25146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86600" y="4419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114800" y="2362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905000" y="34290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828800" y="4191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971800" y="4191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28800" y="3276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181600" y="3276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114800" y="3276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Example: K-Means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5975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2-dimensional space – you want 2 clusters – </a:t>
            </a:r>
          </a:p>
          <a:p>
            <a:r>
              <a:rPr lang="en-US" sz="2400" dirty="0" smtClean="0"/>
              <a:t>Pick 2 </a:t>
            </a:r>
            <a:r>
              <a:rPr lang="en-US" sz="2400" dirty="0" err="1" smtClean="0"/>
              <a:t>centroids</a:t>
            </a:r>
            <a:r>
              <a:rPr lang="en-US" sz="2400" dirty="0" smtClean="0"/>
              <a:t> at random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76400" y="22860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6800" y="44958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876800" y="2514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43000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2450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4583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3114" y="4583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94314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00200" y="26670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81800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10000" y="2514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600200" y="35814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52400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66700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240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768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100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00200" y="4419600"/>
            <a:ext cx="152400" cy="15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743200" y="4419600"/>
            <a:ext cx="152400" cy="15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Example: K-Means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7258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E-Step:  Assign each of the points to the nearest </a:t>
            </a:r>
            <a:r>
              <a:rPr lang="en-US" sz="2400" dirty="0" err="1" smtClean="0"/>
              <a:t>centroid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76400" y="22860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6800" y="44958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876800" y="2514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43000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2450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4583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3114" y="4583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94314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00200" y="26670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81800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10000" y="2514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600200" y="35814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52400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66700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240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768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100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00200" y="4419600"/>
            <a:ext cx="152400" cy="15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743200" y="4419600"/>
            <a:ext cx="152400" cy="15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14400" y="2895600"/>
            <a:ext cx="1524000" cy="236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514600" y="2209800"/>
            <a:ext cx="3886200" cy="3657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Example: K-Means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7929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M-Step:  </a:t>
            </a:r>
            <a:r>
              <a:rPr lang="en-US" sz="2400" dirty="0" err="1" smtClean="0"/>
              <a:t>Recompute</a:t>
            </a:r>
            <a:r>
              <a:rPr lang="en-US" sz="2400" dirty="0" smtClean="0"/>
              <a:t> the </a:t>
            </a:r>
            <a:r>
              <a:rPr lang="en-US" sz="2400" dirty="0" err="1" smtClean="0"/>
              <a:t>centroid</a:t>
            </a:r>
            <a:r>
              <a:rPr lang="en-US" sz="2400" dirty="0" smtClean="0"/>
              <a:t> as the center of all its points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76400" y="22860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6800" y="44958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876800" y="2514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43000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2450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4583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3114" y="4583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94314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00200" y="26670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81800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10000" y="2514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600200" y="35814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52400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66700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240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768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100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00200" y="3962400"/>
            <a:ext cx="152400" cy="15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114800" y="3276600"/>
            <a:ext cx="152400" cy="15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14400" y="2895600"/>
            <a:ext cx="1524000" cy="236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514600" y="2209800"/>
            <a:ext cx="3886200" cy="3657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Example: K-Means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7258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E-Step:  Assign each of the points to the nearest </a:t>
            </a:r>
            <a:r>
              <a:rPr lang="en-US" sz="2400" dirty="0" err="1" smtClean="0"/>
              <a:t>centroid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76400" y="22860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6800" y="44958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876800" y="2514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43000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2450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4583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3114" y="4583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94314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00200" y="26670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81800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10000" y="2514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600200" y="35814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52400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66700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240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768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100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00200" y="3962400"/>
            <a:ext cx="152400" cy="15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114800" y="3276600"/>
            <a:ext cx="152400" cy="15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66800" y="2895600"/>
            <a:ext cx="2438400" cy="236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29000" y="2209800"/>
            <a:ext cx="21336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Example: K-Means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7929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M-Step:  </a:t>
            </a:r>
            <a:r>
              <a:rPr lang="en-US" sz="2400" dirty="0" err="1" smtClean="0"/>
              <a:t>Recompute</a:t>
            </a:r>
            <a:r>
              <a:rPr lang="en-US" sz="2400" dirty="0" smtClean="0"/>
              <a:t> the </a:t>
            </a:r>
            <a:r>
              <a:rPr lang="en-US" sz="2400" dirty="0" err="1" smtClean="0"/>
              <a:t>centroid</a:t>
            </a:r>
            <a:r>
              <a:rPr lang="en-US" sz="2400" dirty="0" smtClean="0"/>
              <a:t> as the center of all its points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76400" y="22860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6800" y="44958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876800" y="2514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43000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2450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4583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3114" y="4583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94314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00200" y="26670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81800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10000" y="2514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600200" y="35814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52400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66700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240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768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100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05000" y="4114800"/>
            <a:ext cx="152400" cy="15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419600" y="3048000"/>
            <a:ext cx="152400" cy="15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66800" y="2895600"/>
            <a:ext cx="2438400" cy="236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29000" y="2209800"/>
            <a:ext cx="21336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Expectation Maximization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6477000"/>
            <a:ext cx="309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Christopher Bishop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1276350"/>
            <a:ext cx="78295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Expectation Maximization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6477000"/>
            <a:ext cx="309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Christopher Bishop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1066800"/>
            <a:ext cx="82581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Example: K-Means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7258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E-Step:  Assign each of the points to the nearest </a:t>
            </a:r>
            <a:r>
              <a:rPr lang="en-US" sz="2400" dirty="0" err="1" smtClean="0"/>
              <a:t>centroid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76400" y="22860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6800" y="44958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876800" y="2514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43000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2450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4583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3114" y="4583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94314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00200" y="26670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81800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10000" y="2514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600200" y="35814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52400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66700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240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768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100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00200" y="4419600"/>
            <a:ext cx="152400" cy="15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743200" y="4419600"/>
            <a:ext cx="152400" cy="15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14400" y="2895600"/>
            <a:ext cx="1524000" cy="236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514600" y="2209800"/>
            <a:ext cx="3886200" cy="3657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Sentence Segmentation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048000"/>
            <a:ext cx="6571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are the </a:t>
            </a:r>
            <a:r>
              <a:rPr lang="en-US" sz="3200" b="1" dirty="0" smtClean="0"/>
              <a:t>features</a:t>
            </a:r>
            <a:r>
              <a:rPr lang="en-US" sz="3200" dirty="0" smtClean="0"/>
              <a:t> you would use?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818382"/>
            <a:ext cx="845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Yes, Mr</a:t>
            </a:r>
            <a:r>
              <a:rPr lang="en-US" sz="3200" b="1" dirty="0" smtClean="0">
                <a:solidFill>
                  <a:srgbClr val="00B050"/>
                </a:solidFill>
              </a:rPr>
              <a:t>. </a:t>
            </a:r>
            <a:r>
              <a:rPr lang="en-US" sz="3200" dirty="0" err="1" smtClean="0"/>
              <a:t>Anurag</a:t>
            </a:r>
            <a:r>
              <a:rPr lang="en-US" sz="3200" b="1" dirty="0" smtClean="0">
                <a:solidFill>
                  <a:srgbClr val="FF0000"/>
                </a:solidFill>
              </a:rPr>
              <a:t>.  </a:t>
            </a:r>
            <a:r>
              <a:rPr lang="en-US" sz="3200" dirty="0" smtClean="0"/>
              <a:t>You need a D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  <a:r>
              <a:rPr lang="en-US" sz="3200" dirty="0" smtClean="0"/>
              <a:t>L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  <a:r>
              <a:rPr lang="en-US" sz="3200" dirty="0" smtClean="0"/>
              <a:t> to drive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IN" sz="32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1816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That’s when you start reading the research papers!!!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Example: K-Means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7929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M-Step:  </a:t>
            </a:r>
            <a:r>
              <a:rPr lang="en-US" sz="2400" dirty="0" err="1" smtClean="0"/>
              <a:t>Recompute</a:t>
            </a:r>
            <a:r>
              <a:rPr lang="en-US" sz="2400" dirty="0" smtClean="0"/>
              <a:t> the </a:t>
            </a:r>
            <a:r>
              <a:rPr lang="en-US" sz="2400" dirty="0" err="1" smtClean="0"/>
              <a:t>centroid</a:t>
            </a:r>
            <a:r>
              <a:rPr lang="en-US" sz="2400" dirty="0" smtClean="0"/>
              <a:t> as the center of all its points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76400" y="22860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6800" y="44958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876800" y="2514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43000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2450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4583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3114" y="4583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94314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600200" y="26670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81800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10000" y="2514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600200" y="35814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52400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667000" y="4343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240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768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100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00200" y="3962400"/>
            <a:ext cx="152400" cy="15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114800" y="3276600"/>
            <a:ext cx="152400" cy="15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14400" y="2895600"/>
            <a:ext cx="1524000" cy="236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514600" y="2209800"/>
            <a:ext cx="3886200" cy="3657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10: Clustering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14300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Clustering documents into N clusters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Train classifier 1 with documents randomly assigned to one of N categories.</a:t>
            </a:r>
          </a:p>
          <a:p>
            <a:r>
              <a:rPr lang="en-US" sz="2800" b="1" dirty="0" smtClean="0"/>
              <a:t>Classify documents using classifier 1.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Train classifier 2 using the documents classified by the previous classifier (1).</a:t>
            </a:r>
          </a:p>
          <a:p>
            <a:r>
              <a:rPr lang="en-US" sz="2800" b="1" dirty="0" smtClean="0"/>
              <a:t>Classify documents using classifier 2.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Repeat K times …</a:t>
            </a:r>
          </a:p>
          <a:p>
            <a:r>
              <a:rPr lang="en-US" sz="2800" b="1" dirty="0" smtClean="0"/>
              <a:t>The output of classifier K will be in N clusters.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Time for Exercises!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818382"/>
            <a:ext cx="845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Let’s construct a clustering tool using a classifier!</a:t>
            </a:r>
            <a:endParaRPr lang="en-IN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259080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Extraction with Unlabelled Data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we do extraction </a:t>
            </a:r>
            <a:r>
              <a:rPr lang="en-US" smtClean="0"/>
              <a:t>with unlabelled data?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42820" y="5569803"/>
            <a:ext cx="220118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Bangalore, India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0863" y="1759565"/>
            <a:ext cx="38106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200" b="1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3200" dirty="0" smtClean="0"/>
              <a:t>Key-phrase Extraction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467380"/>
            <a:ext cx="67507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Discovering Key-phrases for Entity Extraction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438400"/>
            <a:ext cx="2057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Corpus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581400" y="2438400"/>
            <a:ext cx="2057400" cy="1905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Key-phrase Extraction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248400" y="2438400"/>
            <a:ext cx="2057400" cy="190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Key-phrases</a:t>
            </a:r>
            <a:endParaRPr lang="en-US" sz="2800" b="1" dirty="0"/>
          </a:p>
        </p:txBody>
      </p:sp>
      <p:sp>
        <p:nvSpPr>
          <p:cNvPr id="11" name="Right Arrow 10"/>
          <p:cNvSpPr/>
          <p:nvPr/>
        </p:nvSpPr>
        <p:spPr>
          <a:xfrm>
            <a:off x="2971800" y="3200400"/>
            <a:ext cx="6096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638800" y="3200400"/>
            <a:ext cx="6096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9330" y="304800"/>
            <a:ext cx="359245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Discovering </a:t>
            </a:r>
            <a:r>
              <a:rPr lang="en-US" sz="2800" dirty="0" err="1" smtClean="0"/>
              <a:t>Keyphrases</a:t>
            </a:r>
            <a:endParaRPr lang="en-US" sz="280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b="1" dirty="0" smtClean="0"/>
              <a:t>Corpus:</a:t>
            </a:r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Is the Canon 5 a good camera?</a:t>
            </a:r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Is the Canon factory close to Mumbai?</a:t>
            </a:r>
          </a:p>
          <a:p>
            <a:pPr>
              <a:buNone/>
            </a:pPr>
            <a:r>
              <a:rPr lang="en-IN" b="1" dirty="0" smtClean="0"/>
              <a:t>3:</a:t>
            </a:r>
            <a:r>
              <a:rPr lang="en-US" dirty="0" smtClean="0"/>
              <a:t>  Is the Canon camera made in Mumbai?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Find the words that stand out.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b="1" dirty="0" smtClean="0"/>
              <a:t>Canon, Mumbai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Why not: is, the,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Generate </a:t>
            </a:r>
            <a:r>
              <a:rPr lang="en-IN" dirty="0" err="1" smtClean="0"/>
              <a:t>ngrams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		</a:t>
            </a:r>
            <a:endParaRPr lang="en-IN" i="1" dirty="0" smtClean="0"/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Classify some as </a:t>
            </a:r>
            <a:r>
              <a:rPr lang="en-IN" dirty="0" err="1" smtClean="0"/>
              <a:t>keyphrases</a:t>
            </a:r>
            <a:endParaRPr lang="en-IN" i="1" dirty="0" smtClean="0"/>
          </a:p>
          <a:p>
            <a:pPr>
              <a:buNone/>
            </a:pPr>
            <a:endParaRPr lang="en-IN" i="1" dirty="0" smtClean="0"/>
          </a:p>
          <a:p>
            <a:pPr>
              <a:buNone/>
            </a:pPr>
            <a:endParaRPr lang="en-IN" i="1" dirty="0" smtClean="0"/>
          </a:p>
          <a:p>
            <a:pPr>
              <a:buNone/>
            </a:pPr>
            <a:endParaRPr lang="en-IN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19200" y="467380"/>
            <a:ext cx="71549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Supervised Algorithm for extracting key-phrases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Generate </a:t>
            </a:r>
            <a:r>
              <a:rPr lang="en-IN" dirty="0" err="1" smtClean="0"/>
              <a:t>ngrams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		</a:t>
            </a:r>
            <a:endParaRPr lang="en-IN" i="1" dirty="0" smtClean="0"/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The ones that stand out statistically from a background corpus are the </a:t>
            </a:r>
            <a:r>
              <a:rPr lang="en-IN" dirty="0" err="1" smtClean="0"/>
              <a:t>keyphrases</a:t>
            </a:r>
            <a:endParaRPr lang="en-IN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90600" y="467380"/>
            <a:ext cx="76326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Unsupervised Algorithm for extracting key-phrases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9330" y="304800"/>
            <a:ext cx="359245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Discovering </a:t>
            </a:r>
            <a:r>
              <a:rPr lang="en-US" sz="2800" dirty="0" err="1" smtClean="0"/>
              <a:t>Keyphrases</a:t>
            </a:r>
            <a:endParaRPr lang="en-US" sz="280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b="1" dirty="0" smtClean="0"/>
              <a:t>Corpus:</a:t>
            </a:r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Is the Canon 5 a good camera?</a:t>
            </a:r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Is the Canon factory close to Mumbai?</a:t>
            </a:r>
          </a:p>
          <a:p>
            <a:pPr>
              <a:buNone/>
            </a:pPr>
            <a:r>
              <a:rPr lang="en-IN" b="1" dirty="0" smtClean="0"/>
              <a:t>3:</a:t>
            </a:r>
            <a:r>
              <a:rPr lang="en-US" dirty="0" smtClean="0"/>
              <a:t>  Is the Canon camera made in Mumbai?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Find the words that stand out.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b="1" dirty="0" smtClean="0"/>
              <a:t>Canon, Mumbai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Canon and Mumbai are uncommon words that occur more often than they typically do in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Sentence Segmentation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048000"/>
            <a:ext cx="694889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are the </a:t>
            </a:r>
            <a:r>
              <a:rPr lang="en-US" sz="3200" b="1" dirty="0" smtClean="0"/>
              <a:t>features</a:t>
            </a:r>
            <a:r>
              <a:rPr lang="en-US" sz="3200" dirty="0" smtClean="0"/>
              <a:t> you would use?</a:t>
            </a:r>
          </a:p>
          <a:p>
            <a:r>
              <a:rPr lang="en-US" sz="3200" dirty="0" err="1" smtClean="0"/>
              <a:t>Is_This_Character_a_Dot</a:t>
            </a:r>
            <a:endParaRPr lang="en-US" sz="3200" dirty="0" smtClean="0"/>
          </a:p>
          <a:p>
            <a:r>
              <a:rPr lang="en-US" sz="3200" dirty="0" err="1" smtClean="0"/>
              <a:t>Is_This_Within_Quotes</a:t>
            </a:r>
            <a:endParaRPr lang="en-US" sz="3200" dirty="0" smtClean="0"/>
          </a:p>
          <a:p>
            <a:r>
              <a:rPr lang="en-US" sz="3200" dirty="0" err="1" smtClean="0"/>
              <a:t>Is_Next_Letter_Capitalized</a:t>
            </a:r>
            <a:endParaRPr lang="en-US" sz="3200" dirty="0" smtClean="0"/>
          </a:p>
          <a:p>
            <a:r>
              <a:rPr lang="en-US" sz="3200" dirty="0" err="1" smtClean="0"/>
              <a:t>Is_Prev_Letter_Capitalized</a:t>
            </a:r>
            <a:endParaRPr lang="en-US" sz="3200" dirty="0" smtClean="0"/>
          </a:p>
          <a:p>
            <a:r>
              <a:rPr lang="en-US" sz="3200" dirty="0" err="1" smtClean="0"/>
              <a:t>Number_of_Words_in_Sentence_so_Far</a:t>
            </a:r>
            <a:endParaRPr lang="en-US" sz="3200" dirty="0" smtClean="0"/>
          </a:p>
          <a:p>
            <a:r>
              <a:rPr lang="en-US" sz="3200" dirty="0" err="1" smtClean="0"/>
              <a:t>Is_Next_Word_a_Name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818382"/>
            <a:ext cx="845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Yes, Mr</a:t>
            </a:r>
            <a:r>
              <a:rPr lang="en-US" sz="3200" b="1" dirty="0" smtClean="0">
                <a:solidFill>
                  <a:srgbClr val="00B050"/>
                </a:solidFill>
              </a:rPr>
              <a:t>. </a:t>
            </a:r>
            <a:r>
              <a:rPr lang="en-US" sz="3200" dirty="0" err="1" smtClean="0"/>
              <a:t>Anurag</a:t>
            </a:r>
            <a:r>
              <a:rPr lang="en-US" sz="3200" b="1" dirty="0" smtClean="0">
                <a:solidFill>
                  <a:srgbClr val="FF0000"/>
                </a:solidFill>
              </a:rPr>
              <a:t>.  </a:t>
            </a:r>
            <a:r>
              <a:rPr lang="en-US" sz="3200" dirty="0" smtClean="0"/>
              <a:t>You need a D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  <a:r>
              <a:rPr lang="en-US" sz="3200" dirty="0" smtClean="0"/>
              <a:t>L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  <a:r>
              <a:rPr lang="en-US" sz="3200" dirty="0" smtClean="0"/>
              <a:t> to drive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IN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9330" y="304800"/>
            <a:ext cx="359245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Discovering </a:t>
            </a:r>
            <a:r>
              <a:rPr lang="en-US" sz="2800" dirty="0" err="1" smtClean="0"/>
              <a:t>Keyphrases</a:t>
            </a:r>
            <a:endParaRPr lang="en-US" sz="280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b="1" dirty="0" smtClean="0"/>
              <a:t>Corpus:</a:t>
            </a:r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Is the Canon 5 a good camera?</a:t>
            </a:r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Is the Canon factory close to Mumbai?</a:t>
            </a:r>
          </a:p>
          <a:p>
            <a:pPr>
              <a:buNone/>
            </a:pPr>
            <a:r>
              <a:rPr lang="en-IN" b="1" dirty="0" smtClean="0"/>
              <a:t>3:</a:t>
            </a:r>
            <a:r>
              <a:rPr lang="en-US" dirty="0" smtClean="0"/>
              <a:t>  Is the Canon camera made in Mumbai?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Find the words that stand out.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b="1" dirty="0" smtClean="0"/>
              <a:t>Is, the, 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Is</a:t>
            </a:r>
            <a:r>
              <a:rPr lang="en-US" dirty="0" smtClean="0"/>
              <a:t>, </a:t>
            </a:r>
            <a:r>
              <a:rPr lang="en-US" b="1" dirty="0" smtClean="0"/>
              <a:t>the</a:t>
            </a:r>
            <a:r>
              <a:rPr lang="en-US" dirty="0" smtClean="0"/>
              <a:t> and </a:t>
            </a:r>
            <a:r>
              <a:rPr lang="en-US" b="1" dirty="0" smtClean="0"/>
              <a:t>?</a:t>
            </a:r>
            <a:r>
              <a:rPr lang="en-US" dirty="0" smtClean="0"/>
              <a:t> are common tokens in any corpus.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Generate </a:t>
            </a:r>
            <a:r>
              <a:rPr lang="en-IN" dirty="0" err="1" smtClean="0"/>
              <a:t>ngrams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		</a:t>
            </a:r>
            <a:r>
              <a:rPr lang="en-IN" i="1" dirty="0" smtClean="0"/>
              <a:t>Easy to do from a corpus</a:t>
            </a:r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Throw out all patterns that are outstanding</a:t>
            </a:r>
          </a:p>
          <a:p>
            <a:pPr>
              <a:buNone/>
            </a:pPr>
            <a:r>
              <a:rPr lang="en-IN" i="1" dirty="0" smtClean="0"/>
              <a:t>		Use a statistical measure</a:t>
            </a:r>
          </a:p>
          <a:p>
            <a:pPr>
              <a:buNone/>
            </a:pPr>
            <a:endParaRPr lang="en-IN" i="1" dirty="0" smtClean="0"/>
          </a:p>
          <a:p>
            <a:pPr>
              <a:buNone/>
            </a:pPr>
            <a:endParaRPr lang="en-IN" i="1" dirty="0" smtClean="0"/>
          </a:p>
          <a:p>
            <a:pPr>
              <a:buNone/>
            </a:pPr>
            <a:endParaRPr lang="en-IN" i="1" dirty="0" smtClean="0"/>
          </a:p>
          <a:p>
            <a:pPr>
              <a:buNone/>
            </a:pPr>
            <a:endParaRPr lang="en-IN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55093" y="467380"/>
            <a:ext cx="547162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Algorithm for extracting key-phrases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Probability Ratios</a:t>
            </a:r>
          </a:p>
          <a:p>
            <a:pPr>
              <a:buNone/>
            </a:pPr>
            <a:r>
              <a:rPr lang="en-IN" b="1" dirty="0" smtClean="0"/>
              <a:t>List the words with the highest probability ratios</a:t>
            </a:r>
          </a:p>
          <a:p>
            <a:pPr>
              <a:buNone/>
            </a:pPr>
            <a:endParaRPr lang="en-IN" b="1" i="1" dirty="0" smtClean="0"/>
          </a:p>
          <a:p>
            <a:pPr>
              <a:buNone/>
            </a:pPr>
            <a:r>
              <a:rPr lang="en-IN" b="1" i="1" dirty="0" smtClean="0"/>
              <a:t>Probability Ratio:  probability in this corpus </a:t>
            </a:r>
            <a:r>
              <a:rPr lang="en-IN" b="1" i="1" dirty="0" err="1" smtClean="0"/>
              <a:t>vs</a:t>
            </a:r>
            <a:r>
              <a:rPr lang="en-IN" b="1" i="1" dirty="0" smtClean="0"/>
              <a:t> probability in a background corpus</a:t>
            </a:r>
            <a:endParaRPr lang="en-IN" i="1" dirty="0" smtClean="0"/>
          </a:p>
          <a:p>
            <a:pPr>
              <a:buNone/>
            </a:pPr>
            <a:r>
              <a:rPr lang="en-IN" dirty="0" smtClean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467380"/>
            <a:ext cx="705526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Statistical Measures for Identifying Key-Phrases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/>
              <a:t>Issues with Probability Ratios:</a:t>
            </a:r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Does not work well for rare words (they get probability ratios of 1/1 or 0/0)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228600"/>
            <a:ext cx="27339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Probability Ratios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1:</a:t>
            </a:r>
            <a:r>
              <a:rPr lang="en-IN" dirty="0" smtClean="0"/>
              <a:t>  Probability Ratios</a:t>
            </a:r>
          </a:p>
          <a:p>
            <a:pPr>
              <a:buNone/>
            </a:pPr>
            <a:r>
              <a:rPr lang="en-IN" b="1" dirty="0" smtClean="0"/>
              <a:t>List the words with the highest probability ratios</a:t>
            </a:r>
          </a:p>
          <a:p>
            <a:pPr>
              <a:buNone/>
            </a:pPr>
            <a:endParaRPr lang="en-IN" b="1" i="1" dirty="0" smtClean="0"/>
          </a:p>
          <a:p>
            <a:pPr>
              <a:buNone/>
            </a:pPr>
            <a:r>
              <a:rPr lang="en-IN" b="1" i="1" dirty="0" smtClean="0"/>
              <a:t>Probability Ratio:  probability in this corpus </a:t>
            </a:r>
            <a:r>
              <a:rPr lang="en-IN" b="1" i="1" dirty="0" err="1" smtClean="0"/>
              <a:t>vs</a:t>
            </a:r>
            <a:r>
              <a:rPr lang="en-IN" b="1" i="1" dirty="0" smtClean="0"/>
              <a:t> probability in a background corpus</a:t>
            </a:r>
            <a:endParaRPr lang="en-IN" i="1" dirty="0" smtClean="0"/>
          </a:p>
          <a:p>
            <a:pPr>
              <a:buNone/>
            </a:pPr>
            <a:r>
              <a:rPr lang="en-IN" dirty="0" smtClean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467380"/>
            <a:ext cx="705526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Statistical Measures for Identifying Key-Phrases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</a:t>
            </a:r>
            <a:r>
              <a:rPr lang="en-IN" dirty="0" err="1" smtClean="0"/>
              <a:t>Pointwise</a:t>
            </a:r>
            <a:r>
              <a:rPr lang="en-IN" dirty="0" smtClean="0"/>
              <a:t> Mutual Information</a:t>
            </a:r>
          </a:p>
          <a:p>
            <a:pPr>
              <a:buNone/>
            </a:pPr>
            <a:r>
              <a:rPr lang="en-IN" b="1" dirty="0" smtClean="0"/>
              <a:t>Useful for multiple words</a:t>
            </a:r>
          </a:p>
          <a:p>
            <a:pPr>
              <a:buNone/>
            </a:pPr>
            <a:endParaRPr lang="en-IN" b="1" i="1" dirty="0" smtClean="0"/>
          </a:p>
          <a:p>
            <a:pPr>
              <a:buNone/>
            </a:pPr>
            <a:r>
              <a:rPr lang="en-IN" b="1" i="1" dirty="0" smtClean="0"/>
              <a:t>PMI:  probability of two words occurring one after the other divided by the product of their individual probabilities</a:t>
            </a:r>
            <a:endParaRPr lang="en-IN" i="1" dirty="0" smtClean="0"/>
          </a:p>
          <a:p>
            <a:pPr>
              <a:buNone/>
            </a:pPr>
            <a:r>
              <a:rPr lang="en-IN" dirty="0" smtClean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467380"/>
            <a:ext cx="705526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Statistical Measures for Identifying Key-Phrases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</a:t>
            </a:r>
            <a:r>
              <a:rPr lang="en-IN" dirty="0" err="1" smtClean="0"/>
              <a:t>Pointwise</a:t>
            </a:r>
            <a:r>
              <a:rPr lang="en-IN" dirty="0" smtClean="0"/>
              <a:t> Mutual Information</a:t>
            </a:r>
          </a:p>
          <a:p>
            <a:pPr>
              <a:buNone/>
            </a:pPr>
            <a:r>
              <a:rPr lang="en-IN" b="1" dirty="0" smtClean="0"/>
              <a:t>Useful for multiple words</a:t>
            </a:r>
          </a:p>
          <a:p>
            <a:pPr>
              <a:buNone/>
            </a:pPr>
            <a:endParaRPr lang="en-IN" b="1" i="1" dirty="0" smtClean="0"/>
          </a:p>
          <a:p>
            <a:pPr>
              <a:buNone/>
            </a:pPr>
            <a:r>
              <a:rPr lang="en-IN" b="1" i="1" dirty="0" smtClean="0"/>
              <a:t>PMI:</a:t>
            </a:r>
            <a:endParaRPr lang="en-IN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66800" y="467380"/>
            <a:ext cx="705526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Statistical Measures for Identifying Key-Phrases</a:t>
            </a:r>
          </a:p>
        </p:txBody>
      </p:sp>
      <p:pic>
        <p:nvPicPr>
          <p:cNvPr id="29698" name="Picture 2" descr="&#10;\operatorname{pmi}(x;y) \equiv \log\frac{p(x,y)}{p(x)p(y)} = \log\frac{p(x|y)}{p(x)} = \log\frac{p(y|x)}{p(y)}.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419600"/>
            <a:ext cx="8936038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</a:t>
            </a:r>
            <a:r>
              <a:rPr lang="en-IN" dirty="0" err="1" smtClean="0"/>
              <a:t>Kullback</a:t>
            </a:r>
            <a:r>
              <a:rPr lang="en-IN" dirty="0" smtClean="0"/>
              <a:t> </a:t>
            </a:r>
            <a:r>
              <a:rPr lang="en-IN" dirty="0" err="1" smtClean="0"/>
              <a:t>Leibler</a:t>
            </a:r>
            <a:r>
              <a:rPr lang="en-IN" dirty="0" smtClean="0"/>
              <a:t> Divergence</a:t>
            </a:r>
          </a:p>
          <a:p>
            <a:pPr>
              <a:buNone/>
            </a:pPr>
            <a:r>
              <a:rPr lang="en-IN" b="1" dirty="0" smtClean="0"/>
              <a:t>Useful for individual or multiple words</a:t>
            </a:r>
          </a:p>
          <a:p>
            <a:pPr>
              <a:buNone/>
            </a:pPr>
            <a:endParaRPr lang="en-IN" b="1" i="1" dirty="0" smtClean="0"/>
          </a:p>
          <a:p>
            <a:pPr>
              <a:buNone/>
            </a:pPr>
            <a:r>
              <a:rPr lang="en-IN" b="1" i="1" dirty="0" smtClean="0"/>
              <a:t>KL Divergence: </a:t>
            </a:r>
            <a:r>
              <a:rPr lang="en-GB" dirty="0" err="1" smtClean="0"/>
              <a:t>Kullback–Leibler</a:t>
            </a:r>
            <a:r>
              <a:rPr lang="en-GB" dirty="0" smtClean="0"/>
              <a:t> divergence of </a:t>
            </a:r>
            <a:r>
              <a:rPr lang="en-GB" i="1" dirty="0" smtClean="0"/>
              <a:t>Q</a:t>
            </a:r>
            <a:r>
              <a:rPr lang="en-GB" dirty="0" smtClean="0"/>
              <a:t> from </a:t>
            </a:r>
            <a:r>
              <a:rPr lang="en-GB" i="1" dirty="0" smtClean="0"/>
              <a:t>P</a:t>
            </a:r>
            <a:r>
              <a:rPr lang="en-GB" dirty="0" smtClean="0"/>
              <a:t>, denoted </a:t>
            </a:r>
            <a:r>
              <a:rPr lang="en-GB" i="1" dirty="0" smtClean="0"/>
              <a:t>D</a:t>
            </a:r>
            <a:r>
              <a:rPr lang="en-GB" baseline="-25000" dirty="0" smtClean="0"/>
              <a:t>KL</a:t>
            </a:r>
            <a:r>
              <a:rPr lang="en-GB" dirty="0" smtClean="0"/>
              <a:t>(</a:t>
            </a:r>
            <a:r>
              <a:rPr lang="en-GB" i="1" dirty="0" smtClean="0"/>
              <a:t>P</a:t>
            </a:r>
            <a:r>
              <a:rPr lang="en-GB" dirty="0" smtClean="0"/>
              <a:t>‖</a:t>
            </a:r>
            <a:r>
              <a:rPr lang="en-GB" i="1" dirty="0" smtClean="0"/>
              <a:t>Q</a:t>
            </a:r>
            <a:r>
              <a:rPr lang="en-GB" dirty="0" smtClean="0"/>
              <a:t>), is a measure of the information lost when </a:t>
            </a:r>
            <a:r>
              <a:rPr lang="en-GB" i="1" dirty="0" smtClean="0"/>
              <a:t>Q</a:t>
            </a:r>
            <a:r>
              <a:rPr lang="en-GB" dirty="0" smtClean="0"/>
              <a:t> is used to approximate </a:t>
            </a:r>
            <a:r>
              <a:rPr lang="en-GB" i="1" dirty="0" smtClean="0"/>
              <a:t>P</a:t>
            </a:r>
            <a:endParaRPr lang="en-IN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66800" y="467380"/>
            <a:ext cx="705526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Statistical Measures for Identifying Key-Phrases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b="1" dirty="0" smtClean="0"/>
          </a:p>
          <a:p>
            <a:pPr>
              <a:buNone/>
            </a:pPr>
            <a:r>
              <a:rPr lang="en-IN" b="1" dirty="0" smtClean="0"/>
              <a:t>2:</a:t>
            </a:r>
            <a:r>
              <a:rPr lang="en-IN" dirty="0" smtClean="0"/>
              <a:t>  </a:t>
            </a:r>
            <a:r>
              <a:rPr lang="en-IN" dirty="0" err="1" smtClean="0"/>
              <a:t>Kullback</a:t>
            </a:r>
            <a:r>
              <a:rPr lang="en-IN" dirty="0" smtClean="0"/>
              <a:t> </a:t>
            </a:r>
            <a:r>
              <a:rPr lang="en-IN" dirty="0" err="1" smtClean="0"/>
              <a:t>Leibler</a:t>
            </a:r>
            <a:r>
              <a:rPr lang="en-IN" dirty="0" smtClean="0"/>
              <a:t> Divergence</a:t>
            </a:r>
          </a:p>
          <a:p>
            <a:pPr>
              <a:buNone/>
            </a:pPr>
            <a:r>
              <a:rPr lang="en-IN" b="1" dirty="0" smtClean="0"/>
              <a:t>Useful for individual or multiple words</a:t>
            </a:r>
          </a:p>
          <a:p>
            <a:pPr>
              <a:buNone/>
            </a:pPr>
            <a:endParaRPr lang="en-IN" b="1" i="1" dirty="0" smtClean="0"/>
          </a:p>
          <a:p>
            <a:pPr>
              <a:buNone/>
            </a:pPr>
            <a:r>
              <a:rPr lang="en-IN" b="1" i="1" dirty="0" smtClean="0"/>
              <a:t>KL Divergence:</a:t>
            </a:r>
          </a:p>
          <a:p>
            <a:pPr>
              <a:buNone/>
            </a:pPr>
            <a:endParaRPr lang="en-IN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66800" y="467380"/>
            <a:ext cx="705526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Statistical Measures for Identifying Key-Phrases</a:t>
            </a:r>
          </a:p>
        </p:txBody>
      </p:sp>
      <p:pic>
        <p:nvPicPr>
          <p:cNvPr id="2050" name="Picture 2" descr="D_{\mathrm{KL}}(P\|Q) = \sum_i P(i) \, \ln\frac{P(i)}{Q(i)}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343400"/>
            <a:ext cx="5233348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Real world</a:t>
            </a:r>
            <a:r>
              <a:rPr lang="en-US" sz="4400" dirty="0" smtClean="0">
                <a:solidFill>
                  <a:schemeClr val="bg1"/>
                </a:solidFill>
              </a:rPr>
              <a:t> text analytics problem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2389" y="3505200"/>
            <a:ext cx="50133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/>
            <a:r>
              <a:rPr lang="en-US" sz="4000" dirty="0" smtClean="0"/>
              <a:t>B2B </a:t>
            </a:r>
            <a:r>
              <a:rPr lang="en-US" sz="4000" dirty="0" smtClean="0"/>
              <a:t>Marketing!!!</a:t>
            </a:r>
          </a:p>
          <a:p>
            <a:pPr marL="514350" indent="-514350" algn="ctr"/>
            <a:r>
              <a:rPr lang="en-US" sz="4000" dirty="0" smtClean="0"/>
              <a:t>Promoting </a:t>
            </a:r>
            <a:r>
              <a:rPr lang="en-US" sz="4000" dirty="0" smtClean="0"/>
              <a:t>a B2B Brand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818382"/>
            <a:ext cx="84582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Let’s see how you might use text analytics to solve </a:t>
            </a:r>
            <a:r>
              <a:rPr lang="en-US" sz="3200" dirty="0" smtClean="0"/>
              <a:t>a marketing</a:t>
            </a:r>
            <a:r>
              <a:rPr lang="en-US" sz="3200" dirty="0" smtClean="0"/>
              <a:t> problem</a:t>
            </a:r>
            <a:r>
              <a:rPr lang="en-US" sz="3200" dirty="0" smtClean="0"/>
              <a:t>!</a:t>
            </a:r>
            <a:endParaRPr lang="en-IN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Sentence Segmentation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78314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Train an NB classifier on some text whose characters are marked as sentence terminators or not.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19200" y="381000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It will learn to assign characters to the categories </a:t>
            </a:r>
            <a:r>
              <a:rPr lang="en-US" sz="3200" b="1" dirty="0" smtClean="0">
                <a:solidFill>
                  <a:srgbClr val="FF0000"/>
                </a:solidFill>
              </a:rPr>
              <a:t>sentence terminator </a:t>
            </a:r>
            <a:r>
              <a:rPr lang="en-US" sz="3200" b="1" dirty="0" smtClean="0"/>
              <a:t>and </a:t>
            </a:r>
            <a:r>
              <a:rPr lang="en-US" sz="3200" b="1" dirty="0" smtClean="0">
                <a:solidFill>
                  <a:srgbClr val="00B050"/>
                </a:solidFill>
              </a:rPr>
              <a:t>not a </a:t>
            </a:r>
            <a:r>
              <a:rPr lang="en-US" sz="3200" b="1" dirty="0" smtClean="0">
                <a:solidFill>
                  <a:srgbClr val="00B050"/>
                </a:solidFill>
              </a:rPr>
              <a:t>sentence terminator</a:t>
            </a:r>
            <a:r>
              <a:rPr lang="en-US" sz="3200" b="1" dirty="0" smtClean="0"/>
              <a:t>.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2587625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One Text Analytics Project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3220" y="838200"/>
            <a:ext cx="584127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/>
              <a:t>Applications</a:t>
            </a:r>
          </a:p>
          <a:p>
            <a:pPr algn="ctr"/>
            <a:r>
              <a:rPr lang="en-GB" sz="4400" dirty="0" smtClean="0"/>
              <a:t>of</a:t>
            </a:r>
          </a:p>
          <a:p>
            <a:pPr algn="ctr"/>
            <a:r>
              <a:rPr lang="en-GB" sz="4400" dirty="0" smtClean="0"/>
              <a:t>Text Analytics</a:t>
            </a:r>
          </a:p>
          <a:p>
            <a:pPr algn="ctr"/>
            <a:r>
              <a:rPr lang="en-GB" sz="4400" dirty="0" smtClean="0"/>
              <a:t>to</a:t>
            </a:r>
          </a:p>
          <a:p>
            <a:pPr algn="ctr"/>
            <a:r>
              <a:rPr lang="en-GB" sz="4400" dirty="0" smtClean="0"/>
              <a:t>B2B Sales and Marketing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4800" y="304800"/>
            <a:ext cx="858741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/>
              <a:t>The Problem:  Marketing B2B Brands</a:t>
            </a:r>
            <a:endParaRPr lang="en-US" sz="4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dirty="0" smtClean="0"/>
              <a:t>How We Promote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B2B Products Today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noProof="0" dirty="0" smtClean="0"/>
              <a:t>What Can Happen </a:t>
            </a:r>
            <a:r>
              <a:rPr lang="en-US" sz="2800" dirty="0" smtClean="0"/>
              <a:t>W</a:t>
            </a:r>
            <a:r>
              <a:rPr lang="en-US" sz="2800" noProof="0" dirty="0" smtClean="0"/>
              <a:t>hen You Apply Text Analytics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019800" y="6096000"/>
            <a:ext cx="22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Image from Wikipedia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5867400"/>
            <a:ext cx="22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Image from Wikipedia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2590800"/>
            <a:ext cx="8153400" cy="3505200"/>
          </a:xfrm>
          <a:prstGeom prst="rect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ounded Rectangle 29"/>
          <p:cNvSpPr/>
          <p:nvPr/>
        </p:nvSpPr>
        <p:spPr>
          <a:xfrm>
            <a:off x="762000" y="2057400"/>
            <a:ext cx="2286000" cy="990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B2C</a:t>
            </a:r>
            <a:endParaRPr lang="en-IN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295400" y="5498068"/>
            <a:ext cx="159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Advertisement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1066800" y="381000"/>
            <a:ext cx="7010400" cy="990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B2C and B2B Products</a:t>
            </a:r>
            <a:endParaRPr lang="en-IN" sz="4800" b="1" dirty="0"/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90900"/>
            <a:ext cx="30289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6172200" y="5486400"/>
            <a:ext cx="159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Advertisement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943600" y="2057400"/>
            <a:ext cx="2286000" cy="990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B2B</a:t>
            </a:r>
            <a:endParaRPr lang="en-IN" sz="2400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581400"/>
            <a:ext cx="9429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019800" y="6096000"/>
            <a:ext cx="22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Image from Wikipedia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5867400"/>
            <a:ext cx="22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Image from Wikipedia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3276600"/>
            <a:ext cx="8153400" cy="2819400"/>
          </a:xfrm>
          <a:prstGeom prst="rect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ounded Rectangle 32"/>
          <p:cNvSpPr/>
          <p:nvPr/>
        </p:nvSpPr>
        <p:spPr>
          <a:xfrm>
            <a:off x="1066800" y="381000"/>
            <a:ext cx="7010400" cy="2667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The difference between B2C and B2B marketing</a:t>
            </a:r>
            <a:endParaRPr lang="en-IN" sz="4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886200" y="3886200"/>
            <a:ext cx="1633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is one of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0" y="4724400"/>
            <a:ext cx="33479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targeting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019800" y="6096000"/>
            <a:ext cx="22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Image from Wikipedia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5867400"/>
            <a:ext cx="22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Image from Wikipedia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2590800"/>
            <a:ext cx="8153400" cy="3505200"/>
          </a:xfrm>
          <a:prstGeom prst="rect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ounded Rectangle 32"/>
          <p:cNvSpPr/>
          <p:nvPr/>
        </p:nvSpPr>
        <p:spPr>
          <a:xfrm>
            <a:off x="533400" y="381000"/>
            <a:ext cx="8229600" cy="990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If the product is a B2C product</a:t>
            </a:r>
            <a:endParaRPr lang="en-IN" sz="4800" b="1" dirty="0"/>
          </a:p>
        </p:txBody>
      </p:sp>
      <p:pic>
        <p:nvPicPr>
          <p:cNvPr id="72706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2213" y="3956050"/>
            <a:ext cx="1830387" cy="1149350"/>
          </a:xfrm>
          <a:prstGeom prst="rect">
            <a:avLst/>
          </a:prstGeom>
          <a:noFill/>
        </p:spPr>
      </p:pic>
      <p:pic>
        <p:nvPicPr>
          <p:cNvPr id="72707" name="Picture 3" descr="C:\Program Files (x86)\Microsoft Office\MEDIA\CAGCAT10\j028569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015137"/>
            <a:ext cx="1447800" cy="1547463"/>
          </a:xfrm>
          <a:prstGeom prst="rect">
            <a:avLst/>
          </a:prstGeom>
          <a:noFill/>
        </p:spPr>
      </p:pic>
      <p:pic>
        <p:nvPicPr>
          <p:cNvPr id="72708" name="Picture 4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00800" y="3821668"/>
            <a:ext cx="1863725" cy="1773237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1181210" y="3212068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Customer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153010" y="312420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Customer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934200" y="312420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Customer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705600" y="5650468"/>
            <a:ext cx="127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Accountant</a:t>
            </a:r>
            <a:endParaRPr lang="en-US" b="1" dirty="0"/>
          </a:p>
        </p:txBody>
      </p:sp>
      <p:pic>
        <p:nvPicPr>
          <p:cNvPr id="1026" name="Picture 2" descr="C:\Program Files (x86)\Microsoft Office\MEDIA\OFFICE12\Bullets\BD21301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2210" y="2754868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2" descr="C:\Program Files (x86)\Microsoft Office\MEDIA\OFFICE12\Bullets\BD21301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7810" y="2743200"/>
            <a:ext cx="457200" cy="457200"/>
          </a:xfrm>
          <a:prstGeom prst="rect">
            <a:avLst/>
          </a:prstGeom>
          <a:noFill/>
        </p:spPr>
      </p:pic>
      <p:pic>
        <p:nvPicPr>
          <p:cNvPr id="22" name="Picture 2" descr="C:\Program Files (x86)\Microsoft Office\MEDIA\OFFICE12\Bullets\BD21301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743200"/>
            <a:ext cx="457200" cy="4572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813554" y="1437382"/>
            <a:ext cx="68126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B2C – A large </a:t>
            </a:r>
            <a:r>
              <a:rPr lang="en-US" sz="3200" i="1" dirty="0" smtClean="0"/>
              <a:t>segment</a:t>
            </a:r>
            <a:r>
              <a:rPr lang="en-US" sz="3200" b="1" dirty="0" smtClean="0"/>
              <a:t> of the world is a</a:t>
            </a:r>
          </a:p>
          <a:p>
            <a:r>
              <a:rPr lang="en-US" sz="3200" i="1" dirty="0" smtClean="0"/>
              <a:t>Prospective Buyer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019800" y="6096000"/>
            <a:ext cx="22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Image from Wikipedia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5867400"/>
            <a:ext cx="22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Image from Wikipedia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2590800"/>
            <a:ext cx="8153400" cy="3505200"/>
          </a:xfrm>
          <a:prstGeom prst="rect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ounded Rectangle 32"/>
          <p:cNvSpPr/>
          <p:nvPr/>
        </p:nvSpPr>
        <p:spPr>
          <a:xfrm>
            <a:off x="457200" y="381000"/>
            <a:ext cx="8305800" cy="990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If the product is a B2B product</a:t>
            </a:r>
            <a:endParaRPr lang="en-IN" sz="4800" b="1" dirty="0"/>
          </a:p>
        </p:txBody>
      </p:sp>
      <p:pic>
        <p:nvPicPr>
          <p:cNvPr id="72706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2213" y="4114800"/>
            <a:ext cx="1830387" cy="1149350"/>
          </a:xfrm>
          <a:prstGeom prst="rect">
            <a:avLst/>
          </a:prstGeom>
          <a:noFill/>
        </p:spPr>
      </p:pic>
      <p:pic>
        <p:nvPicPr>
          <p:cNvPr id="72707" name="Picture 3" descr="C:\Program Files (x86)\Microsoft Office\MEDIA\CAGCAT10\j028569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038600"/>
            <a:ext cx="1447800" cy="1547463"/>
          </a:xfrm>
          <a:prstGeom prst="rect">
            <a:avLst/>
          </a:prstGeom>
          <a:noFill/>
        </p:spPr>
      </p:pic>
      <p:pic>
        <p:nvPicPr>
          <p:cNvPr id="72708" name="Picture 4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24600" y="3886200"/>
            <a:ext cx="1863725" cy="1773237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1066800" y="3124200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 a customer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907980" y="3124200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 a customer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820010" y="3135868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Customer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705600" y="5659437"/>
            <a:ext cx="127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Accountant</a:t>
            </a:r>
            <a:endParaRPr lang="en-US" b="1" dirty="0"/>
          </a:p>
        </p:txBody>
      </p:sp>
      <p:pic>
        <p:nvPicPr>
          <p:cNvPr id="18" name="Picture 2" descr="C:\Program Files (x86)\Microsoft Office\MEDIA\OFFICE12\Bullets\BD21301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4810" y="2743200"/>
            <a:ext cx="457200" cy="457200"/>
          </a:xfrm>
          <a:prstGeom prst="rect">
            <a:avLst/>
          </a:prstGeom>
          <a:noFill/>
        </p:spPr>
      </p:pic>
      <p:sp>
        <p:nvSpPr>
          <p:cNvPr id="19" name="Multiply 18"/>
          <p:cNvSpPr/>
          <p:nvPr/>
        </p:nvSpPr>
        <p:spPr>
          <a:xfrm>
            <a:off x="1621980" y="2667000"/>
            <a:ext cx="587820" cy="609600"/>
          </a:xfrm>
          <a:prstGeom prst="mathMultiply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4365180" y="2678668"/>
            <a:ext cx="685800" cy="597932"/>
          </a:xfrm>
          <a:prstGeom prst="mathMultiply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51053" y="1437382"/>
            <a:ext cx="72647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B2B – People in Specific </a:t>
            </a:r>
            <a:r>
              <a:rPr lang="en-US" sz="3200" i="1" dirty="0" smtClean="0"/>
              <a:t>Roles</a:t>
            </a:r>
            <a:r>
              <a:rPr lang="en-US" sz="3200" b="1" dirty="0" smtClean="0"/>
              <a:t> in Firms are</a:t>
            </a:r>
          </a:p>
          <a:p>
            <a:r>
              <a:rPr lang="en-US" sz="3200" i="1" dirty="0" smtClean="0"/>
              <a:t>Prospective Buyers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33400" y="304800"/>
            <a:ext cx="446635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/>
              <a:t>B2B Product Buyer</a:t>
            </a:r>
            <a:endParaRPr lang="en-US" sz="4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dirty="0" smtClean="0"/>
              <a:t>The buyer is a role in a firm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dirty="0" smtClean="0"/>
              <a:t>There is a limited number of buyers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More targeting needed to reach buyers efficiently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2400" y="228600"/>
            <a:ext cx="888224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4400" dirty="0" smtClean="0"/>
              <a:t>How We Promote B2B Products Today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2800" b="1" dirty="0" smtClean="0"/>
              <a:t>Digital Marketing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dirty="0" smtClean="0"/>
              <a:t>Search Engine Marketing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endParaRPr lang="en-US" sz="28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endParaRPr lang="en-US" sz="28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endParaRPr lang="en-US" sz="28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dirty="0" smtClean="0"/>
              <a:t>Social Media Marketing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528" y="2359932"/>
            <a:ext cx="6091472" cy="183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981628"/>
            <a:ext cx="4648200" cy="124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019800" y="6096000"/>
            <a:ext cx="22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Image from Wikipedia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04800"/>
            <a:ext cx="3896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Content Marketing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14400" y="1513344"/>
            <a:ext cx="74694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Marketing over the web, social media, and email by</a:t>
            </a:r>
          </a:p>
          <a:p>
            <a:r>
              <a:rPr lang="en-US" sz="2400" dirty="0" smtClean="0"/>
              <a:t>sharing content that helps customers or prospects: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Content creation around keywords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Content dissemination on digital media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Lead capture using forms, polls and gated downloads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/>
            <a:r>
              <a:rPr lang="en-US" sz="2400" dirty="0" smtClean="0"/>
              <a:t>This is a bit of a superset of SEO (SEO is about making your</a:t>
            </a:r>
          </a:p>
          <a:p>
            <a:pPr marL="457200" indent="-457200"/>
            <a:r>
              <a:rPr lang="en-US" sz="2400" dirty="0" smtClean="0"/>
              <a:t>website rank high on search engines).</a:t>
            </a:r>
            <a:endParaRPr lang="en-US" sz="2400" dirty="0"/>
          </a:p>
        </p:txBody>
      </p:sp>
      <p:sp>
        <p:nvSpPr>
          <p:cNvPr id="39942" name="AutoShape 6" descr="data:image/jpeg;base64,/9j/4AAQSkZJRgABAQAAAQABAAD/2wCEAAkGBwgHBgkIBwgKCgkLDRYPDQwMDRsUFRAWIB0iIiAdHx8kKDQsJCYxJx8fLT00MTU3Ojo8Iys/RD44PTQ/OjQBCgoKBQUFDgUFDisZExkrKysrKysrKysrKysrKysrKysrKysrKysrKysrKysrKysrKysrKysrKysrKysrKysrK//AABEIABYAfwMBIgACEQEDEQH/xAAbAAADAQEBAQEAAAAAAAAAAAAABgcFBAIDAf/EADYQAAEDAwMCAwYCCwEAAAAAAAECAwQFBhEAEiEHMRNBURQjYXGBkRbRFSQyNlJydIKSosMi/8QAFAEBAAAAAAAAAAAAAAAAAAAAAP/EABQRAQAAAAAAAAAAAAAAAAAAAAD/2gAMAwEAAhEDEQA/AM6nW3ZdpXjbEl6uxqnElIcU4p1SC204Ejw1kDskk8buxAOeDhi6sItC5Kxb1MXVITEx2SQ9MZUlXhsbCdqlDjJVtCc9sk6mfSm5xblbdaTRmqm/UkpisoWsIIWpWANxBG0kgH6emmC+Zkq0LONk1SiU72iUsykTYq8owXCrgFIO4Y2fygaBGvijU+gXLKp1JqCZ8VrbteBB5IBKSRwSPhrzRrQuKuMe0Uqjy5LHk6lvCD8lHg6w9Vy2qb1ENsU9bdeiW9Rm0fqplvhjeFEqzwCTnJ7+Xw0EvqtKqFHlmJVYb8SQBnw3kFJI9R6jTt1Ir06q29b8eZa36IaZa9zIKSA8No4RwMJxg457j6tXXlC3bUtWVNejSp2FJclRjlDpKEklJ/hJGRrk61/uXY39J/za0E7pdnXJVmA/TqJOfZIylwMkJV8ieDr4SrarcOG/MlUqW1FjuFp55TR2trzjBPkckD66sfUu6K1bdl2aaJPXEMiGPFKEJJVtbbx3B9TrP6Y1GRedsXpQ6k4HpstBloISAVuKTjOBxwpDf30ElgUWqVKLJlQIEmRHip3PutNlSWxgnJPlwDrzSaTUazJMakwn5j6UFZbYQVEJBAzx5cj76uPSd+Lb1pUKDObSpV0TXwQo8hAQUj5glKR/frKsCAbHol91t4+/gOLp8dZ/jSePupTWgkcKk1GfPMCDCkSJYJBZabKlDBwcgemtCsWdcdEj+01SjTI7Hm6pvKR8yOB9dU2gS1WR0U/EFJQj9LVV/YqSpIUW/wD2pI+wScZ81a5ukF9Vyr3Umg12Uupwai04lSJIC9pCCr7EAgjtzoJC02486hplCnHFkJShAyVH0A0wvWFdrEP2t236gGQMk+CSoD4p7j7aqPTy36fblx3xVUMh80LxEw0KOSlOFq7+uEhOfn66SaR1Wuxu42Z0mpOSGVvDxYhA8MoJ5SkeXHY9/noF6zLck3LX4sFqNJcjl9tMtbCcllsqAKj5DHx0wX301qVDrkhiiU6pzKY2lBTKW3uySBnlIA7nGni7W3bY600hVDfVEarbkdU1pvADmXdqsj0OMn4k6xus133DTb1nU2DVpDMINtEMoxgEpBPl686DF6MUShVysz2a9FfkFmN4rAbcKAnB5OQQc8jH11p1mFR6r0ofuScajMraZRYbmSpBWoAOYSk8427O/H7WdGjQSnV+p8Oj9XLUpLcpU6BLpSPBKmtpQo7Ug4B7g7QfLHbnRo0GR1xajUy1raokdTqxBy2HFgDclKAM8efGuHrFMbk2fZbbYWC3FwdwHPu2vy0aNAdYpjcmz7LbbCwW4uDuA5921+Wlzo5WVUa/oC8KLUkLjupT3IUMj/YJP00aNBudXq6mDetGRR2THYozLbjDWMBK9+84x5cJH00y9cq5F/CUWHTY6mRU5ftD5KQN+E55we5JT/jo0aBc6WXNBn0h2xLkhuSoEtRVGW0QFNKzuI7jjI3Ajzz3B4b5NItno/EercOPOqFRdSWoypC0kIz5cYwOOTgn76NGgnPT7qDIoN0TZtUbMyLV1n29tIGVKJJ3AHjjceO2CdUxPT6yqA5+KyxUXIzH6w3CK0qQgjkccE49Cr550aNBJ6/fcms3/Gud1jCIj7So8fP7LbatwTn1PJPxJ1ZLns+0rocbuypIqfv2UAtNOJTuGAEkj1xjsfLX7o0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AutoShape 2" descr="data:image/jpeg;base64,/9j/4AAQSkZJRgABAQAAAQABAAD/2wCEAAkGBwgHBgkIBwgKCgkLDRYPDQwMDRsUFRAWIB0iIiAdHx8kKDQsJCYxJx8fLT0tMTU3Ojo6Iys/RD84QzQ5OjcBCgoKDQwNGg8PGjclHyU3Nzc3Nzc3Nzc3Nzc3Nzc3Nzc3Nzc3Nzc3Nzc3Nzc3Nzc3Nzc3Nzc3Nzc3Nzc3Nzc3N//AABEIAHcAswMBIgACEQEDEQH/xAAbAAEAAgMBAQAAAAAAAAAAAAAABQcDBAYBAv/EAEIQAAEDAwIDBQMIBgoDAAAAAAEAAgMEBREGEgchMRNBUWGBFDJxInSRobGywcIjNkJScoQVNWJjZHOi0eHwFhcm/8QAGQEBAAMBAQAAAAAAAAAAAAAAAAECBQQD/8QAIhEAAgICAwEAAgMAAAAAAAAAAAECEQMEEiExQRMiMkKR/9oADAMBAAIRAxEAPwC8UREAREQBERAEREAREQBERAEReZQHqLzK9QBERAEREAREQBERAEREAREQBERAEREAREQBERAFo3auFvonzkAuyGsBOAXE4GT4LeUbf7cLra5aXdtc7BY4jkHDplUycuD4+l8fHkuXhxr9XXOCvf8ApoKiFr8YbHta4eR6rvKGpZWUkNTF7krA4eqrk6VvW9zfZQdv7XaNwfrypTTupDb9ttusZiEXyGvxgs8nD8Vl62xkhNrP0n5ZqbWtinBPXpte0d0viSRscbnyODWtGST3JG9sjA9jg5rhkEHkVG6kppquy1UNNkyObyAPXBzhakpVFtGVFXJJ9HyzUVA7syXStildsjmdGQxx8AVLA5VOR00804p4onulJ2iPbzz+Ct2ijfFSQxyO3PZG1rneJA5rk09qee+Sqjs3dWOvVO7M6Ii7jhCIiArLihfLrarxSRW+ump43025zYyOZ3Hn0Xd6amlqdPW2eokdJLJSxve93VxLQSVWnGP+vaL5p+YrpdPa309R2G3U1RcAyaGmjY9vZPOHBoBHRWroon2b3Eqvq7bpo1FBUSU8wnYN7MZwTzC1OF10rrpaauW41UlRIyo2tdJjIG0HCh+IWqrLeNOmkt1YJp+2Y7b2bm8h15kLPwnJbpm6OaSCJnEEdx2BK6F/sWLleqpuF99u1y1GYLhcaioi9je/ZI/I3As5/WVYup5pabTd0mgkdHLHSSuY9p5tIacEKGqLJ2rJMqp7LqG8Ta/bQy3Kd9J7bIzsiRt2jdgdPILf4UXe5XOvuDLhXT1LY4WFgldnaSTnC4me4yWnWFXXwsY+SCsmc1r/AHScuHP6VZIq39L/AMr1UrHc9eXGM3CnfcXQe8HRRhrSPJvePhldDojX89XWx2u+7e1kO2KoDduXfuvHj5+irxJ5I6LXWqW6aoozFG2WsnJELHHkAOrj5DIVaf8AlOsq4PqqeornRM6mnpv0bfjhpH0lTfGWGQXG21BB7IwvYDjkHA5I+sfQpPQ2tLJTWakttZL7FNA3YTI35Dz+9uHTPmrLwq+3Q4eawul5rHW+4Qe0bY93tUbQ3Z/GOnPyViLSttPbo2SVFtjpw2pf2j5IcYkPjkdVAa61c3TdMyKna2WvnBMbXe6xo/ad+AVfWXXSOrOCom9WKku0eZRsnHuzNHMeR8Qqppa7XV73VdFNcZGA8nQkRx/ADkD9amdNcQK+kuAtupm/JLthlczZJE7+2PD0VZ4ozjT7RMMrhLlHpkpT1N10lUiCpYZqJx+Tj3T/AAnuPkuxobpR19L7RTzNMY97JwW/HwXxe56SC1zS1rGywBvNjhnce4KsKenlr6kw0cLiXnIjac4H/Cy8mWWpNQj+yfz6auPFHci5y/Vr1/GT1mngbrSaZ0sYjdJLh5cADnOOasBjg4ZBBHkq5fo+7Mi3hsLjj3Gv5/7LDZ71XWOq7KbeYWuxLA/q34eC89fYlr9ZY0mz02NaOx+2GVtKqO8v97o7DQGsr+07MODQI27i4noPqWDSl9bqG2urmQGBnauY1rnZOBjmVzvFaWOfSNPLE7cx9RG5pHeMFcTpi4arpqNsVjjqXUZmyTHTbxnlnnhbSVxsxG6dF5Ig6IoLFRcZP69ovmn5nLbs/DOluNqo651znY6ohZKWiNpALhnC0+MhH9O0XzT8zlZGkv1XtHzOL7oVrpFKtlZ6x0JBp2zGvir5p3CVrNj42gc/gpzhR+rF1H9877gUnxa/VF3ziP7StHg7g2KvB5g1X5QpvoVTOX4QfrT/ACMn3o1aGrz/APKXj5lL90qpLjR3LQepO3pW7YmuPs7y3LJIz+wfTkR15ZW1qLiDcL3bzb46SOljlAbKWPL3SeQ5cgfUo1bshOlRJcGOVyun+RH95ygKajhrOIRpK0foX3J+9p7xuJx64A9VYPC/T09nts9VWxmOprC39G7qxjc7c+ZyT9C5jiVpuroLu++UDHmCV4ke6MZMMgxz+BxnPjlL7FdFtNaGtDQAABgADoqY4q08NBqkTUhEcksDZ3hvLEmXDd64B9FI0fFStiodlTb4p6gDAlEhaHeZGPsK0dOWW56z1B/S10a40naB8sjm4a8DoxniOg+HmiVdktp9Itart9LebY2nudO2WOVjXOY7lg46g9QfNcBfOF2xj5bJWEkDIp5x18g4fiPVSPFKrvtLTU4t4kioM7pp4T8sOB5A+De/z7/PnBxQvPsHYmnpjOW4FTgg58dvTP8A3ChX8Emvpr8NbvU23UkVve5wpqtxjkiJ5Nfg4IHceWPVYeIT/atd1MVRJtia+GHJPuM2tyf9RK2uGljq7jfortMx4paZxkMrhylkI5AePXOfJR3ECN0ut7jGxpc58jGtaO8ljQArfSv9S8aenipoI4KdjY4o2hrGtHIAKr+MlJTR1VvqWhoqJmPZJ/aaMYJ+khalp4kXS10ooa6ibVSQjYHyOMbxjucMc1oQQXjiBfxNK0iEYa+VoIjgjB6DxPP4qEqLNp9HV3Sonm0RYDK5xMjG7ye/DeWVL8PoYvYKioABlfJtJ8AByH1qRvtjbVWJlDSMDTTNb2Dc9NowB9HJcVY7zUWOqka6MujccSxO5EEfisfPL8O2sk/GbGCLzabxQ/kn/paBGVwnEGCJlVSzMAEsjCHeYHT7VJv1tbhDlkVQ5+PcLQPryuSrqqs1BcwQzdI75MUbeYaPj9pTd2cU8fCDtsaOtlx5fyTVJHup3uk4bUu/urNo+AL10PCXnpT+Yf8AgvnWlgmOiG0dCwyyUrmylrRzf13YHqSuJ0frefTlHJRGi9qgc8vYN+xzXHu6HIWngi44oxfqMvPNSzSkvGXaix073yQRvkZse5gLm5ztOOiKxBgqrbQ1jw+ro6ed4GA6WJryB4cwtiKOOGJsULGsjYMNa0YDR4AL7RAYaqlp6uPs6qCKaPOdkjA4Z+BXlLR01G0spKeGBrjktiYGgn0WdEBhqaWnq4XQ1cEU8TveZIwOB9CtGi07ZaCbt6O1UcEo6SMhaHD4HHJSiIDwDC8c0OBBAIPXkvpEBFHTdjNR7QbPbzNnO80rM58c46qTa0MaGtADQMAAYwvpEB8uaHcnAEeBUW7TVidP27rNbjKTkvNKzJPj06qWRAfDY2xsDWNDWgYAAwAqT1cR/wCypB/jaf7I1d605bVbpqj2iWgpXz5B7R0LS7I6HOM9ylOirVnxWWW1V8olrbZRVMgPJ81Ox5HqQtuGGOBgjhjZHGOjWNAA9Asi8coLHj3BjS5xAAGST3KuZmHVGo3NpmiOAcjIBz2D9o+Z7vitnWNylNdUUcgmAbs7Pa8hu0jJJA6k9OfgpTh/C1trmm7PD3y4L/3gB+HNZeWa2cyw/F2zTxQetgef6/DGNC0m7nWVBZ4Ybn6VPWuz0Vsbiliw4+9I7m53qpAL1duPWxY3cYnHk2c2RVKVnyo6o09Zqmo9ontNDJPnPaup2F2R054ypNF7ngEREAREQBERAEREAREQBERAEREAREQBERAaVdaqG4bTWU7JS3oSOYWzBBHTxNigY1kbRhrWjACyIqqMU7rslybVWERFYg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AutoShape 4" descr="data:image/jpeg;base64,/9j/4AAQSkZJRgABAQAAAQABAAD/2wCEAAkGBwgHBgkIBwgKCgkLDRYPDQwMDRsUFRAWIB0iIiAdHx8kKDQsJCYxJx8fLT0tMTU3Ojo6Iys/RD84QzQ5OjcBCgoKDQwNGg8PGjclHyU3Nzc3Nzc3Nzc3Nzc3Nzc3Nzc3Nzc3Nzc3Nzc3Nzc3Nzc3Nzc3Nzc3Nzc3Nzc3Nzc3N//AABEIAHcAswMBIgACEQEDEQH/xAAbAAEAAgMBAQAAAAAAAAAAAAAABQcDBAYBAv/EAEIQAAEDAwIDBQMIBgoDAAAAAAEAAgMEBREGEgchMRNBUWGBFDJxInSRobGywcIjNkJScoQVNWJjZHOi0eHwFhcm/8QAGQEBAAMBAQAAAAAAAAAAAAAAAAECBQQD/8QAIhEAAgICAwEAAgMAAAAAAAAAAAECEQMEEiExQRMiMkKR/9oADAMBAAIRAxEAPwC8UREAREQBERAEREAREQBERAEReZQHqLzK9QBERAEREAREQBERAEREAREQBERAEREAREQBERAFo3auFvonzkAuyGsBOAXE4GT4LeUbf7cLra5aXdtc7BY4jkHDplUycuD4+l8fHkuXhxr9XXOCvf8ApoKiFr8YbHta4eR6rvKGpZWUkNTF7krA4eqrk6VvW9zfZQdv7XaNwfrypTTupDb9ttusZiEXyGvxgs8nD8Vl62xkhNrP0n5ZqbWtinBPXpte0d0viSRscbnyODWtGST3JG9sjA9jg5rhkEHkVG6kppquy1UNNkyObyAPXBzhakpVFtGVFXJJ9HyzUVA7syXStildsjmdGQxx8AVLA5VOR00804p4onulJ2iPbzz+Ct2ijfFSQxyO3PZG1rneJA5rk09qee+Sqjs3dWOvVO7M6Ii7jhCIiArLihfLrarxSRW+ump43025zYyOZ3Hn0Xd6amlqdPW2eokdJLJSxve93VxLQSVWnGP+vaL5p+YrpdPa309R2G3U1RcAyaGmjY9vZPOHBoBHRWroon2b3Eqvq7bpo1FBUSU8wnYN7MZwTzC1OF10rrpaauW41UlRIyo2tdJjIG0HCh+IWqrLeNOmkt1YJp+2Y7b2bm8h15kLPwnJbpm6OaSCJnEEdx2BK6F/sWLleqpuF99u1y1GYLhcaioi9je/ZI/I3As5/WVYup5pabTd0mgkdHLHSSuY9p5tIacEKGqLJ2rJMqp7LqG8Ta/bQy3Kd9J7bIzsiRt2jdgdPILf4UXe5XOvuDLhXT1LY4WFgldnaSTnC4me4yWnWFXXwsY+SCsmc1r/AHScuHP6VZIq39L/AMr1UrHc9eXGM3CnfcXQe8HRRhrSPJvePhldDojX89XWx2u+7e1kO2KoDduXfuvHj5+irxJ5I6LXWqW6aoozFG2WsnJELHHkAOrj5DIVaf8AlOsq4PqqeornRM6mnpv0bfjhpH0lTfGWGQXG21BB7IwvYDjkHA5I+sfQpPQ2tLJTWakttZL7FNA3YTI35Dz+9uHTPmrLwq+3Q4eawul5rHW+4Qe0bY93tUbQ3Z/GOnPyViLSttPbo2SVFtjpw2pf2j5IcYkPjkdVAa61c3TdMyKna2WvnBMbXe6xo/ad+AVfWXXSOrOCom9WKku0eZRsnHuzNHMeR8Qqppa7XV73VdFNcZGA8nQkRx/ADkD9amdNcQK+kuAtupm/JLthlczZJE7+2PD0VZ4ozjT7RMMrhLlHpkpT1N10lUiCpYZqJx+Tj3T/AAnuPkuxobpR19L7RTzNMY97JwW/HwXxe56SC1zS1rGywBvNjhnce4KsKenlr6kw0cLiXnIjac4H/Cy8mWWpNQj+yfz6auPFHci5y/Vr1/GT1mngbrSaZ0sYjdJLh5cADnOOasBjg4ZBBHkq5fo+7Mi3hsLjj3Gv5/7LDZ71XWOq7KbeYWuxLA/q34eC89fYlr9ZY0mz02NaOx+2GVtKqO8v97o7DQGsr+07MODQI27i4noPqWDSl9bqG2urmQGBnauY1rnZOBjmVzvFaWOfSNPLE7cx9RG5pHeMFcTpi4arpqNsVjjqXUZmyTHTbxnlnnhbSVxsxG6dF5Ig6IoLFRcZP69ovmn5nLbs/DOluNqo651znY6ohZKWiNpALhnC0+MhH9O0XzT8zlZGkv1XtHzOL7oVrpFKtlZ6x0JBp2zGvir5p3CVrNj42gc/gpzhR+rF1H9877gUnxa/VF3ziP7StHg7g2KvB5g1X5QpvoVTOX4QfrT/ACMn3o1aGrz/APKXj5lL90qpLjR3LQepO3pW7YmuPs7y3LJIz+wfTkR15ZW1qLiDcL3bzb46SOljlAbKWPL3SeQ5cgfUo1bshOlRJcGOVyun+RH95ygKajhrOIRpK0foX3J+9p7xuJx64A9VYPC/T09nts9VWxmOprC39G7qxjc7c+ZyT9C5jiVpuroLu++UDHmCV4ke6MZMMgxz+BxnPjlL7FdFtNaGtDQAABgADoqY4q08NBqkTUhEcksDZ3hvLEmXDd64B9FI0fFStiodlTb4p6gDAlEhaHeZGPsK0dOWW56z1B/S10a40naB8sjm4a8DoxniOg+HmiVdktp9Itart9LebY2nudO2WOVjXOY7lg46g9QfNcBfOF2xj5bJWEkDIp5x18g4fiPVSPFKrvtLTU4t4kioM7pp4T8sOB5A+De/z7/PnBxQvPsHYmnpjOW4FTgg58dvTP8A3ChX8Emvpr8NbvU23UkVve5wpqtxjkiJ5Nfg4IHceWPVYeIT/atd1MVRJtia+GHJPuM2tyf9RK2uGljq7jfortMx4paZxkMrhylkI5AePXOfJR3ECN0ut7jGxpc58jGtaO8ljQArfSv9S8aenipoI4KdjY4o2hrGtHIAKr+MlJTR1VvqWhoqJmPZJ/aaMYJ+khalp4kXS10ooa6ibVSQjYHyOMbxjucMc1oQQXjiBfxNK0iEYa+VoIjgjB6DxPP4qEqLNp9HV3Sonm0RYDK5xMjG7ye/DeWVL8PoYvYKioABlfJtJ8AByH1qRvtjbVWJlDSMDTTNb2Dc9NowB9HJcVY7zUWOqka6MujccSxO5EEfisfPL8O2sk/GbGCLzabxQ/kn/paBGVwnEGCJlVSzMAEsjCHeYHT7VJv1tbhDlkVQ5+PcLQPryuSrqqs1BcwQzdI75MUbeYaPj9pTd2cU8fCDtsaOtlx5fyTVJHup3uk4bUu/urNo+AL10PCXnpT+Yf8AgvnWlgmOiG0dCwyyUrmylrRzf13YHqSuJ0frefTlHJRGi9qgc8vYN+xzXHu6HIWngi44oxfqMvPNSzSkvGXaix073yQRvkZse5gLm5ztOOiKxBgqrbQ1jw+ro6ed4GA6WJryB4cwtiKOOGJsULGsjYMNa0YDR4AL7RAYaqlp6uPs6qCKaPOdkjA4Z+BXlLR01G0spKeGBrjktiYGgn0WdEBhqaWnq4XQ1cEU8TveZIwOB9CtGi07ZaCbt6O1UcEo6SMhaHD4HHJSiIDwDC8c0OBBAIPXkvpEBFHTdjNR7QbPbzNnO80rM58c46qTa0MaGtADQMAAYwvpEB8uaHcnAEeBUW7TVidP27rNbjKTkvNKzJPj06qWRAfDY2xsDWNDWgYAAwAqT1cR/wCypB/jaf7I1d605bVbpqj2iWgpXz5B7R0LS7I6HOM9ylOirVnxWWW1V8olrbZRVMgPJ81Ox5HqQtuGGOBgjhjZHGOjWNAA9Asi8coLHj3BjS5xAAGST3KuZmHVGo3NpmiOAcjIBz2D9o+Z7vitnWNylNdUUcgmAbs7Pa8hu0jJJA6k9OfgpTh/C1trmm7PD3y4L/3gB+HNZeWa2cyw/F2zTxQetgef6/DGNC0m7nWVBZ4Ybn6VPWuz0Vsbiliw4+9I7m53qpAL1duPWxY3cYnHk2c2RVKVnyo6o09Zqmo9ontNDJPnPaup2F2R054ypNF7ngEREAREQBERAEREAREQBERAEREAREQBERAaVdaqG4bTWU7JS3oSOYWzBBHTxNigY1kbRhrWjACyIqqMU7rslybVWERFYg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One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2808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Get ready for the </a:t>
            </a:r>
            <a:r>
              <a:rPr lang="en-US" sz="2800" b="1" u="sng" dirty="0" smtClean="0"/>
              <a:t>one</a:t>
            </a:r>
            <a:r>
              <a:rPr lang="en-US" sz="2800" b="1" dirty="0" smtClean="0"/>
              <a:t> ML tool you’ll need to </a:t>
            </a:r>
            <a:r>
              <a:rPr lang="en-US" sz="2800" b="1" u="sng" dirty="0" smtClean="0"/>
              <a:t>hack</a:t>
            </a:r>
            <a:r>
              <a:rPr lang="en-US" sz="2800" b="1" dirty="0" smtClean="0"/>
              <a:t> text analytics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dirty="0" smtClean="0"/>
              <a:t>The Classifier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2: Tokenization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1371600"/>
            <a:ext cx="845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Now, get a D.L., Mr. </a:t>
            </a:r>
            <a:r>
              <a:rPr lang="en-US" sz="3200" i="1" dirty="0" err="1" smtClean="0"/>
              <a:t>Anurag</a:t>
            </a:r>
            <a:r>
              <a:rPr lang="en-US" sz="3200" i="1" dirty="0" smtClean="0"/>
              <a:t>.</a:t>
            </a:r>
            <a:endParaRPr lang="en-IN" sz="32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4267200"/>
            <a:ext cx="72808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For almost all analyses, you have to identify the individual words in the text.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How can you break a sentence into words?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971800"/>
            <a:ext cx="845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Now</a:t>
            </a:r>
            <a:r>
              <a:rPr lang="en-US" sz="3200" i="1" dirty="0" smtClean="0">
                <a:solidFill>
                  <a:srgbClr val="92D050"/>
                </a:solidFill>
              </a:rPr>
              <a:t> </a:t>
            </a:r>
            <a:r>
              <a:rPr lang="en-US" sz="3200" i="1" dirty="0" smtClean="0">
                <a:solidFill>
                  <a:srgbClr val="7030A0"/>
                </a:solidFill>
              </a:rPr>
              <a:t>,</a:t>
            </a:r>
            <a:r>
              <a:rPr lang="en-US" sz="3200" i="1" dirty="0" smtClean="0"/>
              <a:t> get a D.L. </a:t>
            </a:r>
            <a:r>
              <a:rPr lang="en-US" sz="3200" i="1" dirty="0" smtClean="0">
                <a:solidFill>
                  <a:srgbClr val="7030A0"/>
                </a:solidFill>
              </a:rPr>
              <a:t>,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smtClean="0"/>
              <a:t>Mr. </a:t>
            </a:r>
            <a:r>
              <a:rPr lang="en-US" sz="3200" i="1" dirty="0" err="1" smtClean="0"/>
              <a:t>Anurag</a:t>
            </a:r>
            <a:r>
              <a:rPr lang="en-US" sz="3200" i="1" dirty="0" smtClean="0">
                <a:solidFill>
                  <a:srgbClr val="92D050"/>
                </a:solidFill>
              </a:rPr>
              <a:t> </a:t>
            </a:r>
            <a:r>
              <a:rPr lang="en-US" sz="3200" i="1" dirty="0" smtClean="0">
                <a:solidFill>
                  <a:srgbClr val="7030A0"/>
                </a:solidFill>
              </a:rPr>
              <a:t>.</a:t>
            </a:r>
            <a:endParaRPr lang="en-IN" sz="3200" i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019800" y="6096000"/>
            <a:ext cx="22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Image from Wikipedia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9185" y="304800"/>
            <a:ext cx="6020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Example of Content Marketing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1143000"/>
            <a:ext cx="830156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Let’s say I am Tally, and I want to promote tools for financial</a:t>
            </a:r>
          </a:p>
          <a:p>
            <a:r>
              <a:rPr lang="en-US" sz="2400" dirty="0" smtClean="0"/>
              <a:t>accounting to Chartered Accountants.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Content creation around keywords that potential customers</a:t>
            </a:r>
          </a:p>
          <a:p>
            <a:pPr marL="457200" indent="-457200"/>
            <a:r>
              <a:rPr lang="en-US" sz="2400" dirty="0" smtClean="0"/>
              <a:t>might search for: </a:t>
            </a:r>
          </a:p>
          <a:p>
            <a:pPr marL="457200" indent="-457200"/>
            <a:r>
              <a:rPr lang="en-US" sz="2400" dirty="0" smtClean="0"/>
              <a:t>accounting, accounting software, accounting tools,</a:t>
            </a:r>
          </a:p>
          <a:p>
            <a:pPr marL="457200" indent="-457200"/>
            <a:r>
              <a:rPr lang="en-US" sz="2400" dirty="0" smtClean="0"/>
              <a:t>tax preparation, taxation, cost accounting, tax compliance</a:t>
            </a:r>
          </a:p>
          <a:p>
            <a:pPr marL="457200" indent="-457200"/>
            <a:endParaRPr lang="en-US" sz="2400" dirty="0" smtClean="0"/>
          </a:p>
          <a:p>
            <a:pPr marL="457200" indent="-457200">
              <a:buAutoNum type="arabicPeriod" startAt="2"/>
            </a:pPr>
            <a:r>
              <a:rPr lang="en-US" sz="2400" dirty="0" smtClean="0"/>
              <a:t>Content dissemination on digital media: </a:t>
            </a:r>
          </a:p>
          <a:p>
            <a:pPr marL="457200" indent="-457200"/>
            <a:r>
              <a:rPr lang="en-US" sz="2400" dirty="0" smtClean="0"/>
              <a:t>	Web pages with articles including those keywords</a:t>
            </a:r>
          </a:p>
          <a:p>
            <a:pPr marL="457200" indent="-457200"/>
            <a:r>
              <a:rPr lang="en-US" sz="2400" dirty="0" smtClean="0"/>
              <a:t>http://tallysolutions.com/5- </a:t>
            </a:r>
            <a:r>
              <a:rPr lang="en-US" sz="2400" b="1" dirty="0" smtClean="0"/>
              <a:t>accounting</a:t>
            </a:r>
            <a:r>
              <a:rPr lang="en-US" sz="2400" dirty="0" smtClean="0"/>
              <a:t> -tips-for-small-firms.html</a:t>
            </a:r>
          </a:p>
          <a:p>
            <a:pPr marL="457200" indent="-457200"/>
            <a:r>
              <a:rPr lang="en-US" sz="2400" dirty="0" smtClean="0"/>
              <a:t>Title:  5 Amazing </a:t>
            </a:r>
            <a:r>
              <a:rPr lang="en-US" sz="2400" b="1" dirty="0" smtClean="0"/>
              <a:t>Accounting </a:t>
            </a:r>
            <a:r>
              <a:rPr lang="en-US" sz="2400" dirty="0" smtClean="0"/>
              <a:t>Tips for Small Firms</a:t>
            </a:r>
          </a:p>
          <a:p>
            <a:pPr marL="457200" indent="-457200"/>
            <a:r>
              <a:rPr lang="en-US" sz="2400" dirty="0" smtClean="0"/>
              <a:t>Content:  Has your </a:t>
            </a:r>
            <a:r>
              <a:rPr lang="en-US" sz="2400" b="1" dirty="0" smtClean="0"/>
              <a:t>accounting</a:t>
            </a:r>
            <a:r>
              <a:rPr lang="en-US" sz="2400" dirty="0" smtClean="0"/>
              <a:t> given you spent sleepless nights </a:t>
            </a:r>
          </a:p>
        </p:txBody>
      </p:sp>
      <p:sp>
        <p:nvSpPr>
          <p:cNvPr id="39942" name="AutoShape 6" descr="data:image/jpeg;base64,/9j/4AAQSkZJRgABAQAAAQABAAD/2wCEAAkGBwgHBgkIBwgKCgkLDRYPDQwMDRsUFRAWIB0iIiAdHx8kKDQsJCYxJx8fLT00MTU3Ojo8Iys/RD44PTQ/OjQBCgoKBQUFDgUFDisZExkrKysrKysrKysrKysrKysrKysrKysrKysrKysrKysrKysrKysrKysrKysrKysrKysrK//AABEIABYAfwMBIgACEQEDEQH/xAAbAAADAQEBAQEAAAAAAAAAAAAABgcFBAIDAf/EADYQAAEDAwMCAwYCCwEAAAAAAAECAwQFBhEAEiEHMRNBURQjYXGBkRbRFSQyNlJydIKSosMi/8QAFAEBAAAAAAAAAAAAAAAAAAAAAP/EABQRAQAAAAAAAAAAAAAAAAAAAAD/2gAMAwEAAhEDEQA/AM6nW3ZdpXjbEl6uxqnElIcU4p1SC204Ejw1kDskk8buxAOeDhi6sItC5Kxb1MXVITEx2SQ9MZUlXhsbCdqlDjJVtCc9sk6mfSm5xblbdaTRmqm/UkpisoWsIIWpWANxBG0kgH6emmC+Zkq0LONk1SiU72iUsykTYq8owXCrgFIO4Y2fygaBGvijU+gXLKp1JqCZ8VrbteBB5IBKSRwSPhrzRrQuKuMe0Uqjy5LHk6lvCD8lHg6w9Vy2qb1ENsU9bdeiW9Rm0fqplvhjeFEqzwCTnJ7+Xw0EvqtKqFHlmJVYb8SQBnw3kFJI9R6jTt1Ir06q29b8eZa36IaZa9zIKSA8No4RwMJxg457j6tXXlC3bUtWVNejSp2FJclRjlDpKEklJ/hJGRrk61/uXY39J/za0E7pdnXJVmA/TqJOfZIylwMkJV8ieDr4SrarcOG/MlUqW1FjuFp55TR2trzjBPkckD66sfUu6K1bdl2aaJPXEMiGPFKEJJVtbbx3B9TrP6Y1GRedsXpQ6k4HpstBloISAVuKTjOBxwpDf30ElgUWqVKLJlQIEmRHip3PutNlSWxgnJPlwDrzSaTUazJMakwn5j6UFZbYQVEJBAzx5cj76uPSd+Lb1pUKDObSpV0TXwQo8hAQUj5glKR/frKsCAbHol91t4+/gOLp8dZ/jSePupTWgkcKk1GfPMCDCkSJYJBZabKlDBwcgemtCsWdcdEj+01SjTI7Hm6pvKR8yOB9dU2gS1WR0U/EFJQj9LVV/YqSpIUW/wD2pI+wScZ81a5ukF9Vyr3Umg12Uupwai04lSJIC9pCCr7EAgjtzoJC02486hplCnHFkJShAyVH0A0wvWFdrEP2t236gGQMk+CSoD4p7j7aqPTy36fblx3xVUMh80LxEw0KOSlOFq7+uEhOfn66SaR1Wuxu42Z0mpOSGVvDxYhA8MoJ5SkeXHY9/noF6zLck3LX4sFqNJcjl9tMtbCcllsqAKj5DHx0wX301qVDrkhiiU6pzKY2lBTKW3uySBnlIA7nGni7W3bY600hVDfVEarbkdU1pvADmXdqsj0OMn4k6xus133DTb1nU2DVpDMINtEMoxgEpBPl686DF6MUShVysz2a9FfkFmN4rAbcKAnB5OQQc8jH11p1mFR6r0ofuScajMraZRYbmSpBWoAOYSk8427O/H7WdGjQSnV+p8Oj9XLUpLcpU6BLpSPBKmtpQo7Ug4B7g7QfLHbnRo0GR1xajUy1raokdTqxBy2HFgDclKAM8efGuHrFMbk2fZbbYWC3FwdwHPu2vy0aNAdYpjcmz7LbbCwW4uDuA5921+Wlzo5WVUa/oC8KLUkLjupT3IUMj/YJP00aNBudXq6mDetGRR2THYozLbjDWMBK9+84x5cJH00y9cq5F/CUWHTY6mRU5ftD5KQN+E55we5JT/jo0aBc6WXNBn0h2xLkhuSoEtRVGW0QFNKzuI7jjI3Ajzz3B4b5NItno/EercOPOqFRdSWoypC0kIz5cYwOOTgn76NGgnPT7qDIoN0TZtUbMyLV1n29tIGVKJJ3AHjjceO2CdUxPT6yqA5+KyxUXIzH6w3CK0qQgjkccE49Cr550aNBJ6/fcms3/Gud1jCIj7So8fP7LbatwTn1PJPxJ1ZLns+0rocbuypIqfv2UAtNOJTuGAEkj1xjsfLX7o0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AutoShape 2" descr="data:image/jpeg;base64,/9j/4AAQSkZJRgABAQAAAQABAAD/2wCEAAkGBwgHBgkIBwgKCgkLDRYPDQwMDRsUFRAWIB0iIiAdHx8kKDQsJCYxJx8fLT0tMTU3Ojo6Iys/RD84QzQ5OjcBCgoKDQwNGg8PGjclHyU3Nzc3Nzc3Nzc3Nzc3Nzc3Nzc3Nzc3Nzc3Nzc3Nzc3Nzc3Nzc3Nzc3Nzc3Nzc3Nzc3N//AABEIAHcAswMBIgACEQEDEQH/xAAbAAEAAgMBAQAAAAAAAAAAAAAABQcDBAYBAv/EAEIQAAEDAwIDBQMIBgoDAAAAAAEAAgMEBREGEgchMRNBUWGBFDJxInSRobGywcIjNkJScoQVNWJjZHOi0eHwFhcm/8QAGQEBAAMBAQAAAAAAAAAAAAAAAAECBQQD/8QAIhEAAgICAwEAAgMAAAAAAAAAAAECEQMEEiExQRMiMkKR/9oADAMBAAIRAxEAPwC8UREAREQBERAEREAREQBERAEReZQHqLzK9QBERAEREAREQBERAEREAREQBERAEREAREQBERAFo3auFvonzkAuyGsBOAXE4GT4LeUbf7cLra5aXdtc7BY4jkHDplUycuD4+l8fHkuXhxr9XXOCvf8ApoKiFr8YbHta4eR6rvKGpZWUkNTF7krA4eqrk6VvW9zfZQdv7XaNwfrypTTupDb9ttusZiEXyGvxgs8nD8Vl62xkhNrP0n5ZqbWtinBPXpte0d0viSRscbnyODWtGST3JG9sjA9jg5rhkEHkVG6kppquy1UNNkyObyAPXBzhakpVFtGVFXJJ9HyzUVA7syXStildsjmdGQxx8AVLA5VOR00804p4onulJ2iPbzz+Ct2ijfFSQxyO3PZG1rneJA5rk09qee+Sqjs3dWOvVO7M6Ii7jhCIiArLihfLrarxSRW+ump43025zYyOZ3Hn0Xd6amlqdPW2eokdJLJSxve93VxLQSVWnGP+vaL5p+YrpdPa309R2G3U1RcAyaGmjY9vZPOHBoBHRWroon2b3Eqvq7bpo1FBUSU8wnYN7MZwTzC1OF10rrpaauW41UlRIyo2tdJjIG0HCh+IWqrLeNOmkt1YJp+2Y7b2bm8h15kLPwnJbpm6OaSCJnEEdx2BK6F/sWLleqpuF99u1y1GYLhcaioi9je/ZI/I3As5/WVYup5pabTd0mgkdHLHSSuY9p5tIacEKGqLJ2rJMqp7LqG8Ta/bQy3Kd9J7bIzsiRt2jdgdPILf4UXe5XOvuDLhXT1LY4WFgldnaSTnC4me4yWnWFXXwsY+SCsmc1r/AHScuHP6VZIq39L/AMr1UrHc9eXGM3CnfcXQe8HRRhrSPJvePhldDojX89XWx2u+7e1kO2KoDduXfuvHj5+irxJ5I6LXWqW6aoozFG2WsnJELHHkAOrj5DIVaf8AlOsq4PqqeornRM6mnpv0bfjhpH0lTfGWGQXG21BB7IwvYDjkHA5I+sfQpPQ2tLJTWakttZL7FNA3YTI35Dz+9uHTPmrLwq+3Q4eawul5rHW+4Qe0bY93tUbQ3Z/GOnPyViLSttPbo2SVFtjpw2pf2j5IcYkPjkdVAa61c3TdMyKna2WvnBMbXe6xo/ad+AVfWXXSOrOCom9WKku0eZRsnHuzNHMeR8Qqppa7XV73VdFNcZGA8nQkRx/ADkD9amdNcQK+kuAtupm/JLthlczZJE7+2PD0VZ4ozjT7RMMrhLlHpkpT1N10lUiCpYZqJx+Tj3T/AAnuPkuxobpR19L7RTzNMY97JwW/HwXxe56SC1zS1rGywBvNjhnce4KsKenlr6kw0cLiXnIjac4H/Cy8mWWpNQj+yfz6auPFHci5y/Vr1/GT1mngbrSaZ0sYjdJLh5cADnOOasBjg4ZBBHkq5fo+7Mi3hsLjj3Gv5/7LDZ71XWOq7KbeYWuxLA/q34eC89fYlr9ZY0mz02NaOx+2GVtKqO8v97o7DQGsr+07MODQI27i4noPqWDSl9bqG2urmQGBnauY1rnZOBjmVzvFaWOfSNPLE7cx9RG5pHeMFcTpi4arpqNsVjjqXUZmyTHTbxnlnnhbSVxsxG6dF5Ig6IoLFRcZP69ovmn5nLbs/DOluNqo651znY6ohZKWiNpALhnC0+MhH9O0XzT8zlZGkv1XtHzOL7oVrpFKtlZ6x0JBp2zGvir5p3CVrNj42gc/gpzhR+rF1H9877gUnxa/VF3ziP7StHg7g2KvB5g1X5QpvoVTOX4QfrT/ACMn3o1aGrz/APKXj5lL90qpLjR3LQepO3pW7YmuPs7y3LJIz+wfTkR15ZW1qLiDcL3bzb46SOljlAbKWPL3SeQ5cgfUo1bshOlRJcGOVyun+RH95ygKajhrOIRpK0foX3J+9p7xuJx64A9VYPC/T09nts9VWxmOprC39G7qxjc7c+ZyT9C5jiVpuroLu++UDHmCV4ke6MZMMgxz+BxnPjlL7FdFtNaGtDQAABgADoqY4q08NBqkTUhEcksDZ3hvLEmXDd64B9FI0fFStiodlTb4p6gDAlEhaHeZGPsK0dOWW56z1B/S10a40naB8sjm4a8DoxniOg+HmiVdktp9Itart9LebY2nudO2WOVjXOY7lg46g9QfNcBfOF2xj5bJWEkDIp5x18g4fiPVSPFKrvtLTU4t4kioM7pp4T8sOB5A+De/z7/PnBxQvPsHYmnpjOW4FTgg58dvTP8A3ChX8Emvpr8NbvU23UkVve5wpqtxjkiJ5Nfg4IHceWPVYeIT/atd1MVRJtia+GHJPuM2tyf9RK2uGljq7jfortMx4paZxkMrhylkI5AePXOfJR3ECN0ut7jGxpc58jGtaO8ljQArfSv9S8aenipoI4KdjY4o2hrGtHIAKr+MlJTR1VvqWhoqJmPZJ/aaMYJ+khalp4kXS10ooa6ibVSQjYHyOMbxjucMc1oQQXjiBfxNK0iEYa+VoIjgjB6DxPP4qEqLNp9HV3Sonm0RYDK5xMjG7ye/DeWVL8PoYvYKioABlfJtJ8AByH1qRvtjbVWJlDSMDTTNb2Dc9NowB9HJcVY7zUWOqka6MujccSxO5EEfisfPL8O2sk/GbGCLzabxQ/kn/paBGVwnEGCJlVSzMAEsjCHeYHT7VJv1tbhDlkVQ5+PcLQPryuSrqqs1BcwQzdI75MUbeYaPj9pTd2cU8fCDtsaOtlx5fyTVJHup3uk4bUu/urNo+AL10PCXnpT+Yf8AgvnWlgmOiG0dCwyyUrmylrRzf13YHqSuJ0frefTlHJRGi9qgc8vYN+xzXHu6HIWngi44oxfqMvPNSzSkvGXaix073yQRvkZse5gLm5ztOOiKxBgqrbQ1jw+ro6ed4GA6WJryB4cwtiKOOGJsULGsjYMNa0YDR4AL7RAYaqlp6uPs6qCKaPOdkjA4Z+BXlLR01G0spKeGBrjktiYGgn0WdEBhqaWnq4XQ1cEU8TveZIwOB9CtGi07ZaCbt6O1UcEo6SMhaHD4HHJSiIDwDC8c0OBBAIPXkvpEBFHTdjNR7QbPbzNnO80rM58c46qTa0MaGtADQMAAYwvpEB8uaHcnAEeBUW7TVidP27rNbjKTkvNKzJPj06qWRAfDY2xsDWNDWgYAAwAqT1cR/wCypB/jaf7I1d605bVbpqj2iWgpXz5B7R0LS7I6HOM9ylOirVnxWWW1V8olrbZRVMgPJ81Ox5HqQtuGGOBgjhjZHGOjWNAA9Asi8coLHj3BjS5xAAGST3KuZmHVGo3NpmiOAcjIBz2D9o+Z7vitnWNylNdUUcgmAbs7Pa8hu0jJJA6k9OfgpTh/C1trmm7PD3y4L/3gB+HNZeWa2cyw/F2zTxQetgef6/DGNC0m7nWVBZ4Ybn6VPWuz0Vsbiliw4+9I7m53qpAL1duPWxY3cYnHk2c2RVKVnyo6o09Zqmo9ontNDJPnPaup2F2R054ypNF7ngEREAREQBERAEREAREQBERAEREAREQBERAaVdaqG4bTWU7JS3oSOYWzBBHTxNigY1kbRhrWjACyIqqMU7rslybVWERFYg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AutoShape 4" descr="data:image/jpeg;base64,/9j/4AAQSkZJRgABAQAAAQABAAD/2wCEAAkGBwgHBgkIBwgKCgkLDRYPDQwMDRsUFRAWIB0iIiAdHx8kKDQsJCYxJx8fLT0tMTU3Ojo6Iys/RD84QzQ5OjcBCgoKDQwNGg8PGjclHyU3Nzc3Nzc3Nzc3Nzc3Nzc3Nzc3Nzc3Nzc3Nzc3Nzc3Nzc3Nzc3Nzc3Nzc3Nzc3Nzc3N//AABEIAHcAswMBIgACEQEDEQH/xAAbAAEAAgMBAQAAAAAAAAAAAAAABQcDBAYBAv/EAEIQAAEDAwIDBQMIBgoDAAAAAAEAAgMEBREGEgchMRNBUWGBFDJxInSRobGywcIjNkJScoQVNWJjZHOi0eHwFhcm/8QAGQEBAAMBAQAAAAAAAAAAAAAAAAECBQQD/8QAIhEAAgICAwEAAgMAAAAAAAAAAAECEQMEEiExQRMiMkKR/9oADAMBAAIRAxEAPwC8UREAREQBERAEREAREQBERAEReZQHqLzK9QBERAEREAREQBERAEREAREQBERAEREAREQBERAFo3auFvonzkAuyGsBOAXE4GT4LeUbf7cLra5aXdtc7BY4jkHDplUycuD4+l8fHkuXhxr9XXOCvf8ApoKiFr8YbHta4eR6rvKGpZWUkNTF7krA4eqrk6VvW9zfZQdv7XaNwfrypTTupDb9ttusZiEXyGvxgs8nD8Vl62xkhNrP0n5ZqbWtinBPXpte0d0viSRscbnyODWtGST3JG9sjA9jg5rhkEHkVG6kppquy1UNNkyObyAPXBzhakpVFtGVFXJJ9HyzUVA7syXStildsjmdGQxx8AVLA5VOR00804p4onulJ2iPbzz+Ct2ijfFSQxyO3PZG1rneJA5rk09qee+Sqjs3dWOvVO7M6Ii7jhCIiArLihfLrarxSRW+ump43025zYyOZ3Hn0Xd6amlqdPW2eokdJLJSxve93VxLQSVWnGP+vaL5p+YrpdPa309R2G3U1RcAyaGmjY9vZPOHBoBHRWroon2b3Eqvq7bpo1FBUSU8wnYN7MZwTzC1OF10rrpaauW41UlRIyo2tdJjIG0HCh+IWqrLeNOmkt1YJp+2Y7b2bm8h15kLPwnJbpm6OaSCJnEEdx2BK6F/sWLleqpuF99u1y1GYLhcaioi9je/ZI/I3As5/WVYup5pabTd0mgkdHLHSSuY9p5tIacEKGqLJ2rJMqp7LqG8Ta/bQy3Kd9J7bIzsiRt2jdgdPILf4UXe5XOvuDLhXT1LY4WFgldnaSTnC4me4yWnWFXXwsY+SCsmc1r/AHScuHP6VZIq39L/AMr1UrHc9eXGM3CnfcXQe8HRRhrSPJvePhldDojX89XWx2u+7e1kO2KoDduXfuvHj5+irxJ5I6LXWqW6aoozFG2WsnJELHHkAOrj5DIVaf8AlOsq4PqqeornRM6mnpv0bfjhpH0lTfGWGQXG21BB7IwvYDjkHA5I+sfQpPQ2tLJTWakttZL7FNA3YTI35Dz+9uHTPmrLwq+3Q4eawul5rHW+4Qe0bY93tUbQ3Z/GOnPyViLSttPbo2SVFtjpw2pf2j5IcYkPjkdVAa61c3TdMyKna2WvnBMbXe6xo/ad+AVfWXXSOrOCom9WKku0eZRsnHuzNHMeR8Qqppa7XV73VdFNcZGA8nQkRx/ADkD9amdNcQK+kuAtupm/JLthlczZJE7+2PD0VZ4ozjT7RMMrhLlHpkpT1N10lUiCpYZqJx+Tj3T/AAnuPkuxobpR19L7RTzNMY97JwW/HwXxe56SC1zS1rGywBvNjhnce4KsKenlr6kw0cLiXnIjac4H/Cy8mWWpNQj+yfz6auPFHci5y/Vr1/GT1mngbrSaZ0sYjdJLh5cADnOOasBjg4ZBBHkq5fo+7Mi3hsLjj3Gv5/7LDZ71XWOq7KbeYWuxLA/q34eC89fYlr9ZY0mz02NaOx+2GVtKqO8v97o7DQGsr+07MODQI27i4noPqWDSl9bqG2urmQGBnauY1rnZOBjmVzvFaWOfSNPLE7cx9RG5pHeMFcTpi4arpqNsVjjqXUZmyTHTbxnlnnhbSVxsxG6dF5Ig6IoLFRcZP69ovmn5nLbs/DOluNqo651znY6ohZKWiNpALhnC0+MhH9O0XzT8zlZGkv1XtHzOL7oVrpFKtlZ6x0JBp2zGvir5p3CVrNj42gc/gpzhR+rF1H9877gUnxa/VF3ziP7StHg7g2KvB5g1X5QpvoVTOX4QfrT/ACMn3o1aGrz/APKXj5lL90qpLjR3LQepO3pW7YmuPs7y3LJIz+wfTkR15ZW1qLiDcL3bzb46SOljlAbKWPL3SeQ5cgfUo1bshOlRJcGOVyun+RH95ygKajhrOIRpK0foX3J+9p7xuJx64A9VYPC/T09nts9VWxmOprC39G7qxjc7c+ZyT9C5jiVpuroLu++UDHmCV4ke6MZMMgxz+BxnPjlL7FdFtNaGtDQAABgADoqY4q08NBqkTUhEcksDZ3hvLEmXDd64B9FI0fFStiodlTb4p6gDAlEhaHeZGPsK0dOWW56z1B/S10a40naB8sjm4a8DoxniOg+HmiVdktp9Itart9LebY2nudO2WOVjXOY7lg46g9QfNcBfOF2xj5bJWEkDIp5x18g4fiPVSPFKrvtLTU4t4kioM7pp4T8sOB5A+De/z7/PnBxQvPsHYmnpjOW4FTgg58dvTP8A3ChX8Emvpr8NbvU23UkVve5wpqtxjkiJ5Nfg4IHceWPVYeIT/atd1MVRJtia+GHJPuM2tyf9RK2uGljq7jfortMx4paZxkMrhylkI5AePXOfJR3ECN0ut7jGxpc58jGtaO8ljQArfSv9S8aenipoI4KdjY4o2hrGtHIAKr+MlJTR1VvqWhoqJmPZJ/aaMYJ+khalp4kXS10ooa6ibVSQjYHyOMbxjucMc1oQQXjiBfxNK0iEYa+VoIjgjB6DxPP4qEqLNp9HV3Sonm0RYDK5xMjG7ye/DeWVL8PoYvYKioABlfJtJ8AByH1qRvtjbVWJlDSMDTTNb2Dc9NowB9HJcVY7zUWOqka6MujccSxO5EEfisfPL8O2sk/GbGCLzabxQ/kn/paBGVwnEGCJlVSzMAEsjCHeYHT7VJv1tbhDlkVQ5+PcLQPryuSrqqs1BcwQzdI75MUbeYaPj9pTd2cU8fCDtsaOtlx5fyTVJHup3uk4bUu/urNo+AL10PCXnpT+Yf8AgvnWlgmOiG0dCwyyUrmylrRzf13YHqSuJ0frefTlHJRGi9qgc8vYN+xzXHu6HIWngi44oxfqMvPNSzSkvGXaix073yQRvkZse5gLm5ztOOiKxBgqrbQ1jw+ro6ed4GA6WJryB4cwtiKOOGJsULGsjYMNa0YDR4AL7RAYaqlp6uPs6qCKaPOdkjA4Z+BXlLR01G0spKeGBrjktiYGgn0WdEBhqaWnq4XQ1cEU8TveZIwOB9CtGi07ZaCbt6O1UcEo6SMhaHD4HHJSiIDwDC8c0OBBAIPXkvpEBFHTdjNR7QbPbzNnO80rM58c46qTa0MaGtADQMAAYwvpEB8uaHcnAEeBUW7TVidP27rNbjKTkvNKzJPj06qWRAfDY2xsDWNDWgYAAwAqT1cR/wCypB/jaf7I1d605bVbpqj2iWgpXz5B7R0LS7I6HOM9ylOirVnxWWW1V8olrbZRVMgPJ81Ox5HqQtuGGOBgjhjZHGOjWNAA9Asi8coLHj3BjS5xAAGST3KuZmHVGo3NpmiOAcjIBz2D9o+Z7vitnWNylNdUUcgmAbs7Pa8hu0jJJA6k9OfgpTh/C1trmm7PD3y4L/3gB+HNZeWa2cyw/F2zTxQetgef6/DGNC0m7nWVBZ4Ybn6VPWuz0Vsbiliw4+9I7m53qpAL1duPWxY3cYnHk2c2RVKVnyo6o09Zqmo9ontNDJPnPaup2F2R054ypNF7ngEREAREQBERAEREAREQBERAEREAREQBERAaVdaqG4bTWU7JS3oSOYWzBBHTxNigY1kbRhrWjACyIqqMU7rslybVWERFYg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019800" y="6096000"/>
            <a:ext cx="22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Image from Wikipedia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5867400"/>
            <a:ext cx="22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Image from Wikipedia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2590800"/>
            <a:ext cx="8153400" cy="3733800"/>
          </a:xfrm>
          <a:prstGeom prst="rect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5298" name="Picture 2" descr="File:Ichy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343400"/>
            <a:ext cx="3429000" cy="1524001"/>
          </a:xfrm>
          <a:prstGeom prst="rect">
            <a:avLst/>
          </a:prstGeom>
          <a:noFill/>
        </p:spPr>
      </p:pic>
      <p:pic>
        <p:nvPicPr>
          <p:cNvPr id="14" name="Picture 2" descr="File:Ichy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676400" y="4876800"/>
            <a:ext cx="1371599" cy="609600"/>
          </a:xfrm>
          <a:prstGeom prst="rect">
            <a:avLst/>
          </a:prstGeom>
          <a:noFill/>
        </p:spPr>
      </p:pic>
      <p:sp>
        <p:nvSpPr>
          <p:cNvPr id="16" name="Documents"/>
          <p:cNvSpPr>
            <a:spLocks noEditPoints="1" noChangeArrowheads="1"/>
          </p:cNvSpPr>
          <p:nvPr/>
        </p:nvSpPr>
        <p:spPr bwMode="auto">
          <a:xfrm>
            <a:off x="2209800" y="3505200"/>
            <a:ext cx="448477" cy="60007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Documents"/>
          <p:cNvSpPr>
            <a:spLocks noEditPoints="1" noChangeArrowheads="1"/>
          </p:cNvSpPr>
          <p:nvPr/>
        </p:nvSpPr>
        <p:spPr bwMode="auto">
          <a:xfrm>
            <a:off x="7772400" y="2819400"/>
            <a:ext cx="448477" cy="60007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Documents"/>
          <p:cNvSpPr>
            <a:spLocks noEditPoints="1" noChangeArrowheads="1"/>
          </p:cNvSpPr>
          <p:nvPr/>
        </p:nvSpPr>
        <p:spPr bwMode="auto">
          <a:xfrm>
            <a:off x="5334000" y="2971800"/>
            <a:ext cx="448477" cy="60007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Documents"/>
          <p:cNvSpPr>
            <a:spLocks noEditPoints="1" noChangeArrowheads="1"/>
          </p:cNvSpPr>
          <p:nvPr/>
        </p:nvSpPr>
        <p:spPr bwMode="auto">
          <a:xfrm>
            <a:off x="5562600" y="3733800"/>
            <a:ext cx="448477" cy="60007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Documents"/>
          <p:cNvSpPr>
            <a:spLocks noEditPoints="1" noChangeArrowheads="1"/>
          </p:cNvSpPr>
          <p:nvPr/>
        </p:nvSpPr>
        <p:spPr bwMode="auto">
          <a:xfrm>
            <a:off x="5943600" y="3505200"/>
            <a:ext cx="448477" cy="60007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Documents"/>
          <p:cNvSpPr>
            <a:spLocks noEditPoints="1" noChangeArrowheads="1"/>
          </p:cNvSpPr>
          <p:nvPr/>
        </p:nvSpPr>
        <p:spPr bwMode="auto">
          <a:xfrm>
            <a:off x="6553200" y="2743200"/>
            <a:ext cx="448477" cy="60007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Documents"/>
          <p:cNvSpPr>
            <a:spLocks noEditPoints="1" noChangeArrowheads="1"/>
          </p:cNvSpPr>
          <p:nvPr/>
        </p:nvSpPr>
        <p:spPr bwMode="auto">
          <a:xfrm>
            <a:off x="6934200" y="3438525"/>
            <a:ext cx="448477" cy="60007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Documents"/>
          <p:cNvSpPr>
            <a:spLocks noEditPoints="1" noChangeArrowheads="1"/>
          </p:cNvSpPr>
          <p:nvPr/>
        </p:nvSpPr>
        <p:spPr bwMode="auto">
          <a:xfrm>
            <a:off x="7620000" y="3657600"/>
            <a:ext cx="448477" cy="60007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Documents"/>
          <p:cNvSpPr>
            <a:spLocks noEditPoints="1" noChangeArrowheads="1"/>
          </p:cNvSpPr>
          <p:nvPr/>
        </p:nvSpPr>
        <p:spPr bwMode="auto">
          <a:xfrm>
            <a:off x="5943600" y="2819400"/>
            <a:ext cx="448477" cy="60007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cuments"/>
          <p:cNvSpPr>
            <a:spLocks noEditPoints="1" noChangeArrowheads="1"/>
          </p:cNvSpPr>
          <p:nvPr/>
        </p:nvSpPr>
        <p:spPr bwMode="auto">
          <a:xfrm>
            <a:off x="7162800" y="2743200"/>
            <a:ext cx="448477" cy="60007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Documents"/>
          <p:cNvSpPr>
            <a:spLocks noEditPoints="1" noChangeArrowheads="1"/>
          </p:cNvSpPr>
          <p:nvPr/>
        </p:nvSpPr>
        <p:spPr bwMode="auto">
          <a:xfrm>
            <a:off x="6477000" y="3657600"/>
            <a:ext cx="448477" cy="60007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57200" y="228600"/>
            <a:ext cx="8229600" cy="1371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Where Your Content Marketing Doesn’t Work Great</a:t>
            </a:r>
            <a:endParaRPr lang="en-IN" sz="4800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362200" y="2286000"/>
            <a:ext cx="76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71600" y="1752600"/>
            <a:ext cx="2353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Your content</a:t>
            </a:r>
            <a:endParaRPr lang="en-US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343400" y="1752600"/>
            <a:ext cx="4605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Your competitor’s content</a:t>
            </a:r>
            <a:endParaRPr lang="en-US" sz="3200" b="1" dirty="0"/>
          </a:p>
        </p:txBody>
      </p:sp>
      <p:cxnSp>
        <p:nvCxnSpPr>
          <p:cNvPr id="36" name="Straight Arrow Connector 35"/>
          <p:cNvCxnSpPr>
            <a:stCxn id="34" idx="2"/>
          </p:cNvCxnSpPr>
          <p:nvPr/>
        </p:nvCxnSpPr>
        <p:spPr>
          <a:xfrm flipH="1">
            <a:off x="6477000" y="2337375"/>
            <a:ext cx="169082" cy="634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089995" y="5358825"/>
            <a:ext cx="805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You</a:t>
            </a:r>
            <a:endParaRPr lang="en-US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211826" y="5663625"/>
            <a:ext cx="2941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Your competitor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019800" y="6096000"/>
            <a:ext cx="22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Image from Wikipedia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5867400"/>
            <a:ext cx="22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Image from Wikipedia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2590800"/>
            <a:ext cx="8153400" cy="3733800"/>
          </a:xfrm>
          <a:prstGeom prst="rect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5298" name="Picture 2" descr="File:Ichy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343400"/>
            <a:ext cx="3429000" cy="1524001"/>
          </a:xfrm>
          <a:prstGeom prst="rect">
            <a:avLst/>
          </a:prstGeom>
          <a:noFill/>
        </p:spPr>
      </p:pic>
      <p:pic>
        <p:nvPicPr>
          <p:cNvPr id="14" name="Picture 2" descr="File:Ichy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676400" y="4876800"/>
            <a:ext cx="1371599" cy="609600"/>
          </a:xfrm>
          <a:prstGeom prst="rect">
            <a:avLst/>
          </a:prstGeom>
          <a:noFill/>
        </p:spPr>
      </p:pic>
      <p:sp>
        <p:nvSpPr>
          <p:cNvPr id="30" name="Rounded Rectangle 29"/>
          <p:cNvSpPr/>
          <p:nvPr/>
        </p:nvSpPr>
        <p:spPr>
          <a:xfrm>
            <a:off x="381000" y="228600"/>
            <a:ext cx="8382000" cy="1371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Where Your Content Marketing Doesn’t Work Great</a:t>
            </a:r>
            <a:endParaRPr lang="en-IN" sz="4800" b="1" dirty="0"/>
          </a:p>
        </p:txBody>
      </p:sp>
      <p:cxnSp>
        <p:nvCxnSpPr>
          <p:cNvPr id="32" name="Straight Arrow Connector 31"/>
          <p:cNvCxnSpPr>
            <a:endCxn id="31" idx="0"/>
          </p:cNvCxnSpPr>
          <p:nvPr/>
        </p:nvCxnSpPr>
        <p:spPr>
          <a:xfrm flipH="1">
            <a:off x="1190624" y="2286000"/>
            <a:ext cx="1171576" cy="2667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71600" y="1752600"/>
            <a:ext cx="2625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Your followers</a:t>
            </a:r>
            <a:endParaRPr lang="en-US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191000" y="1752600"/>
            <a:ext cx="4877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Your competitor’s followers</a:t>
            </a:r>
            <a:endParaRPr lang="en-US" sz="3200" b="1" dirty="0"/>
          </a:p>
        </p:txBody>
      </p:sp>
      <p:cxnSp>
        <p:nvCxnSpPr>
          <p:cNvPr id="36" name="Straight Arrow Connector 35"/>
          <p:cNvCxnSpPr>
            <a:stCxn id="34" idx="2"/>
          </p:cNvCxnSpPr>
          <p:nvPr/>
        </p:nvCxnSpPr>
        <p:spPr>
          <a:xfrm flipH="1">
            <a:off x="6324602" y="2337375"/>
            <a:ext cx="304983" cy="634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089995" y="5358825"/>
            <a:ext cx="805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You</a:t>
            </a:r>
            <a:endParaRPr lang="en-US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211826" y="5663625"/>
            <a:ext cx="2941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Your competitor</a:t>
            </a:r>
            <a:endParaRPr lang="en-US" sz="3200" b="1" dirty="0"/>
          </a:p>
        </p:txBody>
      </p:sp>
      <p:pic>
        <p:nvPicPr>
          <p:cNvPr id="31" name="Picture 2" descr="File:Ichys.sv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762000" y="4953000"/>
            <a:ext cx="85724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2" descr="File:Ichys.sv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0" y="3276600"/>
            <a:ext cx="8382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2" descr="File:Ichys.sv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86400" y="3657600"/>
            <a:ext cx="8382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2" descr="File:Ichys.sv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86400" y="2819400"/>
            <a:ext cx="8382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2" descr="File:Ichys.sv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48400" y="3429000"/>
            <a:ext cx="8382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2" descr="File:Ichys.sv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00800" y="3810000"/>
            <a:ext cx="8382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2" descr="File:Ichys.sv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00800" y="2971800"/>
            <a:ext cx="8382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2" descr="File:Ichys.sv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62800" y="3352800"/>
            <a:ext cx="8382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2" descr="File:Ichys.sv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15200" y="3733800"/>
            <a:ext cx="8382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2" descr="File:Ichys.sv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15200" y="2895600"/>
            <a:ext cx="8382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2" descr="File:Ichys.sv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43400" y="3429000"/>
            <a:ext cx="8382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2" descr="File:Ichys.sv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95800" y="3810000"/>
            <a:ext cx="8382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2" descr="File:Ichys.sv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95800" y="2971800"/>
            <a:ext cx="8382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AutoShape 6" descr="data:image/jpeg;base64,/9j/4AAQSkZJRgABAQAAAQABAAD/2wCEAAkGBwgHBgkIBwgKCgkLDRYPDQwMDRsUFRAWIB0iIiAdHx8kKDQsJCYxJx8fLT00MTU3Ojo8Iys/RD44PTQ/OjQBCgoKBQUFDgUFDisZExkrKysrKysrKysrKysrKysrKysrKysrKysrKysrKysrKysrKysrKysrKysrKysrKysrK//AABEIABYAfwMBIgACEQEDEQH/xAAbAAADAQEBAQEAAAAAAAAAAAAABgcFBAIDAf/EADYQAAEDAwMCAwYCCwEAAAAAAAECAwQFBhEAEiEHMRNBURQjYXGBkRbRFSQyNlJydIKSosMi/8QAFAEBAAAAAAAAAAAAAAAAAAAAAP/EABQRAQAAAAAAAAAAAAAAAAAAAAD/2gAMAwEAAhEDEQA/AM6nW3ZdpXjbEl6uxqnElIcU4p1SC204Ejw1kDskk8buxAOeDhi6sItC5Kxb1MXVITEx2SQ9MZUlXhsbCdqlDjJVtCc9sk6mfSm5xblbdaTRmqm/UkpisoWsIIWpWANxBG0kgH6emmC+Zkq0LONk1SiU72iUsykTYq8owXCrgFIO4Y2fygaBGvijU+gXLKp1JqCZ8VrbteBB5IBKSRwSPhrzRrQuKuMe0Uqjy5LHk6lvCD8lHg6w9Vy2qb1ENsU9bdeiW9Rm0fqplvhjeFEqzwCTnJ7+Xw0EvqtKqFHlmJVYb8SQBnw3kFJI9R6jTt1Ir06q29b8eZa36IaZa9zIKSA8No4RwMJxg457j6tXXlC3bUtWVNejSp2FJclRjlDpKEklJ/hJGRrk61/uXY39J/za0E7pdnXJVmA/TqJOfZIylwMkJV8ieDr4SrarcOG/MlUqW1FjuFp55TR2trzjBPkckD66sfUu6K1bdl2aaJPXEMiGPFKEJJVtbbx3B9TrP6Y1GRedsXpQ6k4HpstBloISAVuKTjOBxwpDf30ElgUWqVKLJlQIEmRHip3PutNlSWxgnJPlwDrzSaTUazJMakwn5j6UFZbYQVEJBAzx5cj76uPSd+Lb1pUKDObSpV0TXwQo8hAQUj5glKR/frKsCAbHol91t4+/gOLp8dZ/jSePupTWgkcKk1GfPMCDCkSJYJBZabKlDBwcgemtCsWdcdEj+01SjTI7Hm6pvKR8yOB9dU2gS1WR0U/EFJQj9LVV/YqSpIUW/wD2pI+wScZ81a5ukF9Vyr3Umg12Uupwai04lSJIC9pCCr7EAgjtzoJC02486hplCnHFkJShAyVH0A0wvWFdrEP2t236gGQMk+CSoD4p7j7aqPTy36fblx3xVUMh80LxEw0KOSlOFq7+uEhOfn66SaR1Wuxu42Z0mpOSGVvDxYhA8MoJ5SkeXHY9/noF6zLck3LX4sFqNJcjl9tMtbCcllsqAKj5DHx0wX301qVDrkhiiU6pzKY2lBTKW3uySBnlIA7nGni7W3bY600hVDfVEarbkdU1pvADmXdqsj0OMn4k6xus133DTb1nU2DVpDMINtEMoxgEpBPl686DF6MUShVysz2a9FfkFmN4rAbcKAnB5OQQc8jH11p1mFR6r0ofuScajMraZRYbmSpBWoAOYSk8427O/H7WdGjQSnV+p8Oj9XLUpLcpU6BLpSPBKmtpQo7Ug4B7g7QfLHbnRo0GR1xajUy1raokdTqxBy2HFgDclKAM8efGuHrFMbk2fZbbYWC3FwdwHPu2vy0aNAdYpjcmz7LbbCwW4uDuA5921+Wlzo5WVUa/oC8KLUkLjupT3IUMj/YJP00aNBudXq6mDetGRR2THYozLbjDWMBK9+84x5cJH00y9cq5F/CUWHTY6mRU5ftD5KQN+E55we5JT/jo0aBc6WXNBn0h2xLkhuSoEtRVGW0QFNKzuI7jjI3Ajzz3B4b5NItno/EercOPOqFRdSWoypC0kIz5cYwOOTgn76NGgnPT7qDIoN0TZtUbMyLV1n29tIGVKJJ3AHjjceO2CdUxPT6yqA5+KyxUXIzH6w3CK0qQgjkccE49Cr550aNBJ6/fcms3/Gud1jCIj7So8fP7LbatwTn1PJPxJ1ZLns+0rocbuypIqfv2UAtNOJTuGAEkj1xjsfLX7o0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AutoShape 2" descr="data:image/jpeg;base64,/9j/4AAQSkZJRgABAQAAAQABAAD/2wCEAAkGBwgHBgkIBwgKCgkLDRYPDQwMDRsUFRAWIB0iIiAdHx8kKDQsJCYxJx8fLT0tMTU3Ojo6Iys/RD84QzQ5OjcBCgoKDQwNGg8PGjclHyU3Nzc3Nzc3Nzc3Nzc3Nzc3Nzc3Nzc3Nzc3Nzc3Nzc3Nzc3Nzc3Nzc3Nzc3Nzc3Nzc3N//AABEIAHcAswMBIgACEQEDEQH/xAAbAAEAAgMBAQAAAAAAAAAAAAAABQcDBAYBAv/EAEIQAAEDAwIDBQMIBgoDAAAAAAEAAgMEBREGEgchMRNBUWGBFDJxInSRobGywcIjNkJScoQVNWJjZHOi0eHwFhcm/8QAGQEBAAMBAQAAAAAAAAAAAAAAAAECBQQD/8QAIhEAAgICAwEAAgMAAAAAAAAAAAECEQMEEiExQRMiMkKR/9oADAMBAAIRAxEAPwC8UREAREQBERAEREAREQBERAEReZQHqLzK9QBERAEREAREQBERAEREAREQBERAEREAREQBERAFo3auFvonzkAuyGsBOAXE4GT4LeUbf7cLra5aXdtc7BY4jkHDplUycuD4+l8fHkuXhxr9XXOCvf8ApoKiFr8YbHta4eR6rvKGpZWUkNTF7krA4eqrk6VvW9zfZQdv7XaNwfrypTTupDb9ttusZiEXyGvxgs8nD8Vl62xkhNrP0n5ZqbWtinBPXpte0d0viSRscbnyODWtGST3JG9sjA9jg5rhkEHkVG6kppquy1UNNkyObyAPXBzhakpVFtGVFXJJ9HyzUVA7syXStildsjmdGQxx8AVLA5VOR00804p4onulJ2iPbzz+Ct2ijfFSQxyO3PZG1rneJA5rk09qee+Sqjs3dWOvVO7M6Ii7jhCIiArLihfLrarxSRW+ump43025zYyOZ3Hn0Xd6amlqdPW2eokdJLJSxve93VxLQSVWnGP+vaL5p+YrpdPa309R2G3U1RcAyaGmjY9vZPOHBoBHRWroon2b3Eqvq7bpo1FBUSU8wnYN7MZwTzC1OF10rrpaauW41UlRIyo2tdJjIG0HCh+IWqrLeNOmkt1YJp+2Y7b2bm8h15kLPwnJbpm6OaSCJnEEdx2BK6F/sWLleqpuF99u1y1GYLhcaioi9je/ZI/I3As5/WVYup5pabTd0mgkdHLHSSuY9p5tIacEKGqLJ2rJMqp7LqG8Ta/bQy3Kd9J7bIzsiRt2jdgdPILf4UXe5XOvuDLhXT1LY4WFgldnaSTnC4me4yWnWFXXwsY+SCsmc1r/AHScuHP6VZIq39L/AMr1UrHc9eXGM3CnfcXQe8HRRhrSPJvePhldDojX89XWx2u+7e1kO2KoDduXfuvHj5+irxJ5I6LXWqW6aoozFG2WsnJELHHkAOrj5DIVaf8AlOsq4PqqeornRM6mnpv0bfjhpH0lTfGWGQXG21BB7IwvYDjkHA5I+sfQpPQ2tLJTWakttZL7FNA3YTI35Dz+9uHTPmrLwq+3Q4eawul5rHW+4Qe0bY93tUbQ3Z/GOnPyViLSttPbo2SVFtjpw2pf2j5IcYkPjkdVAa61c3TdMyKna2WvnBMbXe6xo/ad+AVfWXXSOrOCom9WKku0eZRsnHuzNHMeR8Qqppa7XV73VdFNcZGA8nQkRx/ADkD9amdNcQK+kuAtupm/JLthlczZJE7+2PD0VZ4ozjT7RMMrhLlHpkpT1N10lUiCpYZqJx+Tj3T/AAnuPkuxobpR19L7RTzNMY97JwW/HwXxe56SC1zS1rGywBvNjhnce4KsKenlr6kw0cLiXnIjac4H/Cy8mWWpNQj+yfz6auPFHci5y/Vr1/GT1mngbrSaZ0sYjdJLh5cADnOOasBjg4ZBBHkq5fo+7Mi3hsLjj3Gv5/7LDZ71XWOq7KbeYWuxLA/q34eC89fYlr9ZY0mz02NaOx+2GVtKqO8v97o7DQGsr+07MODQI27i4noPqWDSl9bqG2urmQGBnauY1rnZOBjmVzvFaWOfSNPLE7cx9RG5pHeMFcTpi4arpqNsVjjqXUZmyTHTbxnlnnhbSVxsxG6dF5Ig6IoLFRcZP69ovmn5nLbs/DOluNqo651znY6ohZKWiNpALhnC0+MhH9O0XzT8zlZGkv1XtHzOL7oVrpFKtlZ6x0JBp2zGvir5p3CVrNj42gc/gpzhR+rF1H9877gUnxa/VF3ziP7StHg7g2KvB5g1X5QpvoVTOX4QfrT/ACMn3o1aGrz/APKXj5lL90qpLjR3LQepO3pW7YmuPs7y3LJIz+wfTkR15ZW1qLiDcL3bzb46SOljlAbKWPL3SeQ5cgfUo1bshOlRJcGOVyun+RH95ygKajhrOIRpK0foX3J+9p7xuJx64A9VYPC/T09nts9VWxmOprC39G7qxjc7c+ZyT9C5jiVpuroLu++UDHmCV4ke6MZMMgxz+BxnPjlL7FdFtNaGtDQAABgADoqY4q08NBqkTUhEcksDZ3hvLEmXDd64B9FI0fFStiodlTb4p6gDAlEhaHeZGPsK0dOWW56z1B/S10a40naB8sjm4a8DoxniOg+HmiVdktp9Itart9LebY2nudO2WOVjXOY7lg46g9QfNcBfOF2xj5bJWEkDIp5x18g4fiPVSPFKrvtLTU4t4kioM7pp4T8sOB5A+De/z7/PnBxQvPsHYmnpjOW4FTgg58dvTP8A3ChX8Emvpr8NbvU23UkVve5wpqtxjkiJ5Nfg4IHceWPVYeIT/atd1MVRJtia+GHJPuM2tyf9RK2uGljq7jfortMx4paZxkMrhylkI5AePXOfJR3ECN0ut7jGxpc58jGtaO8ljQArfSv9S8aenipoI4KdjY4o2hrGtHIAKr+MlJTR1VvqWhoqJmPZJ/aaMYJ+khalp4kXS10ooa6ibVSQjYHyOMbxjucMc1oQQXjiBfxNK0iEYa+VoIjgjB6DxPP4qEqLNp9HV3Sonm0RYDK5xMjG7ye/DeWVL8PoYvYKioABlfJtJ8AByH1qRvtjbVWJlDSMDTTNb2Dc9NowB9HJcVY7zUWOqka6MujccSxO5EEfisfPL8O2sk/GbGCLzabxQ/kn/paBGVwnEGCJlVSzMAEsjCHeYHT7VJv1tbhDlkVQ5+PcLQPryuSrqqs1BcwQzdI75MUbeYaPj9pTd2cU8fCDtsaOtlx5fyTVJHup3uk4bUu/urNo+AL10PCXnpT+Yf8AgvnWlgmOiG0dCwyyUrmylrRzf13YHqSuJ0frefTlHJRGi9qgc8vYN+xzXHu6HIWngi44oxfqMvPNSzSkvGXaix073yQRvkZse5gLm5ztOOiKxBgqrbQ1jw+ro6ed4GA6WJryB4cwtiKOOGJsULGsjYMNa0YDR4AL7RAYaqlp6uPs6qCKaPOdkjA4Z+BXlLR01G0spKeGBrjktiYGgn0WdEBhqaWnq4XQ1cEU8TveZIwOB9CtGi07ZaCbt6O1UcEo6SMhaHD4HHJSiIDwDC8c0OBBAIPXkvpEBFHTdjNR7QbPbzNnO80rM58c46qTa0MaGtADQMAAYwvpEB8uaHcnAEeBUW7TVidP27rNbjKTkvNKzJPj06qWRAfDY2xsDWNDWgYAAwAqT1cR/wCypB/jaf7I1d605bVbpqj2iWgpXz5B7R0LS7I6HOM9ylOirVnxWWW1V8olrbZRVMgPJ81Ox5HqQtuGGOBgjhjZHGOjWNAA9Asi8coLHj3BjS5xAAGST3KuZmHVGo3NpmiOAcjIBz2D9o+Z7vitnWNylNdUUcgmAbs7Pa8hu0jJJA6k9OfgpTh/C1trmm7PD3y4L/3gB+HNZeWa2cyw/F2zTxQetgef6/DGNC0m7nWVBZ4Ybn6VPWuz0Vsbiliw4+9I7m53qpAL1duPWxY3cYnHk2c2RVKVnyo6o09Zqmo9ontNDJPnPaup2F2R054ypNF7ngEREAREQBERAEREAREQBERAEREAREQBERAaVdaqG4bTWU7JS3oSOYWzBBHTxNigY1kbRhrWjACyIqqMU7rslybVWERFYg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AutoShape 4" descr="data:image/jpeg;base64,/9j/4AAQSkZJRgABAQAAAQABAAD/2wCEAAkGBwgHBgkIBwgKCgkLDRYPDQwMDRsUFRAWIB0iIiAdHx8kKDQsJCYxJx8fLT0tMTU3Ojo6Iys/RD84QzQ5OjcBCgoKDQwNGg8PGjclHyU3Nzc3Nzc3Nzc3Nzc3Nzc3Nzc3Nzc3Nzc3Nzc3Nzc3Nzc3Nzc3Nzc3Nzc3Nzc3Nzc3N//AABEIAHcAswMBIgACEQEDEQH/xAAbAAEAAgMBAQAAAAAAAAAAAAAABQcDBAYBAv/EAEIQAAEDAwIDBQMIBgoDAAAAAAEAAgMEBREGEgchMRNBUWGBFDJxInSRobGywcIjNkJScoQVNWJjZHOi0eHwFhcm/8QAGQEBAAMBAQAAAAAAAAAAAAAAAAECBQQD/8QAIhEAAgICAwEAAgMAAAAAAAAAAAECEQMEEiExQRMiMkKR/9oADAMBAAIRAxEAPwC8UREAREQBERAEREAREQBERAEReZQHqLzK9QBERAEREAREQBERAEREAREQBERAEREAREQBERAFo3auFvonzkAuyGsBOAXE4GT4LeUbf7cLra5aXdtc7BY4jkHDplUycuD4+l8fHkuXhxr9XXOCvf8ApoKiFr8YbHta4eR6rvKGpZWUkNTF7krA4eqrk6VvW9zfZQdv7XaNwfrypTTupDb9ttusZiEXyGvxgs8nD8Vl62xkhNrP0n5ZqbWtinBPXpte0d0viSRscbnyODWtGST3JG9sjA9jg5rhkEHkVG6kppquy1UNNkyObyAPXBzhakpVFtGVFXJJ9HyzUVA7syXStildsjmdGQxx8AVLA5VOR00804p4onulJ2iPbzz+Ct2ijfFSQxyO3PZG1rneJA5rk09qee+Sqjs3dWOvVO7M6Ii7jhCIiArLihfLrarxSRW+ump43025zYyOZ3Hn0Xd6amlqdPW2eokdJLJSxve93VxLQSVWnGP+vaL5p+YrpdPa309R2G3U1RcAyaGmjY9vZPOHBoBHRWroon2b3Eqvq7bpo1FBUSU8wnYN7MZwTzC1OF10rrpaauW41UlRIyo2tdJjIG0HCh+IWqrLeNOmkt1YJp+2Y7b2bm8h15kLPwnJbpm6OaSCJnEEdx2BK6F/sWLleqpuF99u1y1GYLhcaioi9je/ZI/I3As5/WVYup5pabTd0mgkdHLHSSuY9p5tIacEKGqLJ2rJMqp7LqG8Ta/bQy3Kd9J7bIzsiRt2jdgdPILf4UXe5XOvuDLhXT1LY4WFgldnaSTnC4me4yWnWFXXwsY+SCsmc1r/AHScuHP6VZIq39L/AMr1UrHc9eXGM3CnfcXQe8HRRhrSPJvePhldDojX89XWx2u+7e1kO2KoDduXfuvHj5+irxJ5I6LXWqW6aoozFG2WsnJELHHkAOrj5DIVaf8AlOsq4PqqeornRM6mnpv0bfjhpH0lTfGWGQXG21BB7IwvYDjkHA5I+sfQpPQ2tLJTWakttZL7FNA3YTI35Dz+9uHTPmrLwq+3Q4eawul5rHW+4Qe0bY93tUbQ3Z/GOnPyViLSttPbo2SVFtjpw2pf2j5IcYkPjkdVAa61c3TdMyKna2WvnBMbXe6xo/ad+AVfWXXSOrOCom9WKku0eZRsnHuzNHMeR8Qqppa7XV73VdFNcZGA8nQkRx/ADkD9amdNcQK+kuAtupm/JLthlczZJE7+2PD0VZ4ozjT7RMMrhLlHpkpT1N10lUiCpYZqJx+Tj3T/AAnuPkuxobpR19L7RTzNMY97JwW/HwXxe56SC1zS1rGywBvNjhnce4KsKenlr6kw0cLiXnIjac4H/Cy8mWWpNQj+yfz6auPFHci5y/Vr1/GT1mngbrSaZ0sYjdJLh5cADnOOasBjg4ZBBHkq5fo+7Mi3hsLjj3Gv5/7LDZ71XWOq7KbeYWuxLA/q34eC89fYlr9ZY0mz02NaOx+2GVtKqO8v97o7DQGsr+07MODQI27i4noPqWDSl9bqG2urmQGBnauY1rnZOBjmVzvFaWOfSNPLE7cx9RG5pHeMFcTpi4arpqNsVjjqXUZmyTHTbxnlnnhbSVxsxG6dF5Ig6IoLFRcZP69ovmn5nLbs/DOluNqo651znY6ohZKWiNpALhnC0+MhH9O0XzT8zlZGkv1XtHzOL7oVrpFKtlZ6x0JBp2zGvir5p3CVrNj42gc/gpzhR+rF1H9877gUnxa/VF3ziP7StHg7g2KvB5g1X5QpvoVTOX4QfrT/ACMn3o1aGrz/APKXj5lL90qpLjR3LQepO3pW7YmuPs7y3LJIz+wfTkR15ZW1qLiDcL3bzb46SOljlAbKWPL3SeQ5cgfUo1bshOlRJcGOVyun+RH95ygKajhrOIRpK0foX3J+9p7xuJx64A9VYPC/T09nts9VWxmOprC39G7qxjc7c+ZyT9C5jiVpuroLu++UDHmCV4ke6MZMMgxz+BxnPjlL7FdFtNaGtDQAABgADoqY4q08NBqkTUhEcksDZ3hvLEmXDd64B9FI0fFStiodlTb4p6gDAlEhaHeZGPsK0dOWW56z1B/S10a40naB8sjm4a8DoxniOg+HmiVdktp9Itart9LebY2nudO2WOVjXOY7lg46g9QfNcBfOF2xj5bJWEkDIp5x18g4fiPVSPFKrvtLTU4t4kioM7pp4T8sOB5A+De/z7/PnBxQvPsHYmnpjOW4FTgg58dvTP8A3ChX8Emvpr8NbvU23UkVve5wpqtxjkiJ5Nfg4IHceWPVYeIT/atd1MVRJtia+GHJPuM2tyf9RK2uGljq7jfortMx4paZxkMrhylkI5AePXOfJR3ECN0ut7jGxpc58jGtaO8ljQArfSv9S8aenipoI4KdjY4o2hrGtHIAKr+MlJTR1VvqWhoqJmPZJ/aaMYJ+khalp4kXS10ooa6ibVSQjYHyOMbxjucMc1oQQXjiBfxNK0iEYa+VoIjgjB6DxPP4qEqLNp9HV3Sonm0RYDK5xMjG7ye/DeWVL8PoYvYKioABlfJtJ8AByH1qRvtjbVWJlDSMDTTNb2Dc9NowB9HJcVY7zUWOqka6MujccSxO5EEfisfPL8O2sk/GbGCLzabxQ/kn/paBGVwnEGCJlVSzMAEsjCHeYHT7VJv1tbhDlkVQ5+PcLQPryuSrqqs1BcwQzdI75MUbeYaPj9pTd2cU8fCDtsaOtlx5fyTVJHup3uk4bUu/urNo+AL10PCXnpT+Yf8AgvnWlgmOiG0dCwyyUrmylrRzf13YHqSuJ0frefTlHJRGi9qgc8vYN+xzXHu6HIWngi44oxfqMvPNSzSkvGXaix073yQRvkZse5gLm5ztOOiKxBgqrbQ1jw+ro6ed4GA6WJryB4cwtiKOOGJsULGsjYMNa0YDR4AL7RAYaqlp6uPs6qCKaPOdkjA4Z+BXlLR01G0spKeGBrjktiYGgn0WdEBhqaWnq4XQ1cEU8TveZIwOB9CtGi07ZaCbt6O1UcEo6SMhaHD4HHJSiIDwDC8c0OBBAIPXkvpEBFHTdjNR7QbPbzNnO80rM58c46qTa0MaGtADQMAAYwvpEB8uaHcnAEeBUW7TVidP27rNbjKTkvNKzJPj06qWRAfDY2xsDWNDWgYAAwAqT1cR/wCypB/jaf7I1d605bVbpqj2iWgpXz5B7R0LS7I6HOM9ylOirVnxWWW1V8olrbZRVMgPJ81Ox5HqQtuGGOBgjhjZHGOjWNAA9Asi8coLHj3BjS5xAAGST3KuZmHVGo3NpmiOAcjIBz2D9o+Z7vitnWNylNdUUcgmAbs7Pa8hu0jJJA6k9OfgpTh/C1trmm7PD3y4L/3gB+HNZeWa2cyw/F2zTxQetgef6/DGNC0m7nWVBZ4Ybn6VPWuz0Vsbiliw4+9I7m53qpAL1duPWxY3cYnHk2c2RVKVnyo6o09Zqmo9ontNDJPnPaup2F2R054ypNF7ngEREAREQBERAEREAREQBERAEREAREQBERAaVdaqG4bTWU7JS3oSOYWzBBHTxNigY1kbRhrWjACyIqqMU7rslybVWERFYg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66800" y="838200"/>
            <a:ext cx="7010400" cy="4800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The above methods rely on “being found”</a:t>
            </a:r>
            <a:endParaRPr lang="en-IN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3/36/British_Mk_14_Sea_Mine.jpg/450px-British_Mk_14_Sea_M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62200"/>
            <a:ext cx="2857500" cy="3810000"/>
          </a:xfrm>
          <a:prstGeom prst="rect">
            <a:avLst/>
          </a:prstGeom>
          <a:noFill/>
        </p:spPr>
      </p:pic>
      <p:sp>
        <p:nvSpPr>
          <p:cNvPr id="65" name="TextBox 64"/>
          <p:cNvSpPr txBox="1"/>
          <p:nvPr/>
        </p:nvSpPr>
        <p:spPr>
          <a:xfrm>
            <a:off x="457200" y="228600"/>
            <a:ext cx="8382000" cy="15819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4400" dirty="0" smtClean="0"/>
              <a:t>Traditional Digital Marketing Works </a:t>
            </a:r>
          </a:p>
          <a:p>
            <a:pPr marL="514350" lvl="0" indent="-514350">
              <a:spcBef>
                <a:spcPct val="20000"/>
              </a:spcBef>
            </a:pPr>
            <a:r>
              <a:rPr lang="en-US" sz="4400" dirty="0" smtClean="0"/>
              <a:t>Just Like A Tool For Naval Warfare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53000" y="3581400"/>
            <a:ext cx="3048000" cy="685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Naval Mine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1295400" y="228600"/>
            <a:ext cx="681250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4400" dirty="0" smtClean="0"/>
              <a:t>How Naval Mines Sink A Ship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2776539"/>
            <a:ext cx="4470803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858000" y="2133600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67600" y="4572000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81800" y="3733800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3400" y="3810000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48600" y="1676400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43800" y="2895600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600200" y="3810000"/>
            <a:ext cx="3048000" cy="685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Prospect</a:t>
            </a:r>
            <a:endParaRPr lang="en-IN" sz="32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638800" y="5029200"/>
            <a:ext cx="3048000" cy="685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Content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AutoShape 6" descr="data:image/jpeg;base64,/9j/4AAQSkZJRgABAQAAAQABAAD/2wCEAAkGBwgHBgkIBwgKCgkLDRYPDQwMDRsUFRAWIB0iIiAdHx8kKDQsJCYxJx8fLT00MTU3Ojo8Iys/RD44PTQ/OjQBCgoKBQUFDgUFDisZExkrKysrKysrKysrKysrKysrKysrKysrKysrKysrKysrKysrKysrKysrKysrKysrKysrK//AABEIABYAfwMBIgACEQEDEQH/xAAbAAADAQEBAQEAAAAAAAAAAAAABgcFBAIDAf/EADYQAAEDAwMCAwYCCwEAAAAAAAECAwQFBhEAEiEHMRNBURQjYXGBkRbRFSQyNlJydIKSosMi/8QAFAEBAAAAAAAAAAAAAAAAAAAAAP/EABQRAQAAAAAAAAAAAAAAAAAAAAD/2gAMAwEAAhEDEQA/AM6nW3ZdpXjbEl6uxqnElIcU4p1SC204Ejw1kDskk8buxAOeDhi6sItC5Kxb1MXVITEx2SQ9MZUlXhsbCdqlDjJVtCc9sk6mfSm5xblbdaTRmqm/UkpisoWsIIWpWANxBG0kgH6emmC+Zkq0LONk1SiU72iUsykTYq8owXCrgFIO4Y2fygaBGvijU+gXLKp1JqCZ8VrbteBB5IBKSRwSPhrzRrQuKuMe0Uqjy5LHk6lvCD8lHg6w9Vy2qb1ENsU9bdeiW9Rm0fqplvhjeFEqzwCTnJ7+Xw0EvqtKqFHlmJVYb8SQBnw3kFJI9R6jTt1Ir06q29b8eZa36IaZa9zIKSA8No4RwMJxg457j6tXXlC3bUtWVNejSp2FJclRjlDpKEklJ/hJGRrk61/uXY39J/za0E7pdnXJVmA/TqJOfZIylwMkJV8ieDr4SrarcOG/MlUqW1FjuFp55TR2trzjBPkckD66sfUu6K1bdl2aaJPXEMiGPFKEJJVtbbx3B9TrP6Y1GRedsXpQ6k4HpstBloISAVuKTjOBxwpDf30ElgUWqVKLJlQIEmRHip3PutNlSWxgnJPlwDrzSaTUazJMakwn5j6UFZbYQVEJBAzx5cj76uPSd+Lb1pUKDObSpV0TXwQo8hAQUj5glKR/frKsCAbHol91t4+/gOLp8dZ/jSePupTWgkcKk1GfPMCDCkSJYJBZabKlDBwcgemtCsWdcdEj+01SjTI7Hm6pvKR8yOB9dU2gS1WR0U/EFJQj9LVV/YqSpIUW/wD2pI+wScZ81a5ukF9Vyr3Umg12Uupwai04lSJIC9pCCr7EAgjtzoJC02486hplCnHFkJShAyVH0A0wvWFdrEP2t236gGQMk+CSoD4p7j7aqPTy36fblx3xVUMh80LxEw0KOSlOFq7+uEhOfn66SaR1Wuxu42Z0mpOSGVvDxYhA8MoJ5SkeXHY9/noF6zLck3LX4sFqNJcjl9tMtbCcllsqAKj5DHx0wX301qVDrkhiiU6pzKY2lBTKW3uySBnlIA7nGni7W3bY600hVDfVEarbkdU1pvADmXdqsj0OMn4k6xus133DTb1nU2DVpDMINtEMoxgEpBPl686DF6MUShVysz2a9FfkFmN4rAbcKAnB5OQQc8jH11p1mFR6r0ofuScajMraZRYbmSpBWoAOYSk8427O/H7WdGjQSnV+p8Oj9XLUpLcpU6BLpSPBKmtpQo7Ug4B7g7QfLHbnRo0GR1xajUy1raokdTqxBy2HFgDclKAM8efGuHrFMbk2fZbbYWC3FwdwHPu2vy0aNAdYpjcmz7LbbCwW4uDuA5921+Wlzo5WVUa/oC8KLUkLjupT3IUMj/YJP00aNBudXq6mDetGRR2THYozLbjDWMBK9+84x5cJH00y9cq5F/CUWHTY6mRU5ftD5KQN+E55we5JT/jo0aBc6WXNBn0h2xLkhuSoEtRVGW0QFNKzuI7jjI3Ajzz3B4b5NItno/EercOPOqFRdSWoypC0kIz5cYwOOTgn76NGgnPT7qDIoN0TZtUbMyLV1n29tIGVKJJ3AHjjceO2CdUxPT6yqA5+KyxUXIzH6w3CK0qQgjkccE49Cr550aNBJ6/fcms3/Gud1jCIj7So8fP7LbatwTn1PJPxJ1ZLns+0rocbuypIqfv2UAtNOJTuGAEkj1xjsfLX7o0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AutoShape 2" descr="data:image/jpeg;base64,/9j/4AAQSkZJRgABAQAAAQABAAD/2wCEAAkGBwgHBgkIBwgKCgkLDRYPDQwMDRsUFRAWIB0iIiAdHx8kKDQsJCYxJx8fLT0tMTU3Ojo6Iys/RD84QzQ5OjcBCgoKDQwNGg8PGjclHyU3Nzc3Nzc3Nzc3Nzc3Nzc3Nzc3Nzc3Nzc3Nzc3Nzc3Nzc3Nzc3Nzc3Nzc3Nzc3Nzc3N//AABEIAHcAswMBIgACEQEDEQH/xAAbAAEAAgMBAQAAAAAAAAAAAAAABQcDBAYBAv/EAEIQAAEDAwIDBQMIBgoDAAAAAAEAAgMEBREGEgchMRNBUWGBFDJxInSRobGywcIjNkJScoQVNWJjZHOi0eHwFhcm/8QAGQEBAAMBAQAAAAAAAAAAAAAAAAECBQQD/8QAIhEAAgICAwEAAgMAAAAAAAAAAAECEQMEEiExQRMiMkKR/9oADAMBAAIRAxEAPwC8UREAREQBERAEREAREQBERAEReZQHqLzK9QBERAEREAREQBERAEREAREQBERAEREAREQBERAFo3auFvonzkAuyGsBOAXE4GT4LeUbf7cLra5aXdtc7BY4jkHDplUycuD4+l8fHkuXhxr9XXOCvf8ApoKiFr8YbHta4eR6rvKGpZWUkNTF7krA4eqrk6VvW9zfZQdv7XaNwfrypTTupDb9ttusZiEXyGvxgs8nD8Vl62xkhNrP0n5ZqbWtinBPXpte0d0viSRscbnyODWtGST3JG9sjA9jg5rhkEHkVG6kppquy1UNNkyObyAPXBzhakpVFtGVFXJJ9HyzUVA7syXStildsjmdGQxx8AVLA5VOR00804p4onulJ2iPbzz+Ct2ijfFSQxyO3PZG1rneJA5rk09qee+Sqjs3dWOvVO7M6Ii7jhCIiArLihfLrarxSRW+ump43025zYyOZ3Hn0Xd6amlqdPW2eokdJLJSxve93VxLQSVWnGP+vaL5p+YrpdPa309R2G3U1RcAyaGmjY9vZPOHBoBHRWroon2b3Eqvq7bpo1FBUSU8wnYN7MZwTzC1OF10rrpaauW41UlRIyo2tdJjIG0HCh+IWqrLeNOmkt1YJp+2Y7b2bm8h15kLPwnJbpm6OaSCJnEEdx2BK6F/sWLleqpuF99u1y1GYLhcaioi9je/ZI/I3As5/WVYup5pabTd0mgkdHLHSSuY9p5tIacEKGqLJ2rJMqp7LqG8Ta/bQy3Kd9J7bIzsiRt2jdgdPILf4UXe5XOvuDLhXT1LY4WFgldnaSTnC4me4yWnWFXXwsY+SCsmc1r/AHScuHP6VZIq39L/AMr1UrHc9eXGM3CnfcXQe8HRRhrSPJvePhldDojX89XWx2u+7e1kO2KoDduXfuvHj5+irxJ5I6LXWqW6aoozFG2WsnJELHHkAOrj5DIVaf8AlOsq4PqqeornRM6mnpv0bfjhpH0lTfGWGQXG21BB7IwvYDjkHA5I+sfQpPQ2tLJTWakttZL7FNA3YTI35Dz+9uHTPmrLwq+3Q4eawul5rHW+4Qe0bY93tUbQ3Z/GOnPyViLSttPbo2SVFtjpw2pf2j5IcYkPjkdVAa61c3TdMyKna2WvnBMbXe6xo/ad+AVfWXXSOrOCom9WKku0eZRsnHuzNHMeR8Qqppa7XV73VdFNcZGA8nQkRx/ADkD9amdNcQK+kuAtupm/JLthlczZJE7+2PD0VZ4ozjT7RMMrhLlHpkpT1N10lUiCpYZqJx+Tj3T/AAnuPkuxobpR19L7RTzNMY97JwW/HwXxe56SC1zS1rGywBvNjhnce4KsKenlr6kw0cLiXnIjac4H/Cy8mWWpNQj+yfz6auPFHci5y/Vr1/GT1mngbrSaZ0sYjdJLh5cADnOOasBjg4ZBBHkq5fo+7Mi3hsLjj3Gv5/7LDZ71XWOq7KbeYWuxLA/q34eC89fYlr9ZY0mz02NaOx+2GVtKqO8v97o7DQGsr+07MODQI27i4noPqWDSl9bqG2urmQGBnauY1rnZOBjmVzvFaWOfSNPLE7cx9RG5pHeMFcTpi4arpqNsVjjqXUZmyTHTbxnlnnhbSVxsxG6dF5Ig6IoLFRcZP69ovmn5nLbs/DOluNqo651znY6ohZKWiNpALhnC0+MhH9O0XzT8zlZGkv1XtHzOL7oVrpFKtlZ6x0JBp2zGvir5p3CVrNj42gc/gpzhR+rF1H9877gUnxa/VF3ziP7StHg7g2KvB5g1X5QpvoVTOX4QfrT/ACMn3o1aGrz/APKXj5lL90qpLjR3LQepO3pW7YmuPs7y3LJIz+wfTkR15ZW1qLiDcL3bzb46SOljlAbKWPL3SeQ5cgfUo1bshOlRJcGOVyun+RH95ygKajhrOIRpK0foX3J+9p7xuJx64A9VYPC/T09nts9VWxmOprC39G7qxjc7c+ZyT9C5jiVpuroLu++UDHmCV4ke6MZMMgxz+BxnPjlL7FdFtNaGtDQAABgADoqY4q08NBqkTUhEcksDZ3hvLEmXDd64B9FI0fFStiodlTb4p6gDAlEhaHeZGPsK0dOWW56z1B/S10a40naB8sjm4a8DoxniOg+HmiVdktp9Itart9LebY2nudO2WOVjXOY7lg46g9QfNcBfOF2xj5bJWEkDIp5x18g4fiPVSPFKrvtLTU4t4kioM7pp4T8sOB5A+De/z7/PnBxQvPsHYmnpjOW4FTgg58dvTP8A3ChX8Emvpr8NbvU23UkVve5wpqtxjkiJ5Nfg4IHceWPVYeIT/atd1MVRJtia+GHJPuM2tyf9RK2uGljq7jfortMx4paZxkMrhylkI5AePXOfJR3ECN0ut7jGxpc58jGtaO8ljQArfSv9S8aenipoI4KdjY4o2hrGtHIAKr+MlJTR1VvqWhoqJmPZJ/aaMYJ+khalp4kXS10ooa6ibVSQjYHyOMbxjucMc1oQQXjiBfxNK0iEYa+VoIjgjB6DxPP4qEqLNp9HV3Sonm0RYDK5xMjG7ye/DeWVL8PoYvYKioABlfJtJ8AByH1qRvtjbVWJlDSMDTTNb2Dc9NowB9HJcVY7zUWOqka6MujccSxO5EEfisfPL8O2sk/GbGCLzabxQ/kn/paBGVwnEGCJlVSzMAEsjCHeYHT7VJv1tbhDlkVQ5+PcLQPryuSrqqs1BcwQzdI75MUbeYaPj9pTd2cU8fCDtsaOtlx5fyTVJHup3uk4bUu/urNo+AL10PCXnpT+Yf8AgvnWlgmOiG0dCwyyUrmylrRzf13YHqSuJ0frefTlHJRGi9qgc8vYN+xzXHu6HIWngi44oxfqMvPNSzSkvGXaix073yQRvkZse5gLm5ztOOiKxBgqrbQ1jw+ro6ed4GA6WJryB4cwtiKOOGJsULGsjYMNa0YDR4AL7RAYaqlp6uPs6qCKaPOdkjA4Z+BXlLR01G0spKeGBrjktiYGgn0WdEBhqaWnq4XQ1cEU8TveZIwOB9CtGi07ZaCbt6O1UcEo6SMhaHD4HHJSiIDwDC8c0OBBAIPXkvpEBFHTdjNR7QbPbzNnO80rM58c46qTa0MaGtADQMAAYwvpEB8uaHcnAEeBUW7TVidP27rNbjKTkvNKzJPj06qWRAfDY2xsDWNDWgYAAwAqT1cR/wCypB/jaf7I1d605bVbpqj2iWgpXz5B7R0LS7I6HOM9ylOirVnxWWW1V8olrbZRVMgPJ81Ox5HqQtuGGOBgjhjZHGOjWNAA9Asi8coLHj3BjS5xAAGST3KuZmHVGo3NpmiOAcjIBz2D9o+Z7vitnWNylNdUUcgmAbs7Pa8hu0jJJA6k9OfgpTh/C1trmm7PD3y4L/3gB+HNZeWa2cyw/F2zTxQetgef6/DGNC0m7nWVBZ4Ybn6VPWuz0Vsbiliw4+9I7m53qpAL1duPWxY3cYnHk2c2RVKVnyo6o09Zqmo9ontNDJPnPaup2F2R054ypNF7ngEREAREQBERAEREAREQBERAEREAREQBERAaVdaqG4bTWU7JS3oSOYWzBBHTxNigY1kbRhrWjACyIqqMU7rslybVWERFYg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AutoShape 4" descr="data:image/jpeg;base64,/9j/4AAQSkZJRgABAQAAAQABAAD/2wCEAAkGBwgHBgkIBwgKCgkLDRYPDQwMDRsUFRAWIB0iIiAdHx8kKDQsJCYxJx8fLT0tMTU3Ojo6Iys/RD84QzQ5OjcBCgoKDQwNGg8PGjclHyU3Nzc3Nzc3Nzc3Nzc3Nzc3Nzc3Nzc3Nzc3Nzc3Nzc3Nzc3Nzc3Nzc3Nzc3Nzc3Nzc3N//AABEIAHcAswMBIgACEQEDEQH/xAAbAAEAAgMBAQAAAAAAAAAAAAAABQcDBAYBAv/EAEIQAAEDAwIDBQMIBgoDAAAAAAEAAgMEBREGEgchMRNBUWGBFDJxInSRobGywcIjNkJScoQVNWJjZHOi0eHwFhcm/8QAGQEBAAMBAQAAAAAAAAAAAAAAAAECBQQD/8QAIhEAAgICAwEAAgMAAAAAAAAAAAECEQMEEiExQRMiMkKR/9oADAMBAAIRAxEAPwC8UREAREQBERAEREAREQBERAEReZQHqLzK9QBERAEREAREQBERAEREAREQBERAEREAREQBERAFo3auFvonzkAuyGsBOAXE4GT4LeUbf7cLra5aXdtc7BY4jkHDplUycuD4+l8fHkuXhxr9XXOCvf8ApoKiFr8YbHta4eR6rvKGpZWUkNTF7krA4eqrk6VvW9zfZQdv7XaNwfrypTTupDb9ttusZiEXyGvxgs8nD8Vl62xkhNrP0n5ZqbWtinBPXpte0d0viSRscbnyODWtGST3JG9sjA9jg5rhkEHkVG6kppquy1UNNkyObyAPXBzhakpVFtGVFXJJ9HyzUVA7syXStildsjmdGQxx8AVLA5VOR00804p4onulJ2iPbzz+Ct2ijfFSQxyO3PZG1rneJA5rk09qee+Sqjs3dWOvVO7M6Ii7jhCIiArLihfLrarxSRW+ump43025zYyOZ3Hn0Xd6amlqdPW2eokdJLJSxve93VxLQSVWnGP+vaL5p+YrpdPa309R2G3U1RcAyaGmjY9vZPOHBoBHRWroon2b3Eqvq7bpo1FBUSU8wnYN7MZwTzC1OF10rrpaauW41UlRIyo2tdJjIG0HCh+IWqrLeNOmkt1YJp+2Y7b2bm8h15kLPwnJbpm6OaSCJnEEdx2BK6F/sWLleqpuF99u1y1GYLhcaioi9je/ZI/I3As5/WVYup5pabTd0mgkdHLHSSuY9p5tIacEKGqLJ2rJMqp7LqG8Ta/bQy3Kd9J7bIzsiRt2jdgdPILf4UXe5XOvuDLhXT1LY4WFgldnaSTnC4me4yWnWFXXwsY+SCsmc1r/AHScuHP6VZIq39L/AMr1UrHc9eXGM3CnfcXQe8HRRhrSPJvePhldDojX89XWx2u+7e1kO2KoDduXfuvHj5+irxJ5I6LXWqW6aoozFG2WsnJELHHkAOrj5DIVaf8AlOsq4PqqeornRM6mnpv0bfjhpH0lTfGWGQXG21BB7IwvYDjkHA5I+sfQpPQ2tLJTWakttZL7FNA3YTI35Dz+9uHTPmrLwq+3Q4eawul5rHW+4Qe0bY93tUbQ3Z/GOnPyViLSttPbo2SVFtjpw2pf2j5IcYkPjkdVAa61c3TdMyKna2WvnBMbXe6xo/ad+AVfWXXSOrOCom9WKku0eZRsnHuzNHMeR8Qqppa7XV73VdFNcZGA8nQkRx/ADkD9amdNcQK+kuAtupm/JLthlczZJE7+2PD0VZ4ozjT7RMMrhLlHpkpT1N10lUiCpYZqJx+Tj3T/AAnuPkuxobpR19L7RTzNMY97JwW/HwXxe56SC1zS1rGywBvNjhnce4KsKenlr6kw0cLiXnIjac4H/Cy8mWWpNQj+yfz6auPFHci5y/Vr1/GT1mngbrSaZ0sYjdJLh5cADnOOasBjg4ZBBHkq5fo+7Mi3hsLjj3Gv5/7LDZ71XWOq7KbeYWuxLA/q34eC89fYlr9ZY0mz02NaOx+2GVtKqO8v97o7DQGsr+07MODQI27i4noPqWDSl9bqG2urmQGBnauY1rnZOBjmVzvFaWOfSNPLE7cx9RG5pHeMFcTpi4arpqNsVjjqXUZmyTHTbxnlnnhbSVxsxG6dF5Ig6IoLFRcZP69ovmn5nLbs/DOluNqo651znY6ohZKWiNpALhnC0+MhH9O0XzT8zlZGkv1XtHzOL7oVrpFKtlZ6x0JBp2zGvir5p3CVrNj42gc/gpzhR+rF1H9877gUnxa/VF3ziP7StHg7g2KvB5g1X5QpvoVTOX4QfrT/ACMn3o1aGrz/APKXj5lL90qpLjR3LQepO3pW7YmuPs7y3LJIz+wfTkR15ZW1qLiDcL3bzb46SOljlAbKWPL3SeQ5cgfUo1bshOlRJcGOVyun+RH95ygKajhrOIRpK0foX3J+9p7xuJx64A9VYPC/T09nts9VWxmOprC39G7qxjc7c+ZyT9C5jiVpuroLu++UDHmCV4ke6MZMMgxz+BxnPjlL7FdFtNaGtDQAABgADoqY4q08NBqkTUhEcksDZ3hvLEmXDd64B9FI0fFStiodlTb4p6gDAlEhaHeZGPsK0dOWW56z1B/S10a40naB8sjm4a8DoxniOg+HmiVdktp9Itart9LebY2nudO2WOVjXOY7lg46g9QfNcBfOF2xj5bJWEkDIp5x18g4fiPVSPFKrvtLTU4t4kioM7pp4T8sOB5A+De/z7/PnBxQvPsHYmnpjOW4FTgg58dvTP8A3ChX8Emvpr8NbvU23UkVve5wpqtxjkiJ5Nfg4IHceWPVYeIT/atd1MVRJtia+GHJPuM2tyf9RK2uGljq7jfortMx4paZxkMrhylkI5AePXOfJR3ECN0ut7jGxpc58jGtaO8ljQArfSv9S8aenipoI4KdjY4o2hrGtHIAKr+MlJTR1VvqWhoqJmPZJ/aaMYJ+khalp4kXS10ooa6ibVSQjYHyOMbxjucMc1oQQXjiBfxNK0iEYa+VoIjgjB6DxPP4qEqLNp9HV3Sonm0RYDK5xMjG7ye/DeWVL8PoYvYKioABlfJtJ8AByH1qRvtjbVWJlDSMDTTNb2Dc9NowB9HJcVY7zUWOqka6MujccSxO5EEfisfPL8O2sk/GbGCLzabxQ/kn/paBGVwnEGCJlVSzMAEsjCHeYHT7VJv1tbhDlkVQ5+PcLQPryuSrqqs1BcwQzdI75MUbeYaPj9pTd2cU8fCDtsaOtlx5fyTVJHup3uk4bUu/urNo+AL10PCXnpT+Yf8AgvnWlgmOiG0dCwyyUrmylrRzf13YHqSuJ0frefTlHJRGi9qgc8vYN+xzXHu6HIWngi44oxfqMvPNSzSkvGXaix073yQRvkZse5gLm5ztOOiKxBgqrbQ1jw+ro6ed4GA6WJryB4cwtiKOOGJsULGsjYMNa0YDR4AL7RAYaqlp6uPs6qCKaPOdkjA4Z+BXlLR01G0spKeGBrjktiYGgn0WdEBhqaWnq4XQ1cEU8TveZIwOB9CtGi07ZaCbt6O1UcEo6SMhaHD4HHJSiIDwDC8c0OBBAIPXkvpEBFHTdjNR7QbPbzNnO80rM58c46qTa0MaGtADQMAAYwvpEB8uaHcnAEeBUW7TVidP27rNbjKTkvNKzJPj06qWRAfDY2xsDWNDWgYAAwAqT1cR/wCypB/jaf7I1d605bVbpqj2iWgpXz5B7R0LS7I6HOM9ylOirVnxWWW1V8olrbZRVMgPJ81Ox5HqQtuGGOBgjhjZHGOjWNAA9Asi8coLHj3BjS5xAAGST3KuZmHVGo3NpmiOAcjIBz2D9o+Z7vitnWNylNdUUcgmAbs7Pa8hu0jJJA6k9OfgpTh/C1trmm7PD3y4L/3gB+HNZeWa2cyw/F2zTxQetgef6/DGNC0m7nWVBZ4Ybn6VPWuz0Vsbiliw4+9I7m53qpAL1duPWxY3cYnHk2c2RVKVnyo6o09Zqmo9ontNDJPnPaup2F2R054ypNF7ngEREAREQBERAEREAREQBERAEREAREQBERAaVdaqG4bTWU7JS3oSOYWzBBHTxNigY1kbRhrWjACyIqqMU7rslybVWERFYg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66800" y="838200"/>
            <a:ext cx="7010400" cy="4800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Can Text Analytics Do Things Differently?</a:t>
            </a:r>
            <a:endParaRPr lang="en-IN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upload.wikimedia.org/wikipedia/commons/thumb/0/0c/Mk37_Director_circa1944.jpg/448px-Mk37_Director_circa1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99776"/>
            <a:ext cx="3124200" cy="4177224"/>
          </a:xfrm>
          <a:prstGeom prst="rect">
            <a:avLst/>
          </a:prstGeom>
          <a:noFill/>
        </p:spPr>
      </p:pic>
      <p:sp>
        <p:nvSpPr>
          <p:cNvPr id="65" name="TextBox 64"/>
          <p:cNvSpPr txBox="1"/>
          <p:nvPr/>
        </p:nvSpPr>
        <p:spPr>
          <a:xfrm>
            <a:off x="1385972" y="228600"/>
            <a:ext cx="638642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4400" dirty="0" smtClean="0"/>
              <a:t>Another Way to Sink a Ship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2514600" y="1219200"/>
            <a:ext cx="4038600" cy="990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“going out and finding the customer”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1466199" y="228600"/>
            <a:ext cx="615380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4400" dirty="0" smtClean="0"/>
              <a:t>How Gun Fire Sinks A Ship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4470803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109662" y="2786061"/>
            <a:ext cx="3048000" cy="685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Prospect</a:t>
            </a:r>
            <a:endParaRPr lang="en-IN" sz="32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638800" y="5029200"/>
            <a:ext cx="3048000" cy="685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You</a:t>
            </a:r>
            <a:endParaRPr lang="en-IN" sz="32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95800" y="4038600"/>
            <a:ext cx="43434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2438400" y="2133600"/>
            <a:ext cx="3657600" cy="2362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1752600" y="228600"/>
            <a:ext cx="5554469" cy="23945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4400" dirty="0" smtClean="0"/>
              <a:t>Another Way to do B2B</a:t>
            </a:r>
          </a:p>
          <a:p>
            <a:pPr marL="514350" lvl="0" indent="-514350">
              <a:spcBef>
                <a:spcPct val="20000"/>
              </a:spcBef>
            </a:pPr>
            <a:r>
              <a:rPr lang="en-US" sz="4400" dirty="0" smtClean="0"/>
              <a:t>Marketing (Sink a Ship)</a:t>
            </a:r>
          </a:p>
          <a:p>
            <a:pPr marL="514350" lvl="0" indent="-514350">
              <a:spcBef>
                <a:spcPct val="20000"/>
              </a:spcBef>
            </a:pPr>
            <a:r>
              <a:rPr lang="en-US" sz="4400" dirty="0" smtClean="0"/>
              <a:t>Using Text Analytics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2797076"/>
            <a:ext cx="61629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 Text Analytics To: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Identify a Prospect (Spot a Target)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Find Contact Information (Location)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Find Out Needs and Interests (Find Heading)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Interact With Prospect (Fire a Shell)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5334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research work over the past 5 years has focused on doing these 4 steps using AI (automatically).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Tokenization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818382"/>
            <a:ext cx="845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Yes</a:t>
            </a:r>
            <a:r>
              <a:rPr lang="en-US" sz="3200" dirty="0" smtClean="0">
                <a:solidFill>
                  <a:srgbClr val="FF0000"/>
                </a:solidFill>
              </a:rPr>
              <a:t>,</a:t>
            </a:r>
            <a:r>
              <a:rPr lang="en-US" sz="3200" dirty="0" smtClean="0"/>
              <a:t> Mr</a:t>
            </a:r>
            <a:r>
              <a:rPr lang="en-US" sz="3200" b="1" dirty="0" smtClean="0">
                <a:solidFill>
                  <a:srgbClr val="00B050"/>
                </a:solidFill>
              </a:rPr>
              <a:t>. </a:t>
            </a:r>
            <a:r>
              <a:rPr lang="en-US" sz="3200" dirty="0" err="1" smtClean="0"/>
              <a:t>Anurag</a:t>
            </a:r>
            <a:r>
              <a:rPr lang="en-US" sz="3200" b="1" dirty="0" smtClean="0">
                <a:solidFill>
                  <a:srgbClr val="FF0000"/>
                </a:solidFill>
              </a:rPr>
              <a:t>.  </a:t>
            </a:r>
            <a:r>
              <a:rPr lang="en-US" sz="3200" dirty="0" smtClean="0"/>
              <a:t>You need a D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  <a:r>
              <a:rPr lang="en-US" sz="3200" dirty="0" smtClean="0"/>
              <a:t>L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  <a:r>
              <a:rPr lang="en-US" sz="3200" dirty="0" smtClean="0"/>
              <a:t> to drive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IN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822918"/>
            <a:ext cx="72808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Tokenization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Classify each ‘.’, ‘!’, ‘,’, ‘ ’, ‘?’ etc. into:</a:t>
            </a:r>
          </a:p>
          <a:p>
            <a:pPr marL="514350" indent="-514350"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word terminator </a:t>
            </a:r>
            <a:r>
              <a:rPr lang="en-US" sz="2800" b="1" dirty="0" smtClean="0"/>
              <a:t>and</a:t>
            </a:r>
          </a:p>
          <a:p>
            <a:pPr marL="514350" indent="-514350">
              <a:buAutoNum type="arabicParenR"/>
            </a:pPr>
            <a:r>
              <a:rPr lang="en-US" sz="2800" b="1" dirty="0" smtClean="0">
                <a:solidFill>
                  <a:srgbClr val="00B050"/>
                </a:solidFill>
              </a:rPr>
              <a:t>not a word terminator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1774198" y="228600"/>
            <a:ext cx="516000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4400" dirty="0" smtClean="0"/>
              <a:t>1.  Identify a Prospect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1" y="1828800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Get the identity of prospective buyers from: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Company websites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Social media profiles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News articles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05035" y="314980"/>
            <a:ext cx="548156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Identifying Prospects – An Example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1066800"/>
            <a:ext cx="84010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AutoShape 6" descr="data:image/jpeg;base64,/9j/4AAQSkZJRgABAQAAAQABAAD/2wCEAAkGBwgHBgkIBwgKCgkLDRYPDQwMDRsUFRAWIB0iIiAdHx8kKDQsJCYxJx8fLT00MTU3Ojo8Iys/RD44PTQ/OjQBCgoKBQUFDgUFDisZExkrKysrKysrKysrKysrKysrKysrKysrKysrKysrKysrKysrKysrKysrKysrKysrKysrK//AABEIABYAfwMBIgACEQEDEQH/xAAbAAADAQEBAQEAAAAAAAAAAAAABgcFBAIDAf/EADYQAAEDAwMCAwYCCwEAAAAAAAECAwQFBhEAEiEHMRNBURQjYXGBkRbRFSQyNlJydIKSosMi/8QAFAEBAAAAAAAAAAAAAAAAAAAAAP/EABQRAQAAAAAAAAAAAAAAAAAAAAD/2gAMAwEAAhEDEQA/AM6nW3ZdpXjbEl6uxqnElIcU4p1SC204Ejw1kDskk8buxAOeDhi6sItC5Kxb1MXVITEx2SQ9MZUlXhsbCdqlDjJVtCc9sk6mfSm5xblbdaTRmqm/UkpisoWsIIWpWANxBG0kgH6emmC+Zkq0LONk1SiU72iUsykTYq8owXCrgFIO4Y2fygaBGvijU+gXLKp1JqCZ8VrbteBB5IBKSRwSPhrzRrQuKuMe0Uqjy5LHk6lvCD8lHg6w9Vy2qb1ENsU9bdeiW9Rm0fqplvhjeFEqzwCTnJ7+Xw0EvqtKqFHlmJVYb8SQBnw3kFJI9R6jTt1Ir06q29b8eZa36IaZa9zIKSA8No4RwMJxg457j6tXXlC3bUtWVNejSp2FJclRjlDpKEklJ/hJGRrk61/uXY39J/za0E7pdnXJVmA/TqJOfZIylwMkJV8ieDr4SrarcOG/MlUqW1FjuFp55TR2trzjBPkckD66sfUu6K1bdl2aaJPXEMiGPFKEJJVtbbx3B9TrP6Y1GRedsXpQ6k4HpstBloISAVuKTjOBxwpDf30ElgUWqVKLJlQIEmRHip3PutNlSWxgnJPlwDrzSaTUazJMakwn5j6UFZbYQVEJBAzx5cj76uPSd+Lb1pUKDObSpV0TXwQo8hAQUj5glKR/frKsCAbHol91t4+/gOLp8dZ/jSePupTWgkcKk1GfPMCDCkSJYJBZabKlDBwcgemtCsWdcdEj+01SjTI7Hm6pvKR8yOB9dU2gS1WR0U/EFJQj9LVV/YqSpIUW/wD2pI+wScZ81a5ukF9Vyr3Umg12Uupwai04lSJIC9pCCr7EAgjtzoJC02486hplCnHFkJShAyVH0A0wvWFdrEP2t236gGQMk+CSoD4p7j7aqPTy36fblx3xVUMh80LxEw0KOSlOFq7+uEhOfn66SaR1Wuxu42Z0mpOSGVvDxYhA8MoJ5SkeXHY9/noF6zLck3LX4sFqNJcjl9tMtbCcllsqAKj5DHx0wX301qVDrkhiiU6pzKY2lBTKW3uySBnlIA7nGni7W3bY600hVDfVEarbkdU1pvADmXdqsj0OMn4k6xus133DTb1nU2DVpDMINtEMoxgEpBPl686DF6MUShVysz2a9FfkFmN4rAbcKAnB5OQQc8jH11p1mFR6r0ofuScajMraZRYbmSpBWoAOYSk8427O/H7WdGjQSnV+p8Oj9XLUpLcpU6BLpSPBKmtpQo7Ug4B7g7QfLHbnRo0GR1xajUy1raokdTqxBy2HFgDclKAM8efGuHrFMbk2fZbbYWC3FwdwHPu2vy0aNAdYpjcmz7LbbCwW4uDuA5921+Wlzo5WVUa/oC8KLUkLjupT3IUMj/YJP00aNBudXq6mDetGRR2THYozLbjDWMBK9+84x5cJH00y9cq5F/CUWHTY6mRU5ftD5KQN+E55we5JT/jo0aBc6WXNBn0h2xLkhuSoEtRVGW0QFNKzuI7jjI3Ajzz3B4b5NItno/EercOPOqFRdSWoypC0kIz5cYwOOTgn76NGgnPT7qDIoN0TZtUbMyLV1n29tIGVKJJ3AHjjceO2CdUxPT6yqA5+KyxUXIzH6w3CK0qQgjkccE49Cr550aNBJ6/fcms3/Gud1jCIj7So8fP7LbatwTn1PJPxJ1ZLns+0rocbuypIqfv2UAtNOJTuGAEkj1xjsfLX7o0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AutoShape 2" descr="data:image/jpeg;base64,/9j/4AAQSkZJRgABAQAAAQABAAD/2wCEAAkGBwgHBgkIBwgKCgkLDRYPDQwMDRsUFRAWIB0iIiAdHx8kKDQsJCYxJx8fLT0tMTU3Ojo6Iys/RD84QzQ5OjcBCgoKDQwNGg8PGjclHyU3Nzc3Nzc3Nzc3Nzc3Nzc3Nzc3Nzc3Nzc3Nzc3Nzc3Nzc3Nzc3Nzc3Nzc3Nzc3Nzc3N//AABEIAHcAswMBIgACEQEDEQH/xAAbAAEAAgMBAQAAAAAAAAAAAAAABQcDBAYBAv/EAEIQAAEDAwIDBQMIBgoDAAAAAAEAAgMEBREGEgchMRNBUWGBFDJxInSRobGywcIjNkJScoQVNWJjZHOi0eHwFhcm/8QAGQEBAAMBAQAAAAAAAAAAAAAAAAECBQQD/8QAIhEAAgICAwEAAgMAAAAAAAAAAAECEQMEEiExQRMiMkKR/9oADAMBAAIRAxEAPwC8UREAREQBERAEREAREQBERAEReZQHqLzK9QBERAEREAREQBERAEREAREQBERAEREAREQBERAFo3auFvonzkAuyGsBOAXE4GT4LeUbf7cLra5aXdtc7BY4jkHDplUycuD4+l8fHkuXhxr9XXOCvf8ApoKiFr8YbHta4eR6rvKGpZWUkNTF7krA4eqrk6VvW9zfZQdv7XaNwfrypTTupDb9ttusZiEXyGvxgs8nD8Vl62xkhNrP0n5ZqbWtinBPXpte0d0viSRscbnyODWtGST3JG9sjA9jg5rhkEHkVG6kppquy1UNNkyObyAPXBzhakpVFtGVFXJJ9HyzUVA7syXStildsjmdGQxx8AVLA5VOR00804p4onulJ2iPbzz+Ct2ijfFSQxyO3PZG1rneJA5rk09qee+Sqjs3dWOvVO7M6Ii7jhCIiArLihfLrarxSRW+ump43025zYyOZ3Hn0Xd6amlqdPW2eokdJLJSxve93VxLQSVWnGP+vaL5p+YrpdPa309R2G3U1RcAyaGmjY9vZPOHBoBHRWroon2b3Eqvq7bpo1FBUSU8wnYN7MZwTzC1OF10rrpaauW41UlRIyo2tdJjIG0HCh+IWqrLeNOmkt1YJp+2Y7b2bm8h15kLPwnJbpm6OaSCJnEEdx2BK6F/sWLleqpuF99u1y1GYLhcaioi9je/ZI/I3As5/WVYup5pabTd0mgkdHLHSSuY9p5tIacEKGqLJ2rJMqp7LqG8Ta/bQy3Kd9J7bIzsiRt2jdgdPILf4UXe5XOvuDLhXT1LY4WFgldnaSTnC4me4yWnWFXXwsY+SCsmc1r/AHScuHP6VZIq39L/AMr1UrHc9eXGM3CnfcXQe8HRRhrSPJvePhldDojX89XWx2u+7e1kO2KoDduXfuvHj5+irxJ5I6LXWqW6aoozFG2WsnJELHHkAOrj5DIVaf8AlOsq4PqqeornRM6mnpv0bfjhpH0lTfGWGQXG21BB7IwvYDjkHA5I+sfQpPQ2tLJTWakttZL7FNA3YTI35Dz+9uHTPmrLwq+3Q4eawul5rHW+4Qe0bY93tUbQ3Z/GOnPyViLSttPbo2SVFtjpw2pf2j5IcYkPjkdVAa61c3TdMyKna2WvnBMbXe6xo/ad+AVfWXXSOrOCom9WKku0eZRsnHuzNHMeR8Qqppa7XV73VdFNcZGA8nQkRx/ADkD9amdNcQK+kuAtupm/JLthlczZJE7+2PD0VZ4ozjT7RMMrhLlHpkpT1N10lUiCpYZqJx+Tj3T/AAnuPkuxobpR19L7RTzNMY97JwW/HwXxe56SC1zS1rGywBvNjhnce4KsKenlr6kw0cLiXnIjac4H/Cy8mWWpNQj+yfz6auPFHci5y/Vr1/GT1mngbrSaZ0sYjdJLh5cADnOOasBjg4ZBBHkq5fo+7Mi3hsLjj3Gv5/7LDZ71XWOq7KbeYWuxLA/q34eC89fYlr9ZY0mz02NaOx+2GVtKqO8v97o7DQGsr+07MODQI27i4noPqWDSl9bqG2urmQGBnauY1rnZOBjmVzvFaWOfSNPLE7cx9RG5pHeMFcTpi4arpqNsVjjqXUZmyTHTbxnlnnhbSVxsxG6dF5Ig6IoLFRcZP69ovmn5nLbs/DOluNqo651znY6ohZKWiNpALhnC0+MhH9O0XzT8zlZGkv1XtHzOL7oVrpFKtlZ6x0JBp2zGvir5p3CVrNj42gc/gpzhR+rF1H9877gUnxa/VF3ziP7StHg7g2KvB5g1X5QpvoVTOX4QfrT/ACMn3o1aGrz/APKXj5lL90qpLjR3LQepO3pW7YmuPs7y3LJIz+wfTkR15ZW1qLiDcL3bzb46SOljlAbKWPL3SeQ5cgfUo1bshOlRJcGOVyun+RH95ygKajhrOIRpK0foX3J+9p7xuJx64A9VYPC/T09nts9VWxmOprC39G7qxjc7c+ZyT9C5jiVpuroLu++UDHmCV4ke6MZMMgxz+BxnPjlL7FdFtNaGtDQAABgADoqY4q08NBqkTUhEcksDZ3hvLEmXDd64B9FI0fFStiodlTb4p6gDAlEhaHeZGPsK0dOWW56z1B/S10a40naB8sjm4a8DoxniOg+HmiVdktp9Itart9LebY2nudO2WOVjXOY7lg46g9QfNcBfOF2xj5bJWEkDIp5x18g4fiPVSPFKrvtLTU4t4kioM7pp4T8sOB5A+De/z7/PnBxQvPsHYmnpjOW4FTgg58dvTP8A3ChX8Emvpr8NbvU23UkVve5wpqtxjkiJ5Nfg4IHceWPVYeIT/atd1MVRJtia+GHJPuM2tyf9RK2uGljq7jfortMx4paZxkMrhylkI5AePXOfJR3ECN0ut7jGxpc58jGtaO8ljQArfSv9S8aenipoI4KdjY4o2hrGtHIAKr+MlJTR1VvqWhoqJmPZJ/aaMYJ+khalp4kXS10ooa6ibVSQjYHyOMbxjucMc1oQQXjiBfxNK0iEYa+VoIjgjB6DxPP4qEqLNp9HV3Sonm0RYDK5xMjG7ye/DeWVL8PoYvYKioABlfJtJ8AByH1qRvtjbVWJlDSMDTTNb2Dc9NowB9HJcVY7zUWOqka6MujccSxO5EEfisfPL8O2sk/GbGCLzabxQ/kn/paBGVwnEGCJlVSzMAEsjCHeYHT7VJv1tbhDlkVQ5+PcLQPryuSrqqs1BcwQzdI75MUbeYaPj9pTd2cU8fCDtsaOtlx5fyTVJHup3uk4bUu/urNo+AL10PCXnpT+Yf8AgvnWlgmOiG0dCwyyUrmylrRzf13YHqSuJ0frefTlHJRGi9qgc8vYN+xzXHu6HIWngi44oxfqMvPNSzSkvGXaix073yQRvkZse5gLm5ztOOiKxBgqrbQ1jw+ro6ed4GA6WJryB4cwtiKOOGJsULGsjYMNa0YDR4AL7RAYaqlp6uPs6qCKaPOdkjA4Z+BXlLR01G0spKeGBrjktiYGgn0WdEBhqaWnq4XQ1cEU8TveZIwOB9CtGi07ZaCbt6O1UcEo6SMhaHD4HHJSiIDwDC8c0OBBAIPXkvpEBFHTdjNR7QbPbzNnO80rM58c46qTa0MaGtADQMAAYwvpEB8uaHcnAEeBUW7TVidP27rNbjKTkvNKzJPj06qWRAfDY2xsDWNDWgYAAwAqT1cR/wCypB/jaf7I1d605bVbpqj2iWgpXz5B7R0LS7I6HOM9ylOirVnxWWW1V8olrbZRVMgPJ81Ox5HqQtuGGOBgjhjZHGOjWNAA9Asi8coLHj3BjS5xAAGST3KuZmHVGo3NpmiOAcjIBz2D9o+Z7vitnWNylNdUUcgmAbs7Pa8hu0jJJA6k9OfgpTh/C1trmm7PD3y4L/3gB+HNZeWa2cyw/F2zTxQetgef6/DGNC0m7nWVBZ4Ybn6VPWuz0Vsbiliw4+9I7m53qpAL1duPWxY3cYnHk2c2RVKVnyo6o09Zqmo9ontNDJPnPaup2F2R054ypNF7ngEREAREQBERAEREAREQBERAEREAREQBERAaVdaqG4bTWU7JS3oSOYWzBBHTxNigY1kbRhrWjACyIqqMU7rslybVWERFYg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AutoShape 4" descr="data:image/jpeg;base64,/9j/4AAQSkZJRgABAQAAAQABAAD/2wCEAAkGBwgHBgkIBwgKCgkLDRYPDQwMDRsUFRAWIB0iIiAdHx8kKDQsJCYxJx8fLT0tMTU3Ojo6Iys/RD84QzQ5OjcBCgoKDQwNGg8PGjclHyU3Nzc3Nzc3Nzc3Nzc3Nzc3Nzc3Nzc3Nzc3Nzc3Nzc3Nzc3Nzc3Nzc3Nzc3Nzc3Nzc3N//AABEIAHcAswMBIgACEQEDEQH/xAAbAAEAAgMBAQAAAAAAAAAAAAAABQcDBAYBAv/EAEIQAAEDAwIDBQMIBgoDAAAAAAEAAgMEBREGEgchMRNBUWGBFDJxInSRobGywcIjNkJScoQVNWJjZHOi0eHwFhcm/8QAGQEBAAMBAQAAAAAAAAAAAAAAAAECBQQD/8QAIhEAAgICAwEAAgMAAAAAAAAAAAECEQMEEiExQRMiMkKR/9oADAMBAAIRAxEAPwC8UREAREQBERAEREAREQBERAEReZQHqLzK9QBERAEREAREQBERAEREAREQBERAEREAREQBERAFo3auFvonzkAuyGsBOAXE4GT4LeUbf7cLra5aXdtc7BY4jkHDplUycuD4+l8fHkuXhxr9XXOCvf8ApoKiFr8YbHta4eR6rvKGpZWUkNTF7krA4eqrk6VvW9zfZQdv7XaNwfrypTTupDb9ttusZiEXyGvxgs8nD8Vl62xkhNrP0n5ZqbWtinBPXpte0d0viSRscbnyODWtGST3JG9sjA9jg5rhkEHkVG6kppquy1UNNkyObyAPXBzhakpVFtGVFXJJ9HyzUVA7syXStildsjmdGQxx8AVLA5VOR00804p4onulJ2iPbzz+Ct2ijfFSQxyO3PZG1rneJA5rk09qee+Sqjs3dWOvVO7M6Ii7jhCIiArLihfLrarxSRW+ump43025zYyOZ3Hn0Xd6amlqdPW2eokdJLJSxve93VxLQSVWnGP+vaL5p+YrpdPa309R2G3U1RcAyaGmjY9vZPOHBoBHRWroon2b3Eqvq7bpo1FBUSU8wnYN7MZwTzC1OF10rrpaauW41UlRIyo2tdJjIG0HCh+IWqrLeNOmkt1YJp+2Y7b2bm8h15kLPwnJbpm6OaSCJnEEdx2BK6F/sWLleqpuF99u1y1GYLhcaioi9je/ZI/I3As5/WVYup5pabTd0mgkdHLHSSuY9p5tIacEKGqLJ2rJMqp7LqG8Ta/bQy3Kd9J7bIzsiRt2jdgdPILf4UXe5XOvuDLhXT1LY4WFgldnaSTnC4me4yWnWFXXwsY+SCsmc1r/AHScuHP6VZIq39L/AMr1UrHc9eXGM3CnfcXQe8HRRhrSPJvePhldDojX89XWx2u+7e1kO2KoDduXfuvHj5+irxJ5I6LXWqW6aoozFG2WsnJELHHkAOrj5DIVaf8AlOsq4PqqeornRM6mnpv0bfjhpH0lTfGWGQXG21BB7IwvYDjkHA5I+sfQpPQ2tLJTWakttZL7FNA3YTI35Dz+9uHTPmrLwq+3Q4eawul5rHW+4Qe0bY93tUbQ3Z/GOnPyViLSttPbo2SVFtjpw2pf2j5IcYkPjkdVAa61c3TdMyKna2WvnBMbXe6xo/ad+AVfWXXSOrOCom9WKku0eZRsnHuzNHMeR8Qqppa7XV73VdFNcZGA8nQkRx/ADkD9amdNcQK+kuAtupm/JLthlczZJE7+2PD0VZ4ozjT7RMMrhLlHpkpT1N10lUiCpYZqJx+Tj3T/AAnuPkuxobpR19L7RTzNMY97JwW/HwXxe56SC1zS1rGywBvNjhnce4KsKenlr6kw0cLiXnIjac4H/Cy8mWWpNQj+yfz6auPFHci5y/Vr1/GT1mngbrSaZ0sYjdJLh5cADnOOasBjg4ZBBHkq5fo+7Mi3hsLjj3Gv5/7LDZ71XWOq7KbeYWuxLA/q34eC89fYlr9ZY0mz02NaOx+2GVtKqO8v97o7DQGsr+07MODQI27i4noPqWDSl9bqG2urmQGBnauY1rnZOBjmVzvFaWOfSNPLE7cx9RG5pHeMFcTpi4arpqNsVjjqXUZmyTHTbxnlnnhbSVxsxG6dF5Ig6IoLFRcZP69ovmn5nLbs/DOluNqo651znY6ohZKWiNpALhnC0+MhH9O0XzT8zlZGkv1XtHzOL7oVrpFKtlZ6x0JBp2zGvir5p3CVrNj42gc/gpzhR+rF1H9877gUnxa/VF3ziP7StHg7g2KvB5g1X5QpvoVTOX4QfrT/ACMn3o1aGrz/APKXj5lL90qpLjR3LQepO3pW7YmuPs7y3LJIz+wfTkR15ZW1qLiDcL3bzb46SOljlAbKWPL3SeQ5cgfUo1bshOlRJcGOVyun+RH95ygKajhrOIRpK0foX3J+9p7xuJx64A9VYPC/T09nts9VWxmOprC39G7qxjc7c+ZyT9C5jiVpuroLu++UDHmCV4ke6MZMMgxz+BxnPjlL7FdFtNaGtDQAABgADoqY4q08NBqkTUhEcksDZ3hvLEmXDd64B9FI0fFStiodlTb4p6gDAlEhaHeZGPsK0dOWW56z1B/S10a40naB8sjm4a8DoxniOg+HmiVdktp9Itart9LebY2nudO2WOVjXOY7lg46g9QfNcBfOF2xj5bJWEkDIp5x18g4fiPVSPFKrvtLTU4t4kioM7pp4T8sOB5A+De/z7/PnBxQvPsHYmnpjOW4FTgg58dvTP8A3ChX8Emvpr8NbvU23UkVve5wpqtxjkiJ5Nfg4IHceWPVYeIT/atd1MVRJtia+GHJPuM2tyf9RK2uGljq7jfortMx4paZxkMrhylkI5AePXOfJR3ECN0ut7jGxpc58jGtaO8ljQArfSv9S8aenipoI4KdjY4o2hrGtHIAKr+MlJTR1VvqWhoqJmPZJ/aaMYJ+khalp4kXS10ooa6ibVSQjYHyOMbxjucMc1oQQXjiBfxNK0iEYa+VoIjgjB6DxPP4qEqLNp9HV3Sonm0RYDK5xMjG7ye/DeWVL8PoYvYKioABlfJtJ8AByH1qRvtjbVWJlDSMDTTNb2Dc9NowB9HJcVY7zUWOqka6MujccSxO5EEfisfPL8O2sk/GbGCLzabxQ/kn/paBGVwnEGCJlVSzMAEsjCHeYHT7VJv1tbhDlkVQ5+PcLQPryuSrqqs1BcwQzdI75MUbeYaPj9pTd2cU8fCDtsaOtlx5fyTVJHup3uk4bUu/urNo+AL10PCXnpT+Yf8AgvnWlgmOiG0dCwyyUrmylrRzf13YHqSuJ0frefTlHJRGi9qgc8vYN+xzXHu6HIWngi44oxfqMvPNSzSkvGXaix073yQRvkZse5gLm5ztOOiKxBgqrbQ1jw+ro6ed4GA6WJryB4cwtiKOOGJsULGsjYMNa0YDR4AL7RAYaqlp6uPs6qCKaPOdkjA4Z+BXlLR01G0spKeGBrjktiYGgn0WdEBhqaWnq4XQ1cEU8TveZIwOB9CtGi07ZaCbt6O1UcEo6SMhaHD4HHJSiIDwDC8c0OBBAIPXkvpEBFHTdjNR7QbPbzNnO80rM58c46qTa0MaGtADQMAAYwvpEB8uaHcnAEeBUW7TVidP27rNbjKTkvNKzJPj06qWRAfDY2xsDWNDWgYAAwAqT1cR/wCypB/jaf7I1d605bVbpqj2iWgpXz5B7R0LS7I6HOM9ylOirVnxWWW1V8olrbZRVMgPJ81Ox5HqQtuGGOBgjhjZHGOjWNAA9Asi8coLHj3BjS5xAAGST3KuZmHVGo3NpmiOAcjIBz2D9o+Z7vitnWNylNdUUcgmAbs7Pa8hu0jJJA6k9OfgpTh/C1trmm7PD3y4L/3gB+HNZeWa2cyw/F2zTxQetgef6/DGNC0m7nWVBZ4Ybn6VPWuz0Vsbiliw4+9I7m53qpAL1duPWxY3cYnHk2c2RVKVnyo6o09Zqmo9ontNDJPnPaup2F2R054ypNF7ngEREAREQBERAEREAREQBERAEREAREQBERAaVdaqG4bTWU7JS3oSOYWzBBHTxNigY1kbRhrWjACyIqqMU7rslybVWERFYg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4800" y="152400"/>
            <a:ext cx="8584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Web Information Extraction for List Building</a:t>
            </a:r>
            <a:endParaRPr lang="en-US" sz="3600" b="1" u="sng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1828800"/>
            <a:ext cx="7124700" cy="32480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733800"/>
            <a:ext cx="6134100" cy="25812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7620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Modern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AI tools can search the world wide web much like a human would.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AutoShape 6" descr="data:image/jpeg;base64,/9j/4AAQSkZJRgABAQAAAQABAAD/2wCEAAkGBwgHBgkIBwgKCgkLDRYPDQwMDRsUFRAWIB0iIiAdHx8kKDQsJCYxJx8fLT00MTU3Ojo8Iys/RD44PTQ/OjQBCgoKBQUFDgUFDisZExkrKysrKysrKysrKysrKysrKysrKysrKysrKysrKysrKysrKysrKysrKysrKysrKysrK//AABEIABYAfwMBIgACEQEDEQH/xAAbAAADAQEBAQEAAAAAAAAAAAAABgcFBAIDAf/EADYQAAEDAwMCAwYCCwEAAAAAAAECAwQFBhEAEiEHMRNBURQjYXGBkRbRFSQyNlJydIKSosMi/8QAFAEBAAAAAAAAAAAAAAAAAAAAAP/EABQRAQAAAAAAAAAAAAAAAAAAAAD/2gAMAwEAAhEDEQA/AM6nW3ZdpXjbEl6uxqnElIcU4p1SC204Ejw1kDskk8buxAOeDhi6sItC5Kxb1MXVITEx2SQ9MZUlXhsbCdqlDjJVtCc9sk6mfSm5xblbdaTRmqm/UkpisoWsIIWpWANxBG0kgH6emmC+Zkq0LONk1SiU72iUsykTYq8owXCrgFIO4Y2fygaBGvijU+gXLKp1JqCZ8VrbteBB5IBKSRwSPhrzRrQuKuMe0Uqjy5LHk6lvCD8lHg6w9Vy2qb1ENsU9bdeiW9Rm0fqplvhjeFEqzwCTnJ7+Xw0EvqtKqFHlmJVYb8SQBnw3kFJI9R6jTt1Ir06q29b8eZa36IaZa9zIKSA8No4RwMJxg457j6tXXlC3bUtWVNejSp2FJclRjlDpKEklJ/hJGRrk61/uXY39J/za0E7pdnXJVmA/TqJOfZIylwMkJV8ieDr4SrarcOG/MlUqW1FjuFp55TR2trzjBPkckD66sfUu6K1bdl2aaJPXEMiGPFKEJJVtbbx3B9TrP6Y1GRedsXpQ6k4HpstBloISAVuKTjOBxwpDf30ElgUWqVKLJlQIEmRHip3PutNlSWxgnJPlwDrzSaTUazJMakwn5j6UFZbYQVEJBAzx5cj76uPSd+Lb1pUKDObSpV0TXwQo8hAQUj5glKR/frKsCAbHol91t4+/gOLp8dZ/jSePupTWgkcKk1GfPMCDCkSJYJBZabKlDBwcgemtCsWdcdEj+01SjTI7Hm6pvKR8yOB9dU2gS1WR0U/EFJQj9LVV/YqSpIUW/wD2pI+wScZ81a5ukF9Vyr3Umg12Uupwai04lSJIC9pCCr7EAgjtzoJC02486hplCnHFkJShAyVH0A0wvWFdrEP2t236gGQMk+CSoD4p7j7aqPTy36fblx3xVUMh80LxEw0KOSlOFq7+uEhOfn66SaR1Wuxu42Z0mpOSGVvDxYhA8MoJ5SkeXHY9/noF6zLck3LX4sFqNJcjl9tMtbCcllsqAKj5DHx0wX301qVDrkhiiU6pzKY2lBTKW3uySBnlIA7nGni7W3bY600hVDfVEarbkdU1pvADmXdqsj0OMn4k6xus133DTb1nU2DVpDMINtEMoxgEpBPl686DF6MUShVysz2a9FfkFmN4rAbcKAnB5OQQc8jH11p1mFR6r0ofuScajMraZRYbmSpBWoAOYSk8427O/H7WdGjQSnV+p8Oj9XLUpLcpU6BLpSPBKmtpQo7Ug4B7g7QfLHbnRo0GR1xajUy1raokdTqxBy2HFgDclKAM8efGuHrFMbk2fZbbYWC3FwdwHPu2vy0aNAdYpjcmz7LbbCwW4uDuA5921+Wlzo5WVUa/oC8KLUkLjupT3IUMj/YJP00aNBudXq6mDetGRR2THYozLbjDWMBK9+84x5cJH00y9cq5F/CUWHTY6mRU5ftD5KQN+E55we5JT/jo0aBc6WXNBn0h2xLkhuSoEtRVGW0QFNKzuI7jjI3Ajzz3B4b5NItno/EercOPOqFRdSWoypC0kIz5cYwOOTgn76NGgnPT7qDIoN0TZtUbMyLV1n29tIGVKJJ3AHjjceO2CdUxPT6yqA5+KyxUXIzH6w3CK0qQgjkccE49Cr550aNBJ6/fcms3/Gud1jCIj7So8fP7LbatwTn1PJPxJ1ZLns+0rocbuypIqfv2UAtNOJTuGAEkj1xjsfLX7o0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AutoShape 2" descr="data:image/jpeg;base64,/9j/4AAQSkZJRgABAQAAAQABAAD/2wCEAAkGBwgHBgkIBwgKCgkLDRYPDQwMDRsUFRAWIB0iIiAdHx8kKDQsJCYxJx8fLT0tMTU3Ojo6Iys/RD84QzQ5OjcBCgoKDQwNGg8PGjclHyU3Nzc3Nzc3Nzc3Nzc3Nzc3Nzc3Nzc3Nzc3Nzc3Nzc3Nzc3Nzc3Nzc3Nzc3Nzc3Nzc3N//AABEIAHcAswMBIgACEQEDEQH/xAAbAAEAAgMBAQAAAAAAAAAAAAAABQcDBAYBAv/EAEIQAAEDAwIDBQMIBgoDAAAAAAEAAgMEBREGEgchMRNBUWGBFDJxInSRobGywcIjNkJScoQVNWJjZHOi0eHwFhcm/8QAGQEBAAMBAQAAAAAAAAAAAAAAAAECBQQD/8QAIhEAAgICAwEAAgMAAAAAAAAAAAECEQMEEiExQRMiMkKR/9oADAMBAAIRAxEAPwC8UREAREQBERAEREAREQBERAEReZQHqLzK9QBERAEREAREQBERAEREAREQBERAEREAREQBERAFo3auFvonzkAuyGsBOAXE4GT4LeUbf7cLra5aXdtc7BY4jkHDplUycuD4+l8fHkuXhxr9XXOCvf8ApoKiFr8YbHta4eR6rvKGpZWUkNTF7krA4eqrk6VvW9zfZQdv7XaNwfrypTTupDb9ttusZiEXyGvxgs8nD8Vl62xkhNrP0n5ZqbWtinBPXpte0d0viSRscbnyODWtGST3JG9sjA9jg5rhkEHkVG6kppquy1UNNkyObyAPXBzhakpVFtGVFXJJ9HyzUVA7syXStildsjmdGQxx8AVLA5VOR00804p4onulJ2iPbzz+Ct2ijfFSQxyO3PZG1rneJA5rk09qee+Sqjs3dWOvVO7M6Ii7jhCIiArLihfLrarxSRW+ump43025zYyOZ3Hn0Xd6amlqdPW2eokdJLJSxve93VxLQSVWnGP+vaL5p+YrpdPa309R2G3U1RcAyaGmjY9vZPOHBoBHRWroon2b3Eqvq7bpo1FBUSU8wnYN7MZwTzC1OF10rrpaauW41UlRIyo2tdJjIG0HCh+IWqrLeNOmkt1YJp+2Y7b2bm8h15kLPwnJbpm6OaSCJnEEdx2BK6F/sWLleqpuF99u1y1GYLhcaioi9je/ZI/I3As5/WVYup5pabTd0mgkdHLHSSuY9p5tIacEKGqLJ2rJMqp7LqG8Ta/bQy3Kd9J7bIzsiRt2jdgdPILf4UXe5XOvuDLhXT1LY4WFgldnaSTnC4me4yWnWFXXwsY+SCsmc1r/AHScuHP6VZIq39L/AMr1UrHc9eXGM3CnfcXQe8HRRhrSPJvePhldDojX89XWx2u+7e1kO2KoDduXfuvHj5+irxJ5I6LXWqW6aoozFG2WsnJELHHkAOrj5DIVaf8AlOsq4PqqeornRM6mnpv0bfjhpH0lTfGWGQXG21BB7IwvYDjkHA5I+sfQpPQ2tLJTWakttZL7FNA3YTI35Dz+9uHTPmrLwq+3Q4eawul5rHW+4Qe0bY93tUbQ3Z/GOnPyViLSttPbo2SVFtjpw2pf2j5IcYkPjkdVAa61c3TdMyKna2WvnBMbXe6xo/ad+AVfWXXSOrOCom9WKku0eZRsnHuzNHMeR8Qqppa7XV73VdFNcZGA8nQkRx/ADkD9amdNcQK+kuAtupm/JLthlczZJE7+2PD0VZ4ozjT7RMMrhLlHpkpT1N10lUiCpYZqJx+Tj3T/AAnuPkuxobpR19L7RTzNMY97JwW/HwXxe56SC1zS1rGywBvNjhnce4KsKenlr6kw0cLiXnIjac4H/Cy8mWWpNQj+yfz6auPFHci5y/Vr1/GT1mngbrSaZ0sYjdJLh5cADnOOasBjg4ZBBHkq5fo+7Mi3hsLjj3Gv5/7LDZ71XWOq7KbeYWuxLA/q34eC89fYlr9ZY0mz02NaOx+2GVtKqO8v97o7DQGsr+07MODQI27i4noPqWDSl9bqG2urmQGBnauY1rnZOBjmVzvFaWOfSNPLE7cx9RG5pHeMFcTpi4arpqNsVjjqXUZmyTHTbxnlnnhbSVxsxG6dF5Ig6IoLFRcZP69ovmn5nLbs/DOluNqo651znY6ohZKWiNpALhnC0+MhH9O0XzT8zlZGkv1XtHzOL7oVrpFKtlZ6x0JBp2zGvir5p3CVrNj42gc/gpzhR+rF1H9877gUnxa/VF3ziP7StHg7g2KvB5g1X5QpvoVTOX4QfrT/ACMn3o1aGrz/APKXj5lL90qpLjR3LQepO3pW7YmuPs7y3LJIz+wfTkR15ZW1qLiDcL3bzb46SOljlAbKWPL3SeQ5cgfUo1bshOlRJcGOVyun+RH95ygKajhrOIRpK0foX3J+9p7xuJx64A9VYPC/T09nts9VWxmOprC39G7qxjc7c+ZyT9C5jiVpuroLu++UDHmCV4ke6MZMMgxz+BxnPjlL7FdFtNaGtDQAABgADoqY4q08NBqkTUhEcksDZ3hvLEmXDd64B9FI0fFStiodlTb4p6gDAlEhaHeZGPsK0dOWW56z1B/S10a40naB8sjm4a8DoxniOg+HmiVdktp9Itart9LebY2nudO2WOVjXOY7lg46g9QfNcBfOF2xj5bJWEkDIp5x18g4fiPVSPFKrvtLTU4t4kioM7pp4T8sOB5A+De/z7/PnBxQvPsHYmnpjOW4FTgg58dvTP8A3ChX8Emvpr8NbvU23UkVve5wpqtxjkiJ5Nfg4IHceWPVYeIT/atd1MVRJtia+GHJPuM2tyf9RK2uGljq7jfortMx4paZxkMrhylkI5AePXOfJR3ECN0ut7jGxpc58jGtaO8ljQArfSv9S8aenipoI4KdjY4o2hrGtHIAKr+MlJTR1VvqWhoqJmPZJ/aaMYJ+khalp4kXS10ooa6ibVSQjYHyOMbxjucMc1oQQXjiBfxNK0iEYa+VoIjgjB6DxPP4qEqLNp9HV3Sonm0RYDK5xMjG7ye/DeWVL8PoYvYKioABlfJtJ8AByH1qRvtjbVWJlDSMDTTNb2Dc9NowB9HJcVY7zUWOqka6MujccSxO5EEfisfPL8O2sk/GbGCLzabxQ/kn/paBGVwnEGCJlVSzMAEsjCHeYHT7VJv1tbhDlkVQ5+PcLQPryuSrqqs1BcwQzdI75MUbeYaPj9pTd2cU8fCDtsaOtlx5fyTVJHup3uk4bUu/urNo+AL10PCXnpT+Yf8AgvnWlgmOiG0dCwyyUrmylrRzf13YHqSuJ0frefTlHJRGi9qgc8vYN+xzXHu6HIWngi44oxfqMvPNSzSkvGXaix073yQRvkZse5gLm5ztOOiKxBgqrbQ1jw+ro6ed4GA6WJryB4cwtiKOOGJsULGsjYMNa0YDR4AL7RAYaqlp6uPs6qCKaPOdkjA4Z+BXlLR01G0spKeGBrjktiYGgn0WdEBhqaWnq4XQ1cEU8TveZIwOB9CtGi07ZaCbt6O1UcEo6SMhaHD4HHJSiIDwDC8c0OBBAIPXkvpEBFHTdjNR7QbPbzNnO80rM58c46qTa0MaGtADQMAAYwvpEB8uaHcnAEeBUW7TVidP27rNbjKTkvNKzJPj06qWRAfDY2xsDWNDWgYAAwAqT1cR/wCypB/jaf7I1d605bVbpqj2iWgpXz5B7R0LS7I6HOM9ylOirVnxWWW1V8olrbZRVMgPJ81Ox5HqQtuGGOBgjhjZHGOjWNAA9Asi8coLHj3BjS5xAAGST3KuZmHVGo3NpmiOAcjIBz2D9o+Z7vitnWNylNdUUcgmAbs7Pa8hu0jJJA6k9OfgpTh/C1trmm7PD3y4L/3gB+HNZeWa2cyw/F2zTxQetgef6/DGNC0m7nWVBZ4Ybn6VPWuz0Vsbiliw4+9I7m53qpAL1duPWxY3cYnHk2c2RVKVnyo6o09Zqmo9ontNDJPnPaup2F2R054ypNF7ngEREAREQBERAEREAREQBERAEREAREQBERAaVdaqG4bTWU7JS3oSOYWzBBHTxNigY1kbRhrWjACyIqqMU7rslybVWERFYg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AutoShape 4" descr="data:image/jpeg;base64,/9j/4AAQSkZJRgABAQAAAQABAAD/2wCEAAkGBwgHBgkIBwgKCgkLDRYPDQwMDRsUFRAWIB0iIiAdHx8kKDQsJCYxJx8fLT0tMTU3Ojo6Iys/RD84QzQ5OjcBCgoKDQwNGg8PGjclHyU3Nzc3Nzc3Nzc3Nzc3Nzc3Nzc3Nzc3Nzc3Nzc3Nzc3Nzc3Nzc3Nzc3Nzc3Nzc3Nzc3N//AABEIAHcAswMBIgACEQEDEQH/xAAbAAEAAgMBAQAAAAAAAAAAAAAABQcDBAYBAv/EAEIQAAEDAwIDBQMIBgoDAAAAAAEAAgMEBREGEgchMRNBUWGBFDJxInSRobGywcIjNkJScoQVNWJjZHOi0eHwFhcm/8QAGQEBAAMBAQAAAAAAAAAAAAAAAAECBQQD/8QAIhEAAgICAwEAAgMAAAAAAAAAAAECEQMEEiExQRMiMkKR/9oADAMBAAIRAxEAPwC8UREAREQBERAEREAREQBERAEReZQHqLzK9QBERAEREAREQBERAEREAREQBERAEREAREQBERAFo3auFvonzkAuyGsBOAXE4GT4LeUbf7cLra5aXdtc7BY4jkHDplUycuD4+l8fHkuXhxr9XXOCvf8ApoKiFr8YbHta4eR6rvKGpZWUkNTF7krA4eqrk6VvW9zfZQdv7XaNwfrypTTupDb9ttusZiEXyGvxgs8nD8Vl62xkhNrP0n5ZqbWtinBPXpte0d0viSRscbnyODWtGST3JG9sjA9jg5rhkEHkVG6kppquy1UNNkyObyAPXBzhakpVFtGVFXJJ9HyzUVA7syXStildsjmdGQxx8AVLA5VOR00804p4onulJ2iPbzz+Ct2ijfFSQxyO3PZG1rneJA5rk09qee+Sqjs3dWOvVO7M6Ii7jhCIiArLihfLrarxSRW+ump43025zYyOZ3Hn0Xd6amlqdPW2eokdJLJSxve93VxLQSVWnGP+vaL5p+YrpdPa309R2G3U1RcAyaGmjY9vZPOHBoBHRWroon2b3Eqvq7bpo1FBUSU8wnYN7MZwTzC1OF10rrpaauW41UlRIyo2tdJjIG0HCh+IWqrLeNOmkt1YJp+2Y7b2bm8h15kLPwnJbpm6OaSCJnEEdx2BK6F/sWLleqpuF99u1y1GYLhcaioi9je/ZI/I3As5/WVYup5pabTd0mgkdHLHSSuY9p5tIacEKGqLJ2rJMqp7LqG8Ta/bQy3Kd9J7bIzsiRt2jdgdPILf4UXe5XOvuDLhXT1LY4WFgldnaSTnC4me4yWnWFXXwsY+SCsmc1r/AHScuHP6VZIq39L/AMr1UrHc9eXGM3CnfcXQe8HRRhrSPJvePhldDojX89XWx2u+7e1kO2KoDduXfuvHj5+irxJ5I6LXWqW6aoozFG2WsnJELHHkAOrj5DIVaf8AlOsq4PqqeornRM6mnpv0bfjhpH0lTfGWGQXG21BB7IwvYDjkHA5I+sfQpPQ2tLJTWakttZL7FNA3YTI35Dz+9uHTPmrLwq+3Q4eawul5rHW+4Qe0bY93tUbQ3Z/GOnPyViLSttPbo2SVFtjpw2pf2j5IcYkPjkdVAa61c3TdMyKna2WvnBMbXe6xo/ad+AVfWXXSOrOCom9WKku0eZRsnHuzNHMeR8Qqppa7XV73VdFNcZGA8nQkRx/ADkD9amdNcQK+kuAtupm/JLthlczZJE7+2PD0VZ4ozjT7RMMrhLlHpkpT1N10lUiCpYZqJx+Tj3T/AAnuPkuxobpR19L7RTzNMY97JwW/HwXxe56SC1zS1rGywBvNjhnce4KsKenlr6kw0cLiXnIjac4H/Cy8mWWpNQj+yfz6auPFHci5y/Vr1/GT1mngbrSaZ0sYjdJLh5cADnOOasBjg4ZBBHkq5fo+7Mi3hsLjj3Gv5/7LDZ71XWOq7KbeYWuxLA/q34eC89fYlr9ZY0mz02NaOx+2GVtKqO8v97o7DQGsr+07MODQI27i4noPqWDSl9bqG2urmQGBnauY1rnZOBjmVzvFaWOfSNPLE7cx9RG5pHeMFcTpi4arpqNsVjjqXUZmyTHTbxnlnnhbSVxsxG6dF5Ig6IoLFRcZP69ovmn5nLbs/DOluNqo651znY6ohZKWiNpALhnC0+MhH9O0XzT8zlZGkv1XtHzOL7oVrpFKtlZ6x0JBp2zGvir5p3CVrNj42gc/gpzhR+rF1H9877gUnxa/VF3ziP7StHg7g2KvB5g1X5QpvoVTOX4QfrT/ACMn3o1aGrz/APKXj5lL90qpLjR3LQepO3pW7YmuPs7y3LJIz+wfTkR15ZW1qLiDcL3bzb46SOljlAbKWPL3SeQ5cgfUo1bshOlRJcGOVyun+RH95ygKajhrOIRpK0foX3J+9p7xuJx64A9VYPC/T09nts9VWxmOprC39G7qxjc7c+ZyT9C5jiVpuroLu++UDHmCV4ke6MZMMgxz+BxnPjlL7FdFtNaGtDQAABgADoqY4q08NBqkTUhEcksDZ3hvLEmXDd64B9FI0fFStiodlTb4p6gDAlEhaHeZGPsK0dOWW56z1B/S10a40naB8sjm4a8DoxniOg+HmiVdktp9Itart9LebY2nudO2WOVjXOY7lg46g9QfNcBfOF2xj5bJWEkDIp5x18g4fiPVSPFKrvtLTU4t4kioM7pp4T8sOB5A+De/z7/PnBxQvPsHYmnpjOW4FTgg58dvTP8A3ChX8Emvpr8NbvU23UkVve5wpqtxjkiJ5Nfg4IHceWPVYeIT/atd1MVRJtia+GHJPuM2tyf9RK2uGljq7jfortMx4paZxkMrhylkI5AePXOfJR3ECN0ut7jGxpc58jGtaO8ljQArfSv9S8aenipoI4KdjY4o2hrGtHIAKr+MlJTR1VvqWhoqJmPZJ/aaMYJ+khalp4kXS10ooa6ibVSQjYHyOMbxjucMc1oQQXjiBfxNK0iEYa+VoIjgjB6DxPP4qEqLNp9HV3Sonm0RYDK5xMjG7ye/DeWVL8PoYvYKioABlfJtJ8AByH1qRvtjbVWJlDSMDTTNb2Dc9NowB9HJcVY7zUWOqka6MujccSxO5EEfisfPL8O2sk/GbGCLzabxQ/kn/paBGVwnEGCJlVSzMAEsjCHeYHT7VJv1tbhDlkVQ5+PcLQPryuSrqqs1BcwQzdI75MUbeYaPj9pTd2cU8fCDtsaOtlx5fyTVJHup3uk4bUu/urNo+AL10PCXnpT+Yf8AgvnWlgmOiG0dCwyyUrmylrRzf13YHqSuJ0frefTlHJRGi9qgc8vYN+xzXHu6HIWngi44oxfqMvPNSzSkvGXaix073yQRvkZse5gLm5ztOOiKxBgqrbQ1jw+ro6ed4GA6WJryB4cwtiKOOGJsULGsjYMNa0YDR4AL7RAYaqlp6uPs6qCKaPOdkjA4Z+BXlLR01G0spKeGBrjktiYGgn0WdEBhqaWnq4XQ1cEU8TveZIwOB9CtGi07ZaCbt6O1UcEo6SMhaHD4HHJSiIDwDC8c0OBBAIPXkvpEBFHTdjNR7QbPbzNnO80rM58c46qTa0MaGtADQMAAYwvpEB8uaHcnAEeBUW7TVidP27rNbjKTkvNKzJPj06qWRAfDY2xsDWNDWgYAAwAqT1cR/wCypB/jaf7I1d605bVbpqj2iWgpXz5B7R0LS7I6HOM9ylOirVnxWWW1V8olrbZRVMgPJ81Ox5HqQtuGGOBgjhjZHGOjWNAA9Asi8coLHj3BjS5xAAGST3KuZmHVGo3NpmiOAcjIBz2D9o+Z7vitnWNylNdUUcgmAbs7Pa8hu0jJJA6k9OfgpTh/C1trmm7PD3y4L/3gB+HNZeWa2cyw/F2zTxQetgef6/DGNC0m7nWVBZ4Ybn6VPWuz0Vsbiliw4+9I7m53qpAL1duPWxY3cYnHk2c2RVKVnyo6o09Zqmo9ontNDJPnPaup2F2R054ypNF7ngEREAREQBERAEREAREQBERAEREAREQBERAaVdaqG4bTWU7JS3oSOYWzBBHTxNigY1kbRhrWjACyIqqMU7rslybVWERFYg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81008" y="152400"/>
            <a:ext cx="7283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Results:</a:t>
            </a:r>
          </a:p>
          <a:p>
            <a:r>
              <a:rPr lang="en-US" sz="3600" b="1" dirty="0" smtClean="0"/>
              <a:t>B2B Prospect List Culled from Twitter</a:t>
            </a:r>
            <a:endParaRPr lang="en-US" sz="3600" b="1" u="sng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1381125"/>
            <a:ext cx="75247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2337902" y="228600"/>
            <a:ext cx="467249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4400" dirty="0" smtClean="0"/>
              <a:t>Text Analytics Steps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2954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Steps:</a:t>
            </a:r>
          </a:p>
          <a:p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Named Entity Extraction/Classification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Relationship Extraction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676400"/>
            <a:ext cx="723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1:  Named Entity Extraction / Classification:</a:t>
            </a:r>
          </a:p>
          <a:p>
            <a:endParaRPr lang="en-US" sz="2400" dirty="0" smtClean="0"/>
          </a:p>
          <a:p>
            <a:pPr marL="457200" indent="-457200">
              <a:buAutoNum type="alphaLcParenR"/>
            </a:pPr>
            <a:r>
              <a:rPr lang="en-US" sz="2400" dirty="0" smtClean="0"/>
              <a:t>… said </a:t>
            </a:r>
            <a:r>
              <a:rPr lang="en-US" sz="2400" b="1" dirty="0" err="1" smtClean="0">
                <a:solidFill>
                  <a:srgbClr val="FF0000"/>
                </a:solidFill>
              </a:rPr>
              <a:t>Janakiram</a:t>
            </a:r>
            <a:r>
              <a:rPr lang="en-US" sz="2400" dirty="0" smtClean="0"/>
              <a:t>, the CEO of </a:t>
            </a:r>
            <a:r>
              <a:rPr lang="en-US" sz="2400" b="1" dirty="0" err="1" smtClean="0">
                <a:solidFill>
                  <a:srgbClr val="00B050"/>
                </a:solidFill>
              </a:rPr>
              <a:t>Minewhat</a:t>
            </a:r>
            <a:r>
              <a:rPr lang="en-US" sz="2400" dirty="0" smtClean="0"/>
              <a:t>, while …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Attendees included </a:t>
            </a:r>
            <a:r>
              <a:rPr lang="en-US" sz="2400" b="1" dirty="0" err="1" smtClean="0">
                <a:solidFill>
                  <a:srgbClr val="FF0000"/>
                </a:solidFill>
              </a:rPr>
              <a:t>Janakiram</a:t>
            </a:r>
            <a:r>
              <a:rPr lang="en-US" sz="2400" dirty="0" smtClean="0"/>
              <a:t>, CEO, </a:t>
            </a:r>
            <a:r>
              <a:rPr lang="en-US" sz="2400" b="1" dirty="0" err="1" smtClean="0">
                <a:solidFill>
                  <a:srgbClr val="00B050"/>
                </a:solidFill>
              </a:rPr>
              <a:t>Minewhat</a:t>
            </a:r>
            <a:r>
              <a:rPr lang="en-US" sz="2400" dirty="0" smtClean="0"/>
              <a:t> …</a:t>
            </a:r>
          </a:p>
          <a:p>
            <a:pPr marL="457200" indent="-457200">
              <a:buAutoNum type="alphaLcParenR"/>
            </a:pPr>
            <a:endParaRPr lang="en-US" sz="2400" dirty="0" smtClean="0"/>
          </a:p>
          <a:p>
            <a:pPr marL="457200" indent="-457200"/>
            <a:r>
              <a:rPr lang="en-US" sz="2400" dirty="0" smtClean="0"/>
              <a:t>Output: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dirty="0" smtClean="0"/>
              <a:t>Person: </a:t>
            </a:r>
            <a:r>
              <a:rPr lang="en-US" sz="2400" dirty="0" err="1" smtClean="0"/>
              <a:t>Janakiram</a:t>
            </a:r>
            <a:endParaRPr lang="en-US" sz="2400" dirty="0" smtClean="0"/>
          </a:p>
          <a:p>
            <a:pPr marL="457200" indent="-457200"/>
            <a:r>
              <a:rPr lang="en-US" sz="2400" dirty="0" smtClean="0"/>
              <a:t>Company:  </a:t>
            </a:r>
            <a:r>
              <a:rPr lang="en-US" sz="2400" dirty="0" err="1" smtClean="0"/>
              <a:t>Minewhat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337902" y="228600"/>
            <a:ext cx="467249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4400" dirty="0" smtClean="0"/>
              <a:t>Text Analytics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676400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2:  Relationship Extraction:</a:t>
            </a:r>
          </a:p>
          <a:p>
            <a:endParaRPr lang="en-US" sz="2400" dirty="0" smtClean="0"/>
          </a:p>
          <a:p>
            <a:pPr marL="457200" indent="-457200">
              <a:buAutoNum type="alphaLcParenR"/>
            </a:pPr>
            <a:r>
              <a:rPr lang="en-US" sz="2400" dirty="0" smtClean="0"/>
              <a:t>… said </a:t>
            </a:r>
            <a:r>
              <a:rPr lang="en-US" sz="2400" b="1" dirty="0" err="1" smtClean="0">
                <a:solidFill>
                  <a:srgbClr val="FF0000"/>
                </a:solidFill>
              </a:rPr>
              <a:t>Janakiram</a:t>
            </a:r>
            <a:r>
              <a:rPr lang="en-US" sz="2400" dirty="0" smtClean="0"/>
              <a:t>, the CEO of </a:t>
            </a:r>
            <a:r>
              <a:rPr lang="en-US" sz="2400" b="1" dirty="0" err="1" smtClean="0">
                <a:solidFill>
                  <a:srgbClr val="00B050"/>
                </a:solidFill>
              </a:rPr>
              <a:t>Minewhat</a:t>
            </a:r>
            <a:r>
              <a:rPr lang="en-US" sz="2400" dirty="0" smtClean="0"/>
              <a:t>, while …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Attendees included </a:t>
            </a:r>
            <a:r>
              <a:rPr lang="en-US" sz="2400" b="1" dirty="0" err="1" smtClean="0">
                <a:solidFill>
                  <a:srgbClr val="FF0000"/>
                </a:solidFill>
              </a:rPr>
              <a:t>Janakiram</a:t>
            </a:r>
            <a:r>
              <a:rPr lang="en-US" sz="2400" dirty="0" smtClean="0"/>
              <a:t>, CEO, </a:t>
            </a:r>
            <a:r>
              <a:rPr lang="en-US" sz="2400" b="1" dirty="0" err="1" smtClean="0">
                <a:solidFill>
                  <a:srgbClr val="00B050"/>
                </a:solidFill>
              </a:rPr>
              <a:t>Minewhat</a:t>
            </a:r>
            <a:r>
              <a:rPr lang="en-US" sz="2400" dirty="0" smtClean="0"/>
              <a:t> …</a:t>
            </a:r>
          </a:p>
          <a:p>
            <a:pPr marL="457200" indent="-457200">
              <a:buAutoNum type="alphaLcParenR"/>
            </a:pPr>
            <a:endParaRPr lang="en-US" sz="2400" dirty="0" smtClean="0"/>
          </a:p>
          <a:p>
            <a:pPr marL="457200" indent="-457200"/>
            <a:r>
              <a:rPr lang="en-US" sz="2400" dirty="0" smtClean="0"/>
              <a:t>Output: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dirty="0" err="1" smtClean="0"/>
              <a:t>CEO_Of</a:t>
            </a:r>
            <a:r>
              <a:rPr lang="en-US" sz="2400" dirty="0" smtClean="0"/>
              <a:t> {</a:t>
            </a:r>
            <a:r>
              <a:rPr lang="en-US" sz="2400" dirty="0" err="1" smtClean="0"/>
              <a:t>Janakiram</a:t>
            </a:r>
            <a:r>
              <a:rPr lang="en-US" sz="2400" dirty="0" smtClean="0"/>
              <a:t>, </a:t>
            </a:r>
            <a:r>
              <a:rPr lang="en-US" sz="2400" dirty="0" err="1" smtClean="0"/>
              <a:t>Minewhat</a:t>
            </a:r>
            <a:r>
              <a:rPr lang="en-US" sz="2400" dirty="0" smtClean="0"/>
              <a:t>}</a:t>
            </a:r>
          </a:p>
          <a:p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337902" y="228600"/>
            <a:ext cx="467249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4400" dirty="0" smtClean="0"/>
              <a:t>Text Analytics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1539528" y="228600"/>
            <a:ext cx="600427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4400" dirty="0" smtClean="0"/>
              <a:t>2.  Obtain Contact Details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1" y="18288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Get the contact details for prospective buyers from: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Company websites</a:t>
            </a:r>
          </a:p>
          <a:p>
            <a:pPr marL="457200" indent="-457200">
              <a:buAutoNum type="alphaLcParenR"/>
            </a:pPr>
            <a:r>
              <a:rPr lang="en-US" sz="2400" dirty="0" err="1" smtClean="0"/>
              <a:t>Crunchbase</a:t>
            </a:r>
            <a:endParaRPr lang="en-US" sz="2400" dirty="0" smtClean="0"/>
          </a:p>
          <a:p>
            <a:pPr marL="457200" indent="-457200">
              <a:buAutoNum type="alphaLcParenR"/>
            </a:pPr>
            <a:r>
              <a:rPr lang="en-US" sz="2400" dirty="0" smtClean="0"/>
              <a:t>Email servers</a:t>
            </a:r>
          </a:p>
          <a:p>
            <a:r>
              <a:rPr lang="en-US" sz="2400" dirty="0" smtClean="0"/>
              <a:t>d)   Social media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363106" y="314980"/>
            <a:ext cx="388529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Obtaining Contact Details</a:t>
            </a:r>
            <a:endParaRPr lang="en-US" sz="28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1066800"/>
            <a:ext cx="83343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6764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Record Linkage: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dirty="0" smtClean="0"/>
              <a:t>cohan@aiaioo.com  </a:t>
            </a:r>
            <a:r>
              <a:rPr lang="en-US" sz="2400" dirty="0" smtClean="0">
                <a:sym typeface="Wingdings" pitchFamily="2" charset="2"/>
              </a:rPr>
              <a:t>  Cohan </a:t>
            </a:r>
            <a:r>
              <a:rPr lang="en-US" sz="2400" dirty="0" err="1" smtClean="0">
                <a:sym typeface="Wingdings" pitchFamily="2" charset="2"/>
              </a:rPr>
              <a:t>Sujay</a:t>
            </a:r>
            <a:r>
              <a:rPr lang="en-US" sz="2400" dirty="0" smtClean="0">
                <a:sym typeface="Wingdings" pitchFamily="2" charset="2"/>
              </a:rPr>
              <a:t> Carlos</a:t>
            </a:r>
          </a:p>
          <a:p>
            <a:pPr marL="457200" indent="-457200"/>
            <a:r>
              <a:rPr lang="en-US" sz="2400" dirty="0" smtClean="0">
                <a:sym typeface="Wingdings" pitchFamily="2" charset="2"/>
              </a:rPr>
              <a:t>@</a:t>
            </a:r>
            <a:r>
              <a:rPr lang="en-US" sz="2400" dirty="0" err="1" smtClean="0">
                <a:sym typeface="Wingdings" pitchFamily="2" charset="2"/>
              </a:rPr>
              <a:t>cohansujay</a:t>
            </a:r>
            <a:r>
              <a:rPr lang="en-US" sz="2400" dirty="0" smtClean="0">
                <a:sym typeface="Wingdings" pitchFamily="2" charset="2"/>
              </a:rPr>
              <a:t>    Cohan </a:t>
            </a:r>
            <a:r>
              <a:rPr lang="en-US" sz="2400" dirty="0" err="1" smtClean="0">
                <a:sym typeface="Wingdings" pitchFamily="2" charset="2"/>
              </a:rPr>
              <a:t>Sujay</a:t>
            </a:r>
            <a:r>
              <a:rPr lang="en-US" sz="2400" dirty="0" smtClean="0">
                <a:sym typeface="Wingdings" pitchFamily="2" charset="2"/>
              </a:rPr>
              <a:t> Carlos</a:t>
            </a:r>
          </a:p>
          <a:p>
            <a:pPr marL="457200" indent="-457200"/>
            <a:r>
              <a:rPr lang="en-US" sz="2400" dirty="0" smtClean="0">
                <a:sym typeface="Wingdings" pitchFamily="2" charset="2"/>
              </a:rPr>
              <a:t>facebook.com/</a:t>
            </a:r>
            <a:r>
              <a:rPr lang="en-US" sz="2400" dirty="0" err="1" smtClean="0">
                <a:sym typeface="Wingdings" pitchFamily="2" charset="2"/>
              </a:rPr>
              <a:t>cohan.sujay</a:t>
            </a:r>
            <a:r>
              <a:rPr lang="en-US" sz="2400" dirty="0" smtClean="0">
                <a:sym typeface="Wingdings" pitchFamily="2" charset="2"/>
              </a:rPr>
              <a:t>    Cohan </a:t>
            </a:r>
            <a:r>
              <a:rPr lang="en-US" sz="2400" dirty="0" err="1" smtClean="0">
                <a:sym typeface="Wingdings" pitchFamily="2" charset="2"/>
              </a:rPr>
              <a:t>Sujay</a:t>
            </a:r>
            <a:r>
              <a:rPr lang="en-US" sz="2400" dirty="0" smtClean="0">
                <a:sym typeface="Wingdings" pitchFamily="2" charset="2"/>
              </a:rPr>
              <a:t> Carlos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337902" y="228600"/>
            <a:ext cx="441441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4400" dirty="0" smtClean="0"/>
              <a:t>Text Analytics Task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Tokenization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219200"/>
            <a:ext cx="6858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We have turned the problem of word segmentation into a classification problem.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Train a classifier on text whose characters are marked as word terminators or not. It will learn to assign characters to the categories </a:t>
            </a:r>
            <a:r>
              <a:rPr lang="en-US" sz="3200" b="1" dirty="0" smtClean="0">
                <a:solidFill>
                  <a:srgbClr val="FF0000"/>
                </a:solidFill>
              </a:rPr>
              <a:t>word terminator </a:t>
            </a:r>
            <a:r>
              <a:rPr lang="en-US" sz="3200" b="1" dirty="0" smtClean="0"/>
              <a:t>and </a:t>
            </a:r>
            <a:r>
              <a:rPr lang="en-US" sz="3200" b="1" dirty="0" smtClean="0">
                <a:solidFill>
                  <a:srgbClr val="00B050"/>
                </a:solidFill>
              </a:rPr>
              <a:t>not a word terminator</a:t>
            </a:r>
            <a:r>
              <a:rPr lang="en-US" sz="3200" b="1" dirty="0" smtClean="0"/>
              <a:t>.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1676400" y="228600"/>
            <a:ext cx="533242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4400" dirty="0" smtClean="0"/>
              <a:t>3.  Determine Heading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295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 a prospect, you want to know shifts in interest: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438400" y="3962400"/>
            <a:ext cx="419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21336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24200" y="1752600"/>
            <a:ext cx="247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Purchase Interest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93722" y="4050268"/>
            <a:ext cx="139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product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4050268"/>
            <a:ext cx="125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Competitor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29000" y="5955268"/>
            <a:ext cx="252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Lack of Purchase Interest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334000" y="29718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56664" y="1285874"/>
            <a:ext cx="586333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Intention Analysis – Purchase Intention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2143125"/>
            <a:ext cx="89535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37902" y="228600"/>
            <a:ext cx="467249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4400" dirty="0" smtClean="0"/>
              <a:t>Text Analytics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09675" y="481012"/>
            <a:ext cx="50430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Intention Analysis – Sell Intention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452563"/>
            <a:ext cx="88773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52400" y="152400"/>
            <a:ext cx="645048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Intention Analysis – Categories of Intention</a:t>
            </a:r>
            <a:endParaRPr lang="en-US" sz="28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52485" y="906337"/>
          <a:ext cx="8234315" cy="5342063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376315"/>
                <a:gridCol w="1590040"/>
                <a:gridCol w="162560"/>
                <a:gridCol w="1894840"/>
                <a:gridCol w="162560"/>
                <a:gridCol w="1046480"/>
                <a:gridCol w="162560"/>
                <a:gridCol w="162560"/>
                <a:gridCol w="182122"/>
                <a:gridCol w="1331718"/>
                <a:gridCol w="162560"/>
              </a:tblGrid>
              <a:tr h="3142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Categories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Parent Category</a:t>
                      </a:r>
                      <a:endParaRPr lang="en-IN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IN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</a:rPr>
                        <a:t>Department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/>
                        </a:rPr>
                        <a:t>Urgency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/>
                        </a:rPr>
                        <a:t>Source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3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Purchase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Sales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High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CRM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23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Sell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cs typeface="Times New Roman"/>
                        </a:rPr>
                        <a:t>Procurement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cs typeface="Times New Roman"/>
                        </a:rPr>
                        <a:t>Medium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cs typeface="Times New Roman"/>
                        </a:rPr>
                        <a:t>ERP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23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Inquire</a:t>
                      </a:r>
                      <a:endParaRPr lang="en-IN" sz="16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Help/Sales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High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CRM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3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cs typeface="Times New Roman"/>
                        </a:rPr>
                        <a:t>Direct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rgbClr val="0070C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Operations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High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CRM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3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cs typeface="Times New Roman"/>
                        </a:rPr>
                        <a:t>Compare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Market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 Research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Low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CRM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3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cs typeface="Times New Roman"/>
                        </a:rPr>
                        <a:t>Suggest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Market</a:t>
                      </a:r>
                      <a:r>
                        <a:rPr lang="en-US" sz="16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 Research</a:t>
                      </a:r>
                      <a:endParaRPr lang="en-US" sz="1600" kern="1200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cs typeface="Times New Roman"/>
                        </a:rPr>
                        <a:t>Low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cs typeface="Times New Roman"/>
                        </a:rPr>
                        <a:t>Social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3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cs typeface="Times New Roman"/>
                        </a:rPr>
                        <a:t>Opine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Design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Low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Social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3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cs typeface="Times New Roman"/>
                        </a:rPr>
                        <a:t>Praise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Opine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Design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Low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Social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3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cs typeface="Times New Roman"/>
                        </a:rPr>
                        <a:t>Criticize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Opine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Design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Low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Social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3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cs typeface="Times New Roman"/>
                        </a:rPr>
                        <a:t>Complain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cs typeface="Times New Roman"/>
                        </a:rPr>
                        <a:t>Customer Service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cs typeface="Times New Roman"/>
                        </a:rPr>
                        <a:t>High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cs typeface="Times New Roman"/>
                        </a:rPr>
                        <a:t>CRM/Social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3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cs typeface="Times New Roman"/>
                        </a:rPr>
                        <a:t>Accuse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/>
                        </a:rPr>
                        <a:t>Customer Service</a:t>
                      </a:r>
                      <a:endParaRPr lang="en-US" sz="16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Critical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CRM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3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cs typeface="Times New Roman"/>
                        </a:rPr>
                        <a:t>Quit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/>
                        </a:rPr>
                        <a:t>Customer Service</a:t>
                      </a:r>
                      <a:endParaRPr lang="en-US" sz="16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Critical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CRM/Social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3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cs typeface="Times New Roman"/>
                        </a:rPr>
                        <a:t>Express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Call Center Training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Low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Transcripts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3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cs typeface="Times New Roman"/>
                        </a:rPr>
                        <a:t>Thank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Express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Call Center Training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Low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Transcripts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3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cs typeface="Times New Roman"/>
                        </a:rPr>
                        <a:t>Apologize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Express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Call Center Training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Medium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Transcripts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3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cs typeface="Times New Roman"/>
                        </a:rPr>
                        <a:t>Empathize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cs typeface="Times New Roman"/>
                        </a:rPr>
                        <a:t>Express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Call Center Training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+mj-lt"/>
                          <a:cs typeface="Times New Roman"/>
                        </a:rPr>
                        <a:t>Medium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Transcripts</a:t>
                      </a:r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70C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609600" y="228600"/>
            <a:ext cx="7924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The following give you clues to the level of interest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212913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do people go about doing B2B marketing?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89113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I am looking for good tools for B2B marketing.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1371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just read this article about B2B marketing!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3657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Is tool XYZ for B2B marketing better than tool ABC?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62100"/>
            <a:ext cx="47339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AutoShape 6" descr="data:image/jpeg;base64,/9j/4AAQSkZJRgABAQAAAQABAAD/2wCEAAkGBwgHBgkIBwgKCgkLDRYPDQwMDRsUFRAWIB0iIiAdHx8kKDQsJCYxJx8fLT00MTU3Ojo8Iys/RD44PTQ/OjQBCgoKBQUFDgUFDisZExkrKysrKysrKysrKysrKysrKysrKysrKysrKysrKysrKysrKysrKysrKysrKysrKysrK//AABEIABYAfwMBIgACEQEDEQH/xAAbAAADAQEBAQEAAAAAAAAAAAAABgcFBAIDAf/EADYQAAEDAwMCAwYCCwEAAAAAAAECAwQFBhEAEiEHMRNBURQjYXGBkRbRFSQyNlJydIKSosMi/8QAFAEBAAAAAAAAAAAAAAAAAAAAAP/EABQRAQAAAAAAAAAAAAAAAAAAAAD/2gAMAwEAAhEDEQA/AM6nW3ZdpXjbEl6uxqnElIcU4p1SC204Ejw1kDskk8buxAOeDhi6sItC5Kxb1MXVITEx2SQ9MZUlXhsbCdqlDjJVtCc9sk6mfSm5xblbdaTRmqm/UkpisoWsIIWpWANxBG0kgH6emmC+Zkq0LONk1SiU72iUsykTYq8owXCrgFIO4Y2fygaBGvijU+gXLKp1JqCZ8VrbteBB5IBKSRwSPhrzRrQuKuMe0Uqjy5LHk6lvCD8lHg6w9Vy2qb1ENsU9bdeiW9Rm0fqplvhjeFEqzwCTnJ7+Xw0EvqtKqFHlmJVYb8SQBnw3kFJI9R6jTt1Ir06q29b8eZa36IaZa9zIKSA8No4RwMJxg457j6tXXlC3bUtWVNejSp2FJclRjlDpKEklJ/hJGRrk61/uXY39J/za0E7pdnXJVmA/TqJOfZIylwMkJV8ieDr4SrarcOG/MlUqW1FjuFp55TR2trzjBPkckD66sfUu6K1bdl2aaJPXEMiGPFKEJJVtbbx3B9TrP6Y1GRedsXpQ6k4HpstBloISAVuKTjOBxwpDf30ElgUWqVKLJlQIEmRHip3PutNlSWxgnJPlwDrzSaTUazJMakwn5j6UFZbYQVEJBAzx5cj76uPSd+Lb1pUKDObSpV0TXwQo8hAQUj5glKR/frKsCAbHol91t4+/gOLp8dZ/jSePupTWgkcKk1GfPMCDCkSJYJBZabKlDBwcgemtCsWdcdEj+01SjTI7Hm6pvKR8yOB9dU2gS1WR0U/EFJQj9LVV/YqSpIUW/wD2pI+wScZ81a5ukF9Vyr3Umg12Uupwai04lSJIC9pCCr7EAgjtzoJC02486hplCnHFkJShAyVH0A0wvWFdrEP2t236gGQMk+CSoD4p7j7aqPTy36fblx3xVUMh80LxEw0KOSlOFq7+uEhOfn66SaR1Wuxu42Z0mpOSGVvDxYhA8MoJ5SkeXHY9/noF6zLck3LX4sFqNJcjl9tMtbCcllsqAKj5DHx0wX301qVDrkhiiU6pzKY2lBTKW3uySBnlIA7nGni7W3bY600hVDfVEarbkdU1pvADmXdqsj0OMn4k6xus133DTb1nU2DVpDMINtEMoxgEpBPl686DF6MUShVysz2a9FfkFmN4rAbcKAnB5OQQc8jH11p1mFR6r0ofuScajMraZRYbmSpBWoAOYSk8427O/H7WdGjQSnV+p8Oj9XLUpLcpU6BLpSPBKmtpQo7Ug4B7g7QfLHbnRo0GR1xajUy1raokdTqxBy2HFgDclKAM8efGuHrFMbk2fZbbYWC3FwdwHPu2vy0aNAdYpjcmz7LbbCwW4uDuA5921+Wlzo5WVUa/oC8KLUkLjupT3IUMj/YJP00aNBudXq6mDetGRR2THYozLbjDWMBK9+84x5cJH00y9cq5F/CUWHTY6mRU5ftD5KQN+E55we5JT/jo0aBc6WXNBn0h2xLkhuSoEtRVGW0QFNKzuI7jjI3Ajzz3B4b5NItno/EercOPOqFRdSWoypC0kIz5cYwOOTgn76NGgnPT7qDIoN0TZtUbMyLV1n29tIGVKJJ3AHjjceO2CdUxPT6yqA5+KyxUXIzH6w3CK0qQgjkccE49Cr550aNBJ6/fcms3/Gud1jCIj7So8fP7LbatwTn1PJPxJ1ZLns+0rocbuypIqfv2UAtNOJTuGAEkj1xjsfLX7o0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AutoShape 2" descr="data:image/jpeg;base64,/9j/4AAQSkZJRgABAQAAAQABAAD/2wCEAAkGBwgHBgkIBwgKCgkLDRYPDQwMDRsUFRAWIB0iIiAdHx8kKDQsJCYxJx8fLT0tMTU3Ojo6Iys/RD84QzQ5OjcBCgoKDQwNGg8PGjclHyU3Nzc3Nzc3Nzc3Nzc3Nzc3Nzc3Nzc3Nzc3Nzc3Nzc3Nzc3Nzc3Nzc3Nzc3Nzc3Nzc3N//AABEIAHcAswMBIgACEQEDEQH/xAAbAAEAAgMBAQAAAAAAAAAAAAAABQcDBAYBAv/EAEIQAAEDAwIDBQMIBgoDAAAAAAEAAgMEBREGEgchMRNBUWGBFDJxInSRobGywcIjNkJScoQVNWJjZHOi0eHwFhcm/8QAGQEBAAMBAQAAAAAAAAAAAAAAAAECBQQD/8QAIhEAAgICAwEAAgMAAAAAAAAAAAECEQMEEiExQRMiMkKR/9oADAMBAAIRAxEAPwC8UREAREQBERAEREAREQBERAEReZQHqLzK9QBERAEREAREQBERAEREAREQBERAEREAREQBERAFo3auFvonzkAuyGsBOAXE4GT4LeUbf7cLra5aXdtc7BY4jkHDplUycuD4+l8fHkuXhxr9XXOCvf8ApoKiFr8YbHta4eR6rvKGpZWUkNTF7krA4eqrk6VvW9zfZQdv7XaNwfrypTTupDb9ttusZiEXyGvxgs8nD8Vl62xkhNrP0n5ZqbWtinBPXpte0d0viSRscbnyODWtGST3JG9sjA9jg5rhkEHkVG6kppquy1UNNkyObyAPXBzhakpVFtGVFXJJ9HyzUVA7syXStildsjmdGQxx8AVLA5VOR00804p4onulJ2iPbzz+Ct2ijfFSQxyO3PZG1rneJA5rk09qee+Sqjs3dWOvVO7M6Ii7jhCIiArLihfLrarxSRW+ump43025zYyOZ3Hn0Xd6amlqdPW2eokdJLJSxve93VxLQSVWnGP+vaL5p+YrpdPa309R2G3U1RcAyaGmjY9vZPOHBoBHRWroon2b3Eqvq7bpo1FBUSU8wnYN7MZwTzC1OF10rrpaauW41UlRIyo2tdJjIG0HCh+IWqrLeNOmkt1YJp+2Y7b2bm8h15kLPwnJbpm6OaSCJnEEdx2BK6F/sWLleqpuF99u1y1GYLhcaioi9je/ZI/I3As5/WVYup5pabTd0mgkdHLHSSuY9p5tIacEKGqLJ2rJMqp7LqG8Ta/bQy3Kd9J7bIzsiRt2jdgdPILf4UXe5XOvuDLhXT1LY4WFgldnaSTnC4me4yWnWFXXwsY+SCsmc1r/AHScuHP6VZIq39L/AMr1UrHc9eXGM3CnfcXQe8HRRhrSPJvePhldDojX89XWx2u+7e1kO2KoDduXfuvHj5+irxJ5I6LXWqW6aoozFG2WsnJELHHkAOrj5DIVaf8AlOsq4PqqeornRM6mnpv0bfjhpH0lTfGWGQXG21BB7IwvYDjkHA5I+sfQpPQ2tLJTWakttZL7FNA3YTI35Dz+9uHTPmrLwq+3Q4eawul5rHW+4Qe0bY93tUbQ3Z/GOnPyViLSttPbo2SVFtjpw2pf2j5IcYkPjkdVAa61c3TdMyKna2WvnBMbXe6xo/ad+AVfWXXSOrOCom9WKku0eZRsnHuzNHMeR8Qqppa7XV73VdFNcZGA8nQkRx/ADkD9amdNcQK+kuAtupm/JLthlczZJE7+2PD0VZ4ozjT7RMMrhLlHpkpT1N10lUiCpYZqJx+Tj3T/AAnuPkuxobpR19L7RTzNMY97JwW/HwXxe56SC1zS1rGywBvNjhnce4KsKenlr6kw0cLiXnIjac4H/Cy8mWWpNQj+yfz6auPFHci5y/Vr1/GT1mngbrSaZ0sYjdJLh5cADnOOasBjg4ZBBHkq5fo+7Mi3hsLjj3Gv5/7LDZ71XWOq7KbeYWuxLA/q34eC89fYlr9ZY0mz02NaOx+2GVtKqO8v97o7DQGsr+07MODQI27i4noPqWDSl9bqG2urmQGBnauY1rnZOBjmVzvFaWOfSNPLE7cx9RG5pHeMFcTpi4arpqNsVjjqXUZmyTHTbxnlnnhbSVxsxG6dF5Ig6IoLFRcZP69ovmn5nLbs/DOluNqo651znY6ohZKWiNpALhnC0+MhH9O0XzT8zlZGkv1XtHzOL7oVrpFKtlZ6x0JBp2zGvir5p3CVrNj42gc/gpzhR+rF1H9877gUnxa/VF3ziP7StHg7g2KvB5g1X5QpvoVTOX4QfrT/ACMn3o1aGrz/APKXj5lL90qpLjR3LQepO3pW7YmuPs7y3LJIz+wfTkR15ZW1qLiDcL3bzb46SOljlAbKWPL3SeQ5cgfUo1bshOlRJcGOVyun+RH95ygKajhrOIRpK0foX3J+9p7xuJx64A9VYPC/T09nts9VWxmOprC39G7qxjc7c+ZyT9C5jiVpuroLu++UDHmCV4ke6MZMMgxz+BxnPjlL7FdFtNaGtDQAABgADoqY4q08NBqkTUhEcksDZ3hvLEmXDd64B9FI0fFStiodlTb4p6gDAlEhaHeZGPsK0dOWW56z1B/S10a40naB8sjm4a8DoxniOg+HmiVdktp9Itart9LebY2nudO2WOVjXOY7lg46g9QfNcBfOF2xj5bJWEkDIp5x18g4fiPVSPFKrvtLTU4t4kioM7pp4T8sOB5A+De/z7/PnBxQvPsHYmnpjOW4FTgg58dvTP8A3ChX8Emvpr8NbvU23UkVve5wpqtxjkiJ5Nfg4IHceWPVYeIT/atd1MVRJtia+GHJPuM2tyf9RK2uGljq7jfortMx4paZxkMrhylkI5AePXOfJR3ECN0ut7jGxpc58jGtaO8ljQArfSv9S8aenipoI4KdjY4o2hrGtHIAKr+MlJTR1VvqWhoqJmPZJ/aaMYJ+khalp4kXS10ooa6ibVSQjYHyOMbxjucMc1oQQXjiBfxNK0iEYa+VoIjgjB6DxPP4qEqLNp9HV3Sonm0RYDK5xMjG7ye/DeWVL8PoYvYKioABlfJtJ8AByH1qRvtjbVWJlDSMDTTNb2Dc9NowB9HJcVY7zUWOqka6MujccSxO5EEfisfPL8O2sk/GbGCLzabxQ/kn/paBGVwnEGCJlVSzMAEsjCHeYHT7VJv1tbhDlkVQ5+PcLQPryuSrqqs1BcwQzdI75MUbeYaPj9pTd2cU8fCDtsaOtlx5fyTVJHup3uk4bUu/urNo+AL10PCXnpT+Yf8AgvnWlgmOiG0dCwyyUrmylrRzf13YHqSuJ0frefTlHJRGi9qgc8vYN+xzXHu6HIWngi44oxfqMvPNSzSkvGXaix073yQRvkZse5gLm5ztOOiKxBgqrbQ1jw+ro6ed4GA6WJryB4cwtiKOOGJsULGsjYMNa0YDR4AL7RAYaqlp6uPs6qCKaPOdkjA4Z+BXlLR01G0spKeGBrjktiYGgn0WdEBhqaWnq4XQ1cEU8TveZIwOB9CtGi07ZaCbt6O1UcEo6SMhaHD4HHJSiIDwDC8c0OBBAIPXkvpEBFHTdjNR7QbPbzNnO80rM58c46qTa0MaGtADQMAAYwvpEB8uaHcnAEeBUW7TVidP27rNbjKTkvNKzJPj06qWRAfDY2xsDWNDWgYAAwAqT1cR/wCypB/jaf7I1d605bVbpqj2iWgpXz5B7R0LS7I6HOM9ylOirVnxWWW1V8olrbZRVMgPJ81Ox5HqQtuGGOBgjhjZHGOjWNAA9Asi8coLHj3BjS5xAAGST3KuZmHVGo3NpmiOAcjIBz2D9o+Z7vitnWNylNdUUcgmAbs7Pa8hu0jJJA6k9OfgpTh/C1trmm7PD3y4L/3gB+HNZeWa2cyw/F2zTxQetgef6/DGNC0m7nWVBZ4Ybn6VPWuz0Vsbiliw4+9I7m53qpAL1duPWxY3cYnHk2c2RVKVnyo6o09Zqmo9ontNDJPnPaup2F2R054ypNF7ngEREAREQBERAEREAREQBERAEREAREQBERAaVdaqG4bTWU7JS3oSOYWzBBHTxNigY1kbRhrWjACyIqqMU7rslybVWERFYg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AutoShape 4" descr="data:image/jpeg;base64,/9j/4AAQSkZJRgABAQAAAQABAAD/2wCEAAkGBwgHBgkIBwgKCgkLDRYPDQwMDRsUFRAWIB0iIiAdHx8kKDQsJCYxJx8fLT0tMTU3Ojo6Iys/RD84QzQ5OjcBCgoKDQwNGg8PGjclHyU3Nzc3Nzc3Nzc3Nzc3Nzc3Nzc3Nzc3Nzc3Nzc3Nzc3Nzc3Nzc3Nzc3Nzc3Nzc3Nzc3N//AABEIAHcAswMBIgACEQEDEQH/xAAbAAEAAgMBAQAAAAAAAAAAAAAABQcDBAYBAv/EAEIQAAEDAwIDBQMIBgoDAAAAAAEAAgMEBREGEgchMRNBUWGBFDJxInSRobGywcIjNkJScoQVNWJjZHOi0eHwFhcm/8QAGQEBAAMBAQAAAAAAAAAAAAAAAAECBQQD/8QAIhEAAgICAwEAAgMAAAAAAAAAAAECEQMEEiExQRMiMkKR/9oADAMBAAIRAxEAPwC8UREAREQBERAEREAREQBERAEReZQHqLzK9QBERAEREAREQBERAEREAREQBERAEREAREQBERAFo3auFvonzkAuyGsBOAXE4GT4LeUbf7cLra5aXdtc7BY4jkHDplUycuD4+l8fHkuXhxr9XXOCvf8ApoKiFr8YbHta4eR6rvKGpZWUkNTF7krA4eqrk6VvW9zfZQdv7XaNwfrypTTupDb9ttusZiEXyGvxgs8nD8Vl62xkhNrP0n5ZqbWtinBPXpte0d0viSRscbnyODWtGST3JG9sjA9jg5rhkEHkVG6kppquy1UNNkyObyAPXBzhakpVFtGVFXJJ9HyzUVA7syXStildsjmdGQxx8AVLA5VOR00804p4onulJ2iPbzz+Ct2ijfFSQxyO3PZG1rneJA5rk09qee+Sqjs3dWOvVO7M6Ii7jhCIiArLihfLrarxSRW+ump43025zYyOZ3Hn0Xd6amlqdPW2eokdJLJSxve93VxLQSVWnGP+vaL5p+YrpdPa309R2G3U1RcAyaGmjY9vZPOHBoBHRWroon2b3Eqvq7bpo1FBUSU8wnYN7MZwTzC1OF10rrpaauW41UlRIyo2tdJjIG0HCh+IWqrLeNOmkt1YJp+2Y7b2bm8h15kLPwnJbpm6OaSCJnEEdx2BK6F/sWLleqpuF99u1y1GYLhcaioi9je/ZI/I3As5/WVYup5pabTd0mgkdHLHSSuY9p5tIacEKGqLJ2rJMqp7LqG8Ta/bQy3Kd9J7bIzsiRt2jdgdPILf4UXe5XOvuDLhXT1LY4WFgldnaSTnC4me4yWnWFXXwsY+SCsmc1r/AHScuHP6VZIq39L/AMr1UrHc9eXGM3CnfcXQe8HRRhrSPJvePhldDojX89XWx2u+7e1kO2KoDduXfuvHj5+irxJ5I6LXWqW6aoozFG2WsnJELHHkAOrj5DIVaf8AlOsq4PqqeornRM6mnpv0bfjhpH0lTfGWGQXG21BB7IwvYDjkHA5I+sfQpPQ2tLJTWakttZL7FNA3YTI35Dz+9uHTPmrLwq+3Q4eawul5rHW+4Qe0bY93tUbQ3Z/GOnPyViLSttPbo2SVFtjpw2pf2j5IcYkPjkdVAa61c3TdMyKna2WvnBMbXe6xo/ad+AVfWXXSOrOCom9WKku0eZRsnHuzNHMeR8Qqppa7XV73VdFNcZGA8nQkRx/ADkD9amdNcQK+kuAtupm/JLthlczZJE7+2PD0VZ4ozjT7RMMrhLlHpkpT1N10lUiCpYZqJx+Tj3T/AAnuPkuxobpR19L7RTzNMY97JwW/HwXxe56SC1zS1rGywBvNjhnce4KsKenlr6kw0cLiXnIjac4H/Cy8mWWpNQj+yfz6auPFHci5y/Vr1/GT1mngbrSaZ0sYjdJLh5cADnOOasBjg4ZBBHkq5fo+7Mi3hsLjj3Gv5/7LDZ71XWOq7KbeYWuxLA/q34eC89fYlr9ZY0mz02NaOx+2GVtKqO8v97o7DQGsr+07MODQI27i4noPqWDSl9bqG2urmQGBnauY1rnZOBjmVzvFaWOfSNPLE7cx9RG5pHeMFcTpi4arpqNsVjjqXUZmyTHTbxnlnnhbSVxsxG6dF5Ig6IoLFRcZP69ovmn5nLbs/DOluNqo651znY6ohZKWiNpALhnC0+MhH9O0XzT8zlZGkv1XtHzOL7oVrpFKtlZ6x0JBp2zGvir5p3CVrNj42gc/gpzhR+rF1H9877gUnxa/VF3ziP7StHg7g2KvB5g1X5QpvoVTOX4QfrT/ACMn3o1aGrz/APKXj5lL90qpLjR3LQepO3pW7YmuPs7y3LJIz+wfTkR15ZW1qLiDcL3bzb46SOljlAbKWPL3SeQ5cgfUo1bshOlRJcGOVyun+RH95ygKajhrOIRpK0foX3J+9p7xuJx64A9VYPC/T09nts9VWxmOprC39G7qxjc7c+ZyT9C5jiVpuroLu++UDHmCV4ke6MZMMgxz+BxnPjlL7FdFtNaGtDQAABgADoqY4q08NBqkTUhEcksDZ3hvLEmXDd64B9FI0fFStiodlTb4p6gDAlEhaHeZGPsK0dOWW56z1B/S10a40naB8sjm4a8DoxniOg+HmiVdktp9Itart9LebY2nudO2WOVjXOY7lg46g9QfNcBfOF2xj5bJWEkDIp5x18g4fiPVSPFKrvtLTU4t4kioM7pp4T8sOB5A+De/z7/PnBxQvPsHYmnpjOW4FTgg58dvTP8A3ChX8Emvpr8NbvU23UkVve5wpqtxjkiJ5Nfg4IHceWPVYeIT/atd1MVRJtia+GHJPuM2tyf9RK2uGljq7jfortMx4paZxkMrhylkI5AePXOfJR3ECN0ut7jGxpc58jGtaO8ljQArfSv9S8aenipoI4KdjY4o2hrGtHIAKr+MlJTR1VvqWhoqJmPZJ/aaMYJ+khalp4kXS10ooa6ibVSQjYHyOMbxjucMc1oQQXjiBfxNK0iEYa+VoIjgjB6DxPP4qEqLNp9HV3Sonm0RYDK5xMjG7ye/DeWVL8PoYvYKioABlfJtJ8AByH1qRvtjbVWJlDSMDTTNb2Dc9NowB9HJcVY7zUWOqka6MujccSxO5EEfisfPL8O2sk/GbGCLzabxQ/kn/paBGVwnEGCJlVSzMAEsjCHeYHT7VJv1tbhDlkVQ5+PcLQPryuSrqqs1BcwQzdI75MUbeYaPj9pTd2cU8fCDtsaOtlx5fyTVJHup3uk4bUu/urNo+AL10PCXnpT+Yf8AgvnWlgmOiG0dCwyyUrmylrRzf13YHqSuJ0frefTlHJRGi9qgc8vYN+xzXHu6HIWngi44oxfqMvPNSzSkvGXaix073yQRvkZse5gLm5ztOOiKxBgqrbQ1jw+ro6ed4GA6WJryB4cwtiKOOGJsULGsjYMNa0YDR4AL7RAYaqlp6uPs6qCKaPOdkjA4Z+BXlLR01G0spKeGBrjktiYGgn0WdEBhqaWnq4XQ1cEU8TveZIwOB9CtGi07ZaCbt6O1UcEo6SMhaHD4HHJSiIDwDC8c0OBBAIPXkvpEBFHTdjNR7QbPbzNnO80rM58c46qTa0MaGtADQMAAYwvpEB8uaHcnAEeBUW7TVidP27rNbjKTkvNKzJPj06qWRAfDY2xsDWNDWgYAAwAqT1cR/wCypB/jaf7I1d605bVbpqj2iWgpXz5B7R0LS7I6HOM9ylOirVnxWWW1V8olrbZRVMgPJ81Ox5HqQtuGGOBgjhjZHGOjWNAA9Asi8coLHj3BjS5xAAGST3KuZmHVGo3NpmiOAcjIBz2D9o+Z7vitnWNylNdUUcgmAbs7Pa8hu0jJJA6k9OfgpTh/C1trmm7PD3y4L/3gB+HNZeWa2cyw/F2zTxQetgef6/DGNC0m7nWVBZ4Ybn6VPWuz0Vsbiliw4+9I7m53qpAL1duPWxY3cYnHk2c2RVKVnyo6o09Zqmo9ontNDJPnPaup2F2R054ypNF7ngEREAREQBERAEREAREQBERAEREAREQBERAaVdaqG4bTWU7JS3oSOYWzBBHTxNigY1kbRhrWjACyIqqMU7rslybVWERFYg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303" y="152400"/>
            <a:ext cx="9159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Examples of Leads at the Moment of Purchase</a:t>
            </a:r>
          </a:p>
          <a:p>
            <a:r>
              <a:rPr lang="en-US" sz="3600" b="1" dirty="0" smtClean="0"/>
              <a:t>Found using </a:t>
            </a:r>
            <a:r>
              <a:rPr lang="en-US" sz="3600" i="1" dirty="0" smtClean="0"/>
              <a:t>Intention Analysis</a:t>
            </a:r>
            <a:endParaRPr lang="en-US" sz="3600" i="1" u="sng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324100"/>
            <a:ext cx="4800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771900"/>
            <a:ext cx="5114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4838700"/>
            <a:ext cx="49625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3357482" y="228600"/>
            <a:ext cx="250991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4400" dirty="0" smtClean="0"/>
              <a:t>4.  Engage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2954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 ways to establish some kind of interaction typically using:</a:t>
            </a:r>
          </a:p>
          <a:p>
            <a:endParaRPr lang="en-US" sz="2400" dirty="0" smtClean="0"/>
          </a:p>
          <a:p>
            <a:pPr marL="457200" indent="-457200">
              <a:buAutoNum type="alphaLcParenR"/>
            </a:pPr>
            <a:r>
              <a:rPr lang="en-US" sz="2400" dirty="0" smtClean="0"/>
              <a:t>Safe likes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Safe follows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Responding to inquiries or concerns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6764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Safety checks:</a:t>
            </a:r>
          </a:p>
          <a:p>
            <a:pPr marL="457200" indent="-457200"/>
            <a:endParaRPr lang="en-US" sz="2400" dirty="0" smtClean="0"/>
          </a:p>
          <a:p>
            <a:pPr marL="457200" indent="-457200">
              <a:buAutoNum type="alphaLcParenR"/>
            </a:pPr>
            <a:r>
              <a:rPr lang="en-US" sz="2400" dirty="0" smtClean="0"/>
              <a:t>Ensure that any message that you like is not offensive or inappropriate.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If you’re sharing a message, ensure that the message being shared is not about or by your competitor.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Ensure that you don’t follow somebody who is politico-religious hazardous material.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7902" y="228600"/>
            <a:ext cx="463037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4400" dirty="0" smtClean="0"/>
              <a:t>Text Analytics Tasks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0" y="304800"/>
            <a:ext cx="795307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/>
              <a:t>What I’ve covered in this use-case</a:t>
            </a:r>
            <a:endParaRPr lang="en-US" sz="4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dirty="0" smtClean="0"/>
              <a:t>Solving a business problem end to end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noProof="0" dirty="0" smtClean="0"/>
              <a:t>Reducing business processes to text analytics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Are we done?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2808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… </a:t>
            </a:r>
            <a:r>
              <a:rPr lang="en-US" sz="2800" b="1" dirty="0" err="1" smtClean="0"/>
              <a:t>kinda</a:t>
            </a:r>
            <a:r>
              <a:rPr lang="en-US" sz="2800" b="1" dirty="0" smtClean="0"/>
              <a:t> …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dirty="0" smtClean="0"/>
              <a:t>The more training you have, the better you will get at text analysis </a:t>
            </a:r>
            <a:r>
              <a:rPr lang="en-US" sz="2800" b="1" dirty="0" smtClean="0"/>
              <a:t>… so keep learning!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Tokenization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048000"/>
            <a:ext cx="6571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are the </a:t>
            </a:r>
            <a:r>
              <a:rPr lang="en-US" sz="3200" b="1" dirty="0" smtClean="0"/>
              <a:t>features</a:t>
            </a:r>
            <a:r>
              <a:rPr lang="en-US" sz="3200" dirty="0" smtClean="0"/>
              <a:t> you would use?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818382"/>
            <a:ext cx="845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Yes</a:t>
            </a:r>
            <a:r>
              <a:rPr lang="en-US" sz="3200" dirty="0" smtClean="0">
                <a:solidFill>
                  <a:srgbClr val="FF0000"/>
                </a:solidFill>
              </a:rPr>
              <a:t>,</a:t>
            </a:r>
            <a:r>
              <a:rPr lang="en-US" sz="3200" dirty="0" smtClean="0"/>
              <a:t> Mr</a:t>
            </a:r>
            <a:r>
              <a:rPr lang="en-US" sz="3200" b="1" dirty="0" smtClean="0">
                <a:solidFill>
                  <a:srgbClr val="00B050"/>
                </a:solidFill>
              </a:rPr>
              <a:t>. </a:t>
            </a:r>
            <a:r>
              <a:rPr lang="en-US" sz="3200" dirty="0" err="1" smtClean="0"/>
              <a:t>Anurag</a:t>
            </a:r>
            <a:r>
              <a:rPr lang="en-US" sz="3200" b="1" dirty="0" smtClean="0">
                <a:solidFill>
                  <a:srgbClr val="FF0000"/>
                </a:solidFill>
              </a:rPr>
              <a:t>.  </a:t>
            </a:r>
            <a:r>
              <a:rPr lang="en-US" sz="3200" dirty="0" smtClean="0"/>
              <a:t>You need a D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  <a:r>
              <a:rPr lang="en-US" sz="3200" dirty="0" smtClean="0"/>
              <a:t>L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  <a:r>
              <a:rPr lang="en-US" sz="3200" dirty="0" smtClean="0"/>
              <a:t> to drive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IN" sz="32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1816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Again,  start reading the research papers.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How to Learn More?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744682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Grab the UC Berkeley Natural Language Processing Course’s slides.  The course’s name is CS 294.</a:t>
            </a:r>
          </a:p>
          <a:p>
            <a:endParaRPr lang="en-US" sz="3600" dirty="0" smtClean="0"/>
          </a:p>
          <a:p>
            <a:r>
              <a:rPr lang="en-US" sz="3600" dirty="0" smtClean="0"/>
              <a:t>Start reading the ACL conference’s research papers (ACL = Association of Computational Linguistics)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chemeClr val="bg1"/>
                </a:solidFill>
              </a:rPr>
              <a:t>THE END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09800"/>
            <a:ext cx="9144000" cy="1371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Text Analytics Course – </a:t>
            </a:r>
            <a:r>
              <a:rPr lang="en-US" sz="440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 Day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3002" y="4209871"/>
            <a:ext cx="2548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Cohan Sujay Carlos</a:t>
            </a:r>
          </a:p>
          <a:p>
            <a:pPr algn="ctr"/>
            <a:r>
              <a:rPr lang="en-US" sz="2400" dirty="0" smtClean="0"/>
              <a:t>Aiaioo Labs</a:t>
            </a:r>
          </a:p>
          <a:p>
            <a:pPr algn="ctr"/>
            <a:r>
              <a:rPr lang="en-US" sz="2400" dirty="0" smtClean="0"/>
              <a:t>Bangalore</a:t>
            </a:r>
            <a:endParaRPr lang="en-IN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940425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bottom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Tokenization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048000"/>
            <a:ext cx="694889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are the </a:t>
            </a:r>
            <a:r>
              <a:rPr lang="en-US" sz="3200" b="1" dirty="0" smtClean="0"/>
              <a:t>features</a:t>
            </a:r>
            <a:r>
              <a:rPr lang="en-US" sz="3200" dirty="0" smtClean="0"/>
              <a:t> you would use?</a:t>
            </a:r>
          </a:p>
          <a:p>
            <a:r>
              <a:rPr lang="en-US" sz="3200" dirty="0" err="1" smtClean="0"/>
              <a:t>Is_This_Character_a_Dot</a:t>
            </a:r>
            <a:endParaRPr lang="en-US" sz="3200" dirty="0" smtClean="0"/>
          </a:p>
          <a:p>
            <a:r>
              <a:rPr lang="en-US" sz="3200" dirty="0" err="1" smtClean="0"/>
              <a:t>Is_This_Within_Quotes</a:t>
            </a:r>
            <a:endParaRPr lang="en-US" sz="3200" dirty="0" smtClean="0"/>
          </a:p>
          <a:p>
            <a:r>
              <a:rPr lang="en-US" sz="3200" dirty="0" err="1" smtClean="0"/>
              <a:t>Is_Next_Letter_Capitalized</a:t>
            </a:r>
            <a:endParaRPr lang="en-US" sz="3200" dirty="0" smtClean="0"/>
          </a:p>
          <a:p>
            <a:r>
              <a:rPr lang="en-US" sz="3200" dirty="0" err="1" smtClean="0"/>
              <a:t>Is_Prev_Letter_Capitalized</a:t>
            </a:r>
            <a:endParaRPr lang="en-US" sz="3200" dirty="0" smtClean="0"/>
          </a:p>
          <a:p>
            <a:r>
              <a:rPr lang="en-US" sz="3200" dirty="0" err="1" smtClean="0"/>
              <a:t>Number_of_Words_in_Sentence_so_Far</a:t>
            </a:r>
            <a:endParaRPr lang="en-US" sz="3200" dirty="0" smtClean="0"/>
          </a:p>
          <a:p>
            <a:r>
              <a:rPr lang="en-US" sz="3200" dirty="0" err="1" smtClean="0"/>
              <a:t>Is_Next_Word_a_Name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818382"/>
            <a:ext cx="845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Yes</a:t>
            </a:r>
            <a:r>
              <a:rPr lang="en-US" sz="3200" dirty="0" smtClean="0">
                <a:solidFill>
                  <a:srgbClr val="FF0000"/>
                </a:solidFill>
              </a:rPr>
              <a:t>,</a:t>
            </a:r>
            <a:r>
              <a:rPr lang="en-US" sz="3200" dirty="0" smtClean="0"/>
              <a:t> Mr</a:t>
            </a:r>
            <a:r>
              <a:rPr lang="en-US" sz="3200" b="1" dirty="0" smtClean="0">
                <a:solidFill>
                  <a:srgbClr val="00B050"/>
                </a:solidFill>
              </a:rPr>
              <a:t>. </a:t>
            </a:r>
            <a:r>
              <a:rPr lang="en-US" sz="3200" dirty="0" err="1" smtClean="0"/>
              <a:t>Anurag</a:t>
            </a:r>
            <a:r>
              <a:rPr lang="en-US" sz="3200" b="1" dirty="0" smtClean="0">
                <a:solidFill>
                  <a:srgbClr val="FF0000"/>
                </a:solidFill>
              </a:rPr>
              <a:t>.  </a:t>
            </a:r>
            <a:r>
              <a:rPr lang="en-US" sz="3200" dirty="0" smtClean="0"/>
              <a:t>You need a D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  <a:r>
              <a:rPr lang="en-US" sz="3200" dirty="0" smtClean="0"/>
              <a:t>L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  <a:r>
              <a:rPr lang="en-US" sz="3200" dirty="0" smtClean="0"/>
              <a:t> to drive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IN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2 an another guise: Word Segmentation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1371600"/>
            <a:ext cx="845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smtClean="0"/>
              <a:t>私の名前は山本です。</a:t>
            </a:r>
            <a:endParaRPr lang="en-IN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4267200"/>
            <a:ext cx="72808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two of the CJK languages, the words in the text are written together without spaces.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How can you break a sentence into words?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971800"/>
            <a:ext cx="845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smtClean="0"/>
              <a:t>私    の    名前    は    山本    です    。</a:t>
            </a:r>
            <a:endParaRPr lang="en-IN" sz="3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200400" y="2286000"/>
            <a:ext cx="2382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My name is Yamamoto.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Let’s try tokenizing some Japanese text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648200"/>
            <a:ext cx="7280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Can </a:t>
            </a:r>
            <a:r>
              <a:rPr lang="en-US" sz="2800" b="1" i="1" dirty="0" smtClean="0"/>
              <a:t>Word Segmentation </a:t>
            </a:r>
            <a:r>
              <a:rPr lang="en-US" sz="2800" b="1" dirty="0" smtClean="0"/>
              <a:t>be cast as a classification problem?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1" y="1371600"/>
            <a:ext cx="845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smtClean="0"/>
              <a:t>私の名前は山本です。</a:t>
            </a:r>
            <a:endParaRPr lang="en-IN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2971800"/>
            <a:ext cx="845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smtClean="0"/>
              <a:t>私    の    名前    は    山本    です    。</a:t>
            </a:r>
            <a:endParaRPr lang="en-IN" sz="32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200400" y="2286000"/>
            <a:ext cx="2382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My name is Yamamoto.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Word Segmentation As Classification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1066800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Take every boundary between two characters</a:t>
            </a:r>
          </a:p>
          <a:p>
            <a:endParaRPr lang="en-US" sz="3200" dirty="0" smtClean="0"/>
          </a:p>
          <a:p>
            <a:r>
              <a:rPr lang="ja-JP" altLang="en-US" sz="3200" smtClean="0"/>
              <a:t>私</a:t>
            </a:r>
            <a:r>
              <a:rPr lang="en-US" altLang="ja-JP" sz="3200" dirty="0" smtClean="0"/>
              <a:t>|</a:t>
            </a:r>
            <a:r>
              <a:rPr lang="ja-JP" altLang="en-US" sz="3200" smtClean="0"/>
              <a:t>の</a:t>
            </a:r>
            <a:r>
              <a:rPr lang="en-US" altLang="ja-JP" sz="3200" dirty="0" smtClean="0"/>
              <a:t>|</a:t>
            </a:r>
            <a:r>
              <a:rPr lang="ja-JP" altLang="en-US" sz="3200" smtClean="0"/>
              <a:t>名</a:t>
            </a:r>
            <a:r>
              <a:rPr lang="en-US" altLang="ja-JP" sz="3200" dirty="0" smtClean="0"/>
              <a:t>|</a:t>
            </a:r>
            <a:r>
              <a:rPr lang="ja-JP" altLang="en-US" sz="3200" smtClean="0"/>
              <a:t>前</a:t>
            </a:r>
            <a:r>
              <a:rPr lang="en-US" altLang="ja-JP" sz="3200" dirty="0" smtClean="0"/>
              <a:t>|</a:t>
            </a:r>
            <a:r>
              <a:rPr lang="ja-JP" altLang="en-US" sz="3200" smtClean="0"/>
              <a:t>は</a:t>
            </a:r>
            <a:r>
              <a:rPr lang="en-US" altLang="ja-JP" sz="3200" dirty="0" smtClean="0"/>
              <a:t>|</a:t>
            </a:r>
            <a:r>
              <a:rPr lang="ja-JP" altLang="en-US" sz="3200" smtClean="0"/>
              <a:t>山</a:t>
            </a:r>
            <a:r>
              <a:rPr lang="en-US" altLang="ja-JP" sz="3200" dirty="0" smtClean="0"/>
              <a:t>|</a:t>
            </a:r>
            <a:r>
              <a:rPr lang="ja-JP" altLang="en-US" sz="3200" smtClean="0"/>
              <a:t>本</a:t>
            </a:r>
            <a:r>
              <a:rPr lang="en-US" altLang="ja-JP" sz="3200" dirty="0" smtClean="0"/>
              <a:t>|</a:t>
            </a:r>
            <a:r>
              <a:rPr lang="ja-JP" altLang="en-US" sz="3200" smtClean="0"/>
              <a:t>で</a:t>
            </a:r>
            <a:r>
              <a:rPr lang="en-US" altLang="ja-JP" sz="3200" dirty="0" smtClean="0"/>
              <a:t>|</a:t>
            </a:r>
            <a:r>
              <a:rPr lang="ja-JP" altLang="en-US" sz="3200" smtClean="0"/>
              <a:t>す</a:t>
            </a:r>
            <a:r>
              <a:rPr lang="en-US" altLang="ja-JP" sz="3200" dirty="0" smtClean="0"/>
              <a:t>|</a:t>
            </a:r>
            <a:r>
              <a:rPr lang="ja-JP" altLang="en-US" sz="3200" smtClean="0"/>
              <a:t>。</a:t>
            </a:r>
            <a:endParaRPr lang="en-US" altLang="ja-JP" sz="3200" dirty="0" smtClean="0"/>
          </a:p>
          <a:p>
            <a:endParaRPr lang="en-US" altLang="ja-JP" sz="3200" dirty="0" smtClean="0"/>
          </a:p>
          <a:p>
            <a:r>
              <a:rPr lang="en-US" sz="3200" dirty="0" smtClean="0"/>
              <a:t>Classify the boundary into “</a:t>
            </a:r>
            <a:r>
              <a:rPr lang="en-US" sz="3200" dirty="0" smtClean="0">
                <a:solidFill>
                  <a:srgbClr val="FF0000"/>
                </a:solidFill>
              </a:rPr>
              <a:t>word separator</a:t>
            </a:r>
            <a:r>
              <a:rPr lang="en-US" sz="3200" dirty="0" smtClean="0"/>
              <a:t>” and “</a:t>
            </a:r>
            <a:r>
              <a:rPr lang="en-US" sz="3200" dirty="0" smtClean="0">
                <a:solidFill>
                  <a:srgbClr val="00B050"/>
                </a:solidFill>
              </a:rPr>
              <a:t>not word separator</a:t>
            </a:r>
            <a:r>
              <a:rPr lang="en-US" sz="3200" dirty="0" smtClean="0"/>
              <a:t>”.</a:t>
            </a:r>
          </a:p>
          <a:p>
            <a:endParaRPr lang="en-US" sz="3200" dirty="0" smtClean="0"/>
          </a:p>
          <a:p>
            <a:r>
              <a:rPr lang="ja-JP" altLang="en-US" sz="3200" smtClean="0"/>
              <a:t>私</a:t>
            </a:r>
            <a:r>
              <a:rPr lang="en-US" altLang="ja-JP" sz="3200" dirty="0" smtClean="0">
                <a:solidFill>
                  <a:srgbClr val="FF0000"/>
                </a:solidFill>
              </a:rPr>
              <a:t>|</a:t>
            </a:r>
            <a:r>
              <a:rPr lang="ja-JP" altLang="en-US" sz="3200" smtClean="0"/>
              <a:t>の</a:t>
            </a:r>
            <a:r>
              <a:rPr lang="en-US" altLang="ja-JP" sz="3200" dirty="0" smtClean="0">
                <a:solidFill>
                  <a:srgbClr val="FF0000"/>
                </a:solidFill>
              </a:rPr>
              <a:t>|</a:t>
            </a:r>
            <a:r>
              <a:rPr lang="ja-JP" altLang="en-US" sz="3200" smtClean="0"/>
              <a:t>名</a:t>
            </a:r>
            <a:r>
              <a:rPr lang="en-US" altLang="ja-JP" sz="3200" dirty="0" smtClean="0">
                <a:solidFill>
                  <a:srgbClr val="00B050"/>
                </a:solidFill>
              </a:rPr>
              <a:t>|</a:t>
            </a:r>
            <a:r>
              <a:rPr lang="ja-JP" altLang="en-US" sz="3200" smtClean="0"/>
              <a:t>前</a:t>
            </a:r>
            <a:r>
              <a:rPr lang="en-US" altLang="ja-JP" sz="3200" dirty="0" smtClean="0">
                <a:solidFill>
                  <a:srgbClr val="FF0000"/>
                </a:solidFill>
              </a:rPr>
              <a:t>|</a:t>
            </a:r>
            <a:r>
              <a:rPr lang="ja-JP" altLang="en-US" sz="3200" smtClean="0"/>
              <a:t>は</a:t>
            </a:r>
            <a:r>
              <a:rPr lang="en-US" altLang="ja-JP" sz="3200" dirty="0" smtClean="0">
                <a:solidFill>
                  <a:srgbClr val="FF0000"/>
                </a:solidFill>
              </a:rPr>
              <a:t>|</a:t>
            </a:r>
            <a:r>
              <a:rPr lang="ja-JP" altLang="en-US" sz="3200" smtClean="0"/>
              <a:t>山</a:t>
            </a:r>
            <a:r>
              <a:rPr lang="en-US" altLang="ja-JP" sz="3200" dirty="0" smtClean="0">
                <a:solidFill>
                  <a:srgbClr val="00B050"/>
                </a:solidFill>
              </a:rPr>
              <a:t>|</a:t>
            </a:r>
            <a:r>
              <a:rPr lang="ja-JP" altLang="en-US" sz="3200" smtClean="0"/>
              <a:t>本</a:t>
            </a:r>
            <a:r>
              <a:rPr lang="en-US" altLang="ja-JP" sz="3200" dirty="0" smtClean="0">
                <a:solidFill>
                  <a:srgbClr val="FF0000"/>
                </a:solidFill>
              </a:rPr>
              <a:t>|</a:t>
            </a:r>
            <a:r>
              <a:rPr lang="ja-JP" altLang="en-US" sz="3200" smtClean="0"/>
              <a:t>で</a:t>
            </a:r>
            <a:r>
              <a:rPr lang="en-US" altLang="ja-JP" sz="3200" dirty="0" smtClean="0">
                <a:solidFill>
                  <a:srgbClr val="00B050"/>
                </a:solidFill>
              </a:rPr>
              <a:t>|</a:t>
            </a:r>
            <a:r>
              <a:rPr lang="ja-JP" altLang="en-US" sz="3200" smtClean="0"/>
              <a:t>す</a:t>
            </a:r>
            <a:r>
              <a:rPr lang="en-US" altLang="ja-JP" sz="3200" dirty="0" smtClean="0">
                <a:solidFill>
                  <a:srgbClr val="FF0000"/>
                </a:solidFill>
              </a:rPr>
              <a:t>|</a:t>
            </a:r>
            <a:r>
              <a:rPr lang="ja-JP" altLang="en-US" sz="3200" smtClean="0"/>
              <a:t>。</a:t>
            </a:r>
            <a:endParaRPr lang="en-US" altLang="ja-JP" sz="3200" dirty="0" smtClean="0"/>
          </a:p>
          <a:p>
            <a:endParaRPr lang="en-IN" sz="3200" dirty="0" smtClean="0"/>
          </a:p>
          <a:p>
            <a:r>
              <a:rPr lang="en-US" sz="3200" dirty="0" smtClean="0"/>
              <a:t>Replace “</a:t>
            </a:r>
            <a:r>
              <a:rPr lang="en-US" sz="3200" dirty="0" smtClean="0">
                <a:solidFill>
                  <a:srgbClr val="FF0000"/>
                </a:solidFill>
              </a:rPr>
              <a:t>word separators</a:t>
            </a:r>
            <a:r>
              <a:rPr lang="en-US" sz="3200" dirty="0" smtClean="0"/>
              <a:t>” with spaces:</a:t>
            </a:r>
          </a:p>
          <a:p>
            <a:r>
              <a:rPr lang="ja-JP" altLang="en-US" sz="3200" smtClean="0"/>
              <a:t>私  の  名前  は  山本  です  。</a:t>
            </a:r>
            <a:endParaRPr lang="en-IN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Word Segmentation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048000"/>
            <a:ext cx="6571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are the </a:t>
            </a:r>
            <a:r>
              <a:rPr lang="en-US" sz="3200" b="1" dirty="0" smtClean="0"/>
              <a:t>features</a:t>
            </a:r>
            <a:r>
              <a:rPr lang="en-US" sz="3200" dirty="0" smtClean="0"/>
              <a:t> you would use?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818382"/>
            <a:ext cx="845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smtClean="0"/>
              <a:t>私</a:t>
            </a:r>
            <a:r>
              <a:rPr lang="en-US" altLang="ja-JP" sz="3200" dirty="0" smtClean="0">
                <a:solidFill>
                  <a:srgbClr val="FF0000"/>
                </a:solidFill>
              </a:rPr>
              <a:t>|</a:t>
            </a:r>
            <a:r>
              <a:rPr lang="ja-JP" altLang="en-US" sz="3200" smtClean="0"/>
              <a:t>の</a:t>
            </a:r>
            <a:r>
              <a:rPr lang="en-US" altLang="ja-JP" sz="3200" dirty="0" smtClean="0">
                <a:solidFill>
                  <a:srgbClr val="FF0000"/>
                </a:solidFill>
              </a:rPr>
              <a:t>|</a:t>
            </a:r>
            <a:r>
              <a:rPr lang="ja-JP" altLang="en-US" sz="3200" smtClean="0"/>
              <a:t>名</a:t>
            </a:r>
            <a:r>
              <a:rPr lang="en-US" altLang="ja-JP" sz="3200" dirty="0" smtClean="0">
                <a:solidFill>
                  <a:srgbClr val="00B050"/>
                </a:solidFill>
              </a:rPr>
              <a:t>|</a:t>
            </a:r>
            <a:r>
              <a:rPr lang="ja-JP" altLang="en-US" sz="3200" smtClean="0"/>
              <a:t>前</a:t>
            </a:r>
            <a:r>
              <a:rPr lang="en-US" altLang="ja-JP" sz="3200" dirty="0" smtClean="0">
                <a:solidFill>
                  <a:srgbClr val="FF0000"/>
                </a:solidFill>
              </a:rPr>
              <a:t>|</a:t>
            </a:r>
            <a:r>
              <a:rPr lang="ja-JP" altLang="en-US" sz="3200" smtClean="0"/>
              <a:t>は</a:t>
            </a:r>
            <a:r>
              <a:rPr lang="en-US" altLang="ja-JP" sz="3200" dirty="0" smtClean="0">
                <a:solidFill>
                  <a:srgbClr val="FF0000"/>
                </a:solidFill>
              </a:rPr>
              <a:t>|</a:t>
            </a:r>
            <a:r>
              <a:rPr lang="ja-JP" altLang="en-US" sz="3200" smtClean="0"/>
              <a:t>山</a:t>
            </a:r>
            <a:r>
              <a:rPr lang="en-US" altLang="ja-JP" sz="3200" dirty="0" smtClean="0">
                <a:solidFill>
                  <a:srgbClr val="00B050"/>
                </a:solidFill>
              </a:rPr>
              <a:t>|</a:t>
            </a:r>
            <a:r>
              <a:rPr lang="ja-JP" altLang="en-US" sz="3200" smtClean="0"/>
              <a:t>本</a:t>
            </a:r>
            <a:r>
              <a:rPr lang="en-US" altLang="ja-JP" sz="3200" dirty="0" smtClean="0">
                <a:solidFill>
                  <a:srgbClr val="FF0000"/>
                </a:solidFill>
              </a:rPr>
              <a:t>|</a:t>
            </a:r>
            <a:r>
              <a:rPr lang="ja-JP" altLang="en-US" sz="3200" smtClean="0"/>
              <a:t>で</a:t>
            </a:r>
            <a:r>
              <a:rPr lang="en-US" altLang="ja-JP" sz="3200" dirty="0" smtClean="0">
                <a:solidFill>
                  <a:srgbClr val="00B050"/>
                </a:solidFill>
              </a:rPr>
              <a:t>|</a:t>
            </a:r>
            <a:r>
              <a:rPr lang="ja-JP" altLang="en-US" sz="3200" smtClean="0"/>
              <a:t>す</a:t>
            </a:r>
            <a:r>
              <a:rPr lang="en-US" altLang="ja-JP" sz="3200" dirty="0" smtClean="0">
                <a:solidFill>
                  <a:srgbClr val="FF0000"/>
                </a:solidFill>
              </a:rPr>
              <a:t>|</a:t>
            </a:r>
            <a:r>
              <a:rPr lang="ja-JP" altLang="en-US" sz="3200" smtClean="0"/>
              <a:t>。</a:t>
            </a:r>
            <a:endParaRPr lang="en-US" altLang="ja-JP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Word Segmentation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818382"/>
            <a:ext cx="845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smtClean="0"/>
              <a:t>私</a:t>
            </a:r>
            <a:r>
              <a:rPr lang="en-US" altLang="ja-JP" sz="3200" dirty="0" smtClean="0">
                <a:solidFill>
                  <a:srgbClr val="FF0000"/>
                </a:solidFill>
              </a:rPr>
              <a:t>|</a:t>
            </a:r>
            <a:r>
              <a:rPr lang="ja-JP" altLang="en-US" sz="3200" smtClean="0"/>
              <a:t>の</a:t>
            </a:r>
            <a:r>
              <a:rPr lang="en-US" altLang="ja-JP" sz="3200" dirty="0" smtClean="0">
                <a:solidFill>
                  <a:srgbClr val="FF0000"/>
                </a:solidFill>
              </a:rPr>
              <a:t>|</a:t>
            </a:r>
            <a:r>
              <a:rPr lang="ja-JP" altLang="en-US" sz="3200" smtClean="0"/>
              <a:t>名</a:t>
            </a:r>
            <a:r>
              <a:rPr lang="en-US" altLang="ja-JP" sz="3200" dirty="0" smtClean="0">
                <a:solidFill>
                  <a:srgbClr val="00B050"/>
                </a:solidFill>
              </a:rPr>
              <a:t>|</a:t>
            </a:r>
            <a:r>
              <a:rPr lang="ja-JP" altLang="en-US" sz="3200" smtClean="0"/>
              <a:t>前</a:t>
            </a:r>
            <a:r>
              <a:rPr lang="en-US" altLang="ja-JP" sz="3200" dirty="0" smtClean="0">
                <a:solidFill>
                  <a:srgbClr val="FF0000"/>
                </a:solidFill>
              </a:rPr>
              <a:t>|</a:t>
            </a:r>
            <a:r>
              <a:rPr lang="ja-JP" altLang="en-US" sz="3200" smtClean="0"/>
              <a:t>は</a:t>
            </a:r>
            <a:r>
              <a:rPr lang="en-US" altLang="ja-JP" sz="3200" dirty="0" smtClean="0">
                <a:solidFill>
                  <a:srgbClr val="FF0000"/>
                </a:solidFill>
              </a:rPr>
              <a:t>|</a:t>
            </a:r>
            <a:r>
              <a:rPr lang="ja-JP" altLang="en-US" sz="3200" smtClean="0"/>
              <a:t>山</a:t>
            </a:r>
            <a:r>
              <a:rPr lang="en-US" altLang="ja-JP" sz="3200" dirty="0" smtClean="0">
                <a:solidFill>
                  <a:srgbClr val="00B050"/>
                </a:solidFill>
              </a:rPr>
              <a:t>|</a:t>
            </a:r>
            <a:r>
              <a:rPr lang="ja-JP" altLang="en-US" sz="3200" smtClean="0"/>
              <a:t>本</a:t>
            </a:r>
            <a:r>
              <a:rPr lang="en-US" altLang="ja-JP" sz="3200" dirty="0" smtClean="0">
                <a:solidFill>
                  <a:srgbClr val="FF0000"/>
                </a:solidFill>
              </a:rPr>
              <a:t>|</a:t>
            </a:r>
            <a:r>
              <a:rPr lang="ja-JP" altLang="en-US" sz="3200" smtClean="0"/>
              <a:t>で</a:t>
            </a:r>
            <a:r>
              <a:rPr lang="en-US" altLang="ja-JP" sz="3200" dirty="0" smtClean="0">
                <a:solidFill>
                  <a:srgbClr val="00B050"/>
                </a:solidFill>
              </a:rPr>
              <a:t>|</a:t>
            </a:r>
            <a:r>
              <a:rPr lang="ja-JP" altLang="en-US" sz="3200" smtClean="0"/>
              <a:t>す</a:t>
            </a:r>
            <a:r>
              <a:rPr lang="en-US" altLang="ja-JP" sz="3200" dirty="0" smtClean="0">
                <a:solidFill>
                  <a:srgbClr val="FF0000"/>
                </a:solidFill>
              </a:rPr>
              <a:t>|</a:t>
            </a:r>
            <a:r>
              <a:rPr lang="ja-JP" altLang="en-US" sz="3200" smtClean="0"/>
              <a:t>。</a:t>
            </a:r>
            <a:endParaRPr lang="en-US" altLang="ja-JP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219200" y="304800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You usually need a dictionary of words in the language.</a:t>
            </a:r>
          </a:p>
          <a:p>
            <a:endParaRPr lang="en-US" sz="3200" dirty="0" smtClean="0"/>
          </a:p>
          <a:p>
            <a:r>
              <a:rPr lang="en-US" sz="3200" dirty="0" smtClean="0"/>
              <a:t>A very important </a:t>
            </a:r>
            <a:r>
              <a:rPr lang="en-US" sz="3200" dirty="0" err="1" smtClean="0"/>
              <a:t>boolean</a:t>
            </a:r>
            <a:r>
              <a:rPr lang="en-US" sz="3200" dirty="0" smtClean="0"/>
              <a:t> feature is, can I see the letters after the last word boundary in the dictionary.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That ML Tool is the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Classifier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083" y="1320225"/>
            <a:ext cx="80339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is a </a:t>
            </a:r>
            <a:r>
              <a:rPr lang="en-US" sz="3200" b="1" u="sng" dirty="0" smtClean="0"/>
              <a:t>Classifier</a:t>
            </a:r>
            <a:r>
              <a:rPr lang="en-US" sz="3200" b="1" dirty="0" smtClean="0"/>
              <a:t>? 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Something that performs </a:t>
            </a:r>
            <a:r>
              <a:rPr lang="en-US" sz="3200" b="1" dirty="0" smtClean="0">
                <a:solidFill>
                  <a:srgbClr val="FF0000"/>
                </a:solidFill>
              </a:rPr>
              <a:t>classification</a:t>
            </a:r>
            <a:r>
              <a:rPr lang="en-US" sz="3200" b="1" dirty="0" smtClean="0"/>
              <a:t>.</a:t>
            </a:r>
          </a:p>
          <a:p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Time for Exercises!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048000"/>
            <a:ext cx="45134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Gender classification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Language classification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Topic classification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818382"/>
            <a:ext cx="845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Let’s do some exercises on feature engineering!</a:t>
            </a:r>
            <a:endParaRPr lang="en-IN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/>
          </a:bodyPr>
          <a:lstStyle/>
          <a:p>
            <a:pPr marL="596646" indent="-514350">
              <a:buNone/>
            </a:pPr>
            <a:r>
              <a:rPr lang="en-US" dirty="0" smtClean="0"/>
              <a:t>Stop words: </a:t>
            </a:r>
            <a:r>
              <a:rPr lang="en-GB" dirty="0" smtClean="0"/>
              <a:t>In computing, </a:t>
            </a:r>
            <a:r>
              <a:rPr lang="en-GB" b="1" dirty="0" smtClean="0"/>
              <a:t>stop words</a:t>
            </a:r>
            <a:r>
              <a:rPr lang="en-GB" dirty="0" smtClean="0"/>
              <a:t> are words which are filtered out before or after processing of natural language data (text).  (</a:t>
            </a:r>
            <a:r>
              <a:rPr lang="en-GB" dirty="0" err="1" smtClean="0"/>
              <a:t>wikipedia</a:t>
            </a:r>
            <a:r>
              <a:rPr lang="en-GB" dirty="0" smtClean="0"/>
              <a:t>)</a:t>
            </a:r>
          </a:p>
          <a:p>
            <a:pPr marL="596646" indent="-514350">
              <a:buNone/>
            </a:pPr>
            <a:r>
              <a:rPr lang="en-GB" dirty="0" smtClean="0"/>
              <a:t>Stop words are words which do not contain much semantic information.  They mostly serve syntactic functions.</a:t>
            </a:r>
          </a:p>
          <a:p>
            <a:pPr marL="596646" indent="-514350">
              <a:buNone/>
            </a:pPr>
            <a:r>
              <a:rPr lang="en-GB" dirty="0" smtClean="0"/>
              <a:t>Generally, the grammatical category of words called </a:t>
            </a:r>
            <a:r>
              <a:rPr lang="en-GB" b="1" dirty="0" smtClean="0"/>
              <a:t>function words (</a:t>
            </a:r>
            <a:r>
              <a:rPr lang="en-GB" dirty="0" smtClean="0"/>
              <a:t>or the</a:t>
            </a:r>
            <a:r>
              <a:rPr lang="en-GB" b="1" dirty="0" smtClean="0"/>
              <a:t> closed category) </a:t>
            </a:r>
            <a:r>
              <a:rPr lang="en-GB" dirty="0" smtClean="0"/>
              <a:t>are considered </a:t>
            </a:r>
            <a:r>
              <a:rPr lang="en-GB" b="1" dirty="0" smtClean="0"/>
              <a:t>stop words</a:t>
            </a:r>
            <a:r>
              <a:rPr lang="en-GB" dirty="0" smtClean="0"/>
              <a:t>.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3: Identifying Stop Words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Word categories: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Noun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Verb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Adjective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Adverb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Interjection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Conjunction (and, or, if, neither … nor)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Pronoun (I, it, you, them)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Preposition (in, of, out)</a:t>
            </a:r>
          </a:p>
          <a:p>
            <a:pPr marL="596646" indent="-514350">
              <a:buFont typeface="+mj-lt"/>
              <a:buAutoNum type="arabicPeriod"/>
            </a:pP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Some Linguistics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Word categories: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Noun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Verb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Adjective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Adverb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Interjection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Conjunction (and, or, if, neither … nor)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Pronoun (I, it, you, them)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Preposition (in, of, out)</a:t>
            </a:r>
          </a:p>
          <a:p>
            <a:pPr marL="596646" indent="-514350">
              <a:buFont typeface="+mj-lt"/>
              <a:buAutoNum type="arabicPeriod"/>
            </a:pP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Some Linguistics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676400"/>
            <a:ext cx="75438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4400" y="2667000"/>
            <a:ext cx="31267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Open Category or</a:t>
            </a:r>
          </a:p>
          <a:p>
            <a:r>
              <a:rPr lang="en-US" sz="3200" dirty="0" smtClean="0"/>
              <a:t>Content Words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Word categories: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Noun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Verb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Adjective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Adverb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Interjection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Conjunction (and, or, if, neither … nor)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Pronoun (I, it, you, them)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Preposition (in, of, out)</a:t>
            </a:r>
          </a:p>
          <a:p>
            <a:pPr marL="596646" indent="-514350">
              <a:buFont typeface="+mj-lt"/>
              <a:buAutoNum type="arabicPeriod"/>
            </a:pP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Some Linguistics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038600"/>
            <a:ext cx="80772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4561582"/>
            <a:ext cx="3328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Closed Category or</a:t>
            </a:r>
          </a:p>
          <a:p>
            <a:r>
              <a:rPr lang="en-US" sz="3200" b="1" dirty="0" smtClean="0"/>
              <a:t>Function Words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24400"/>
            <a:ext cx="8229600" cy="1554163"/>
          </a:xfrm>
        </p:spPr>
        <p:txBody>
          <a:bodyPr>
            <a:normAutofit fontScale="92500"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Conjunction (and, or, if, neither … nor)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Pronoun (I, it, you, them)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Preposition (in, of, out)</a:t>
            </a:r>
          </a:p>
          <a:p>
            <a:pPr marL="596646" indent="-514350">
              <a:buFont typeface="+mj-lt"/>
              <a:buAutoNum type="arabicPeriod"/>
            </a:pP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Identify the function words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following text: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495800"/>
            <a:ext cx="80772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5410200"/>
            <a:ext cx="2863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Function Words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533400" y="1944231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Function words are words that have little lexical meaning or have ambiguous meaning, but instead serve to express grammatical relationships with other words within a sentence, or specify the attitude or mood of the speaker.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24400"/>
            <a:ext cx="8229600" cy="1554163"/>
          </a:xfrm>
        </p:spPr>
        <p:txBody>
          <a:bodyPr>
            <a:normAutofit fontScale="92500"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Conjunction (and, or, if, neither … nor)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Pronoun (I, it, you, them)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Preposition (in, of, out)</a:t>
            </a:r>
          </a:p>
          <a:p>
            <a:pPr marL="596646" indent="-514350">
              <a:buFont typeface="+mj-lt"/>
              <a:buAutoNum type="arabicPeriod"/>
            </a:pP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Identify the function words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following text: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495800"/>
            <a:ext cx="80772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5410200"/>
            <a:ext cx="2863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Function Words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533400" y="1944231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Function words are words </a:t>
            </a:r>
            <a:r>
              <a:rPr lang="en-GB" sz="2800" b="1" dirty="0" smtClean="0"/>
              <a:t>that</a:t>
            </a:r>
            <a:r>
              <a:rPr lang="en-GB" sz="2800" dirty="0" smtClean="0"/>
              <a:t> have little lexical meaning </a:t>
            </a:r>
            <a:r>
              <a:rPr lang="en-GB" sz="2800" b="1" dirty="0" smtClean="0"/>
              <a:t>or</a:t>
            </a:r>
            <a:r>
              <a:rPr lang="en-GB" sz="2800" dirty="0" smtClean="0"/>
              <a:t> have ambiguous meaning, </a:t>
            </a:r>
            <a:r>
              <a:rPr lang="en-GB" sz="2800" b="1" dirty="0" smtClean="0"/>
              <a:t>but</a:t>
            </a:r>
            <a:r>
              <a:rPr lang="en-GB" sz="2800" dirty="0" smtClean="0"/>
              <a:t> instead serve </a:t>
            </a:r>
            <a:r>
              <a:rPr lang="en-GB" sz="2800" b="1" dirty="0" smtClean="0"/>
              <a:t>to</a:t>
            </a:r>
            <a:r>
              <a:rPr lang="en-GB" sz="2800" dirty="0" smtClean="0"/>
              <a:t> express grammatical relationships </a:t>
            </a:r>
            <a:r>
              <a:rPr lang="en-GB" sz="2800" b="1" dirty="0" smtClean="0"/>
              <a:t>with</a:t>
            </a:r>
            <a:r>
              <a:rPr lang="en-GB" sz="2800" dirty="0" smtClean="0"/>
              <a:t> </a:t>
            </a:r>
            <a:r>
              <a:rPr lang="en-GB" sz="2800" b="1" dirty="0" smtClean="0"/>
              <a:t>other</a:t>
            </a:r>
            <a:r>
              <a:rPr lang="en-GB" sz="2800" dirty="0" smtClean="0"/>
              <a:t> words </a:t>
            </a:r>
            <a:r>
              <a:rPr lang="en-GB" sz="2800" b="1" dirty="0" smtClean="0"/>
              <a:t>within</a:t>
            </a:r>
            <a:r>
              <a:rPr lang="en-GB" sz="2800" dirty="0" smtClean="0"/>
              <a:t> </a:t>
            </a:r>
            <a:r>
              <a:rPr lang="en-GB" sz="2800" b="1" dirty="0" smtClean="0"/>
              <a:t>a</a:t>
            </a:r>
            <a:r>
              <a:rPr lang="en-GB" sz="2800" dirty="0" smtClean="0"/>
              <a:t> sentence, </a:t>
            </a:r>
            <a:r>
              <a:rPr lang="en-GB" sz="2800" b="1" dirty="0" smtClean="0"/>
              <a:t>or</a:t>
            </a:r>
            <a:r>
              <a:rPr lang="en-GB" sz="2800" dirty="0" smtClean="0"/>
              <a:t> specify </a:t>
            </a:r>
            <a:r>
              <a:rPr lang="en-GB" sz="2800" b="1" dirty="0" smtClean="0"/>
              <a:t>the</a:t>
            </a:r>
            <a:r>
              <a:rPr lang="en-GB" sz="2800" dirty="0" smtClean="0"/>
              <a:t> attitude </a:t>
            </a:r>
            <a:r>
              <a:rPr lang="en-GB" sz="2800" b="1" dirty="0" smtClean="0"/>
              <a:t>or</a:t>
            </a:r>
            <a:r>
              <a:rPr lang="en-GB" sz="2800" dirty="0" smtClean="0"/>
              <a:t> mood </a:t>
            </a:r>
            <a:r>
              <a:rPr lang="en-GB" sz="2800" b="1" dirty="0" smtClean="0"/>
              <a:t>of the </a:t>
            </a:r>
            <a:r>
              <a:rPr lang="en-GB" sz="2800" dirty="0" smtClean="0"/>
              <a:t>speaker.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24400"/>
            <a:ext cx="8229600" cy="1554163"/>
          </a:xfrm>
        </p:spPr>
        <p:txBody>
          <a:bodyPr>
            <a:normAutofit fontScale="92500"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Conjunction (and, or, if, neither … nor)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Pronoun (I, it, you, them)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Preposition (in, of, out)</a:t>
            </a:r>
          </a:p>
          <a:p>
            <a:pPr marL="596646" indent="-514350">
              <a:buFont typeface="+mj-lt"/>
              <a:buAutoNum type="arabicPeriod"/>
            </a:pP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If I am looking at text in an unknown language, how can I identify function words?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495800"/>
            <a:ext cx="80772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5410200"/>
            <a:ext cx="2863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Function Words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533400" y="1944231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Function words are words </a:t>
            </a:r>
            <a:r>
              <a:rPr lang="en-GB" sz="2800" b="1" dirty="0" smtClean="0"/>
              <a:t>that</a:t>
            </a:r>
            <a:r>
              <a:rPr lang="en-GB" sz="2800" dirty="0" smtClean="0"/>
              <a:t> have little lexical meaning </a:t>
            </a:r>
            <a:r>
              <a:rPr lang="en-GB" sz="2800" b="1" dirty="0" smtClean="0"/>
              <a:t>or</a:t>
            </a:r>
            <a:r>
              <a:rPr lang="en-GB" sz="2800" dirty="0" smtClean="0"/>
              <a:t> have ambiguous meaning, </a:t>
            </a:r>
            <a:r>
              <a:rPr lang="en-GB" sz="2800" b="1" dirty="0" smtClean="0"/>
              <a:t>but</a:t>
            </a:r>
            <a:r>
              <a:rPr lang="en-GB" sz="2800" dirty="0" smtClean="0"/>
              <a:t> instead serve </a:t>
            </a:r>
            <a:r>
              <a:rPr lang="en-GB" sz="2800" b="1" dirty="0" smtClean="0"/>
              <a:t>to</a:t>
            </a:r>
            <a:r>
              <a:rPr lang="en-GB" sz="2800" dirty="0" smtClean="0"/>
              <a:t> express grammatical relationships </a:t>
            </a:r>
            <a:r>
              <a:rPr lang="en-GB" sz="2800" b="1" dirty="0" smtClean="0"/>
              <a:t>with</a:t>
            </a:r>
            <a:r>
              <a:rPr lang="en-GB" sz="2800" dirty="0" smtClean="0"/>
              <a:t> </a:t>
            </a:r>
            <a:r>
              <a:rPr lang="en-GB" sz="2800" b="1" dirty="0" smtClean="0"/>
              <a:t>other</a:t>
            </a:r>
            <a:r>
              <a:rPr lang="en-GB" sz="2800" dirty="0" smtClean="0"/>
              <a:t> words </a:t>
            </a:r>
            <a:r>
              <a:rPr lang="en-GB" sz="2800" b="1" dirty="0" smtClean="0"/>
              <a:t>within</a:t>
            </a:r>
            <a:r>
              <a:rPr lang="en-GB" sz="2800" dirty="0" smtClean="0"/>
              <a:t> </a:t>
            </a:r>
            <a:r>
              <a:rPr lang="en-GB" sz="2800" b="1" dirty="0" smtClean="0"/>
              <a:t>a</a:t>
            </a:r>
            <a:r>
              <a:rPr lang="en-GB" sz="2800" dirty="0" smtClean="0"/>
              <a:t> sentence, </a:t>
            </a:r>
            <a:r>
              <a:rPr lang="en-GB" sz="2800" b="1" dirty="0" smtClean="0"/>
              <a:t>or</a:t>
            </a:r>
            <a:r>
              <a:rPr lang="en-GB" sz="2800" dirty="0" smtClean="0"/>
              <a:t> specify </a:t>
            </a:r>
            <a:r>
              <a:rPr lang="en-GB" sz="2800" b="1" dirty="0" smtClean="0"/>
              <a:t>the</a:t>
            </a:r>
            <a:r>
              <a:rPr lang="en-GB" sz="2800" dirty="0" smtClean="0"/>
              <a:t> attitude </a:t>
            </a:r>
            <a:r>
              <a:rPr lang="en-GB" sz="2800" b="1" dirty="0" smtClean="0"/>
              <a:t>or</a:t>
            </a:r>
            <a:r>
              <a:rPr lang="en-GB" sz="2800" dirty="0" smtClean="0"/>
              <a:t> mood </a:t>
            </a:r>
            <a:r>
              <a:rPr lang="en-GB" sz="2800" b="1" dirty="0" smtClean="0"/>
              <a:t>of the </a:t>
            </a:r>
            <a:r>
              <a:rPr lang="en-GB" sz="2800" dirty="0" smtClean="0"/>
              <a:t>speaker.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24400"/>
            <a:ext cx="7924800" cy="1554163"/>
          </a:xfrm>
        </p:spPr>
        <p:txBody>
          <a:bodyPr>
            <a:normAutofit/>
          </a:bodyPr>
          <a:lstStyle/>
          <a:p>
            <a:pPr marL="596646" indent="-514350">
              <a:buNone/>
            </a:pPr>
            <a:r>
              <a:rPr lang="en-US" dirty="0" smtClean="0"/>
              <a:t>Is this a good rule:</a:t>
            </a:r>
          </a:p>
          <a:p>
            <a:pPr marL="596646" indent="-514350">
              <a:buNone/>
            </a:pPr>
            <a:r>
              <a:rPr lang="en-US" dirty="0" smtClean="0"/>
              <a:t>“Any word after a comma is a function word”?</a:t>
            </a:r>
          </a:p>
          <a:p>
            <a:pPr marL="596646" indent="-514350">
              <a:buFont typeface="+mj-lt"/>
              <a:buAutoNum type="arabicPeriod"/>
            </a:pP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If I am looking at text in an unknown language, how can I identify function words?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495800"/>
            <a:ext cx="80772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944231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Function words are words </a:t>
            </a:r>
            <a:r>
              <a:rPr lang="en-GB" sz="2800" b="1" dirty="0" smtClean="0"/>
              <a:t>that</a:t>
            </a:r>
            <a:r>
              <a:rPr lang="en-GB" sz="2800" dirty="0" smtClean="0"/>
              <a:t> have little lexical meaning </a:t>
            </a:r>
            <a:r>
              <a:rPr lang="en-GB" sz="2800" b="1" dirty="0" smtClean="0"/>
              <a:t>or</a:t>
            </a:r>
            <a:r>
              <a:rPr lang="en-GB" sz="2800" dirty="0" smtClean="0"/>
              <a:t> have ambiguous meaning, </a:t>
            </a:r>
            <a:r>
              <a:rPr lang="en-GB" sz="2800" b="1" dirty="0" smtClean="0"/>
              <a:t>but</a:t>
            </a:r>
            <a:r>
              <a:rPr lang="en-GB" sz="2800" dirty="0" smtClean="0"/>
              <a:t> instead serve </a:t>
            </a:r>
            <a:r>
              <a:rPr lang="en-GB" sz="2800" b="1" dirty="0" smtClean="0"/>
              <a:t>to</a:t>
            </a:r>
            <a:r>
              <a:rPr lang="en-GB" sz="2800" dirty="0" smtClean="0"/>
              <a:t> express grammatical relationships </a:t>
            </a:r>
            <a:r>
              <a:rPr lang="en-GB" sz="2800" b="1" dirty="0" smtClean="0"/>
              <a:t>with</a:t>
            </a:r>
            <a:r>
              <a:rPr lang="en-GB" sz="2800" dirty="0" smtClean="0"/>
              <a:t> </a:t>
            </a:r>
            <a:r>
              <a:rPr lang="en-GB" sz="2800" b="1" dirty="0" smtClean="0"/>
              <a:t>other</a:t>
            </a:r>
            <a:r>
              <a:rPr lang="en-GB" sz="2800" dirty="0" smtClean="0"/>
              <a:t> words </a:t>
            </a:r>
            <a:r>
              <a:rPr lang="en-GB" sz="2800" b="1" dirty="0" smtClean="0"/>
              <a:t>within</a:t>
            </a:r>
            <a:r>
              <a:rPr lang="en-GB" sz="2800" dirty="0" smtClean="0"/>
              <a:t> </a:t>
            </a:r>
            <a:r>
              <a:rPr lang="en-GB" sz="2800" b="1" dirty="0" smtClean="0"/>
              <a:t>a</a:t>
            </a:r>
            <a:r>
              <a:rPr lang="en-GB" sz="2800" dirty="0" smtClean="0"/>
              <a:t> sentence, </a:t>
            </a:r>
            <a:r>
              <a:rPr lang="en-GB" sz="2800" b="1" dirty="0" smtClean="0"/>
              <a:t>or</a:t>
            </a:r>
            <a:r>
              <a:rPr lang="en-GB" sz="2800" dirty="0" smtClean="0"/>
              <a:t> specify </a:t>
            </a:r>
            <a:r>
              <a:rPr lang="en-GB" sz="2800" b="1" dirty="0" smtClean="0"/>
              <a:t>the</a:t>
            </a:r>
            <a:r>
              <a:rPr lang="en-GB" sz="2800" dirty="0" smtClean="0"/>
              <a:t> attitude </a:t>
            </a:r>
            <a:r>
              <a:rPr lang="en-GB" sz="2800" b="1" dirty="0" smtClean="0"/>
              <a:t>or</a:t>
            </a:r>
            <a:r>
              <a:rPr lang="en-GB" sz="2800" dirty="0" smtClean="0"/>
              <a:t> mood </a:t>
            </a:r>
            <a:r>
              <a:rPr lang="en-GB" sz="2800" b="1" dirty="0" smtClean="0"/>
              <a:t>of the </a:t>
            </a:r>
            <a:r>
              <a:rPr lang="en-GB" sz="2800" dirty="0" smtClean="0"/>
              <a:t>speaker.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70437"/>
            <a:ext cx="7924800" cy="1554163"/>
          </a:xfrm>
        </p:spPr>
        <p:txBody>
          <a:bodyPr>
            <a:normAutofit/>
          </a:bodyPr>
          <a:lstStyle/>
          <a:p>
            <a:pPr marL="596646" indent="-514350">
              <a:buNone/>
            </a:pPr>
            <a:r>
              <a:rPr lang="en-US" dirty="0" smtClean="0"/>
              <a:t>“Any word after a comma is a function word”?</a:t>
            </a:r>
          </a:p>
          <a:p>
            <a:pPr marL="596646" indent="-514350">
              <a:buNone/>
            </a:pPr>
            <a:r>
              <a:rPr lang="en-IN" b="1" dirty="0" smtClean="0"/>
              <a:t>‘It was a cold, cold day in December.’</a:t>
            </a:r>
            <a:endParaRPr lang="en-IN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If I am looking at text in an unknown language, how can I identify function words?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495800"/>
            <a:ext cx="80772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944231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Function words are words </a:t>
            </a:r>
            <a:r>
              <a:rPr lang="en-GB" sz="2800" b="1" dirty="0" smtClean="0"/>
              <a:t>that</a:t>
            </a:r>
            <a:r>
              <a:rPr lang="en-GB" sz="2800" dirty="0" smtClean="0"/>
              <a:t> have little lexical meaning </a:t>
            </a:r>
            <a:r>
              <a:rPr lang="en-GB" sz="2800" b="1" dirty="0" smtClean="0"/>
              <a:t>or</a:t>
            </a:r>
            <a:r>
              <a:rPr lang="en-GB" sz="2800" dirty="0" smtClean="0"/>
              <a:t> have ambiguous meaning, </a:t>
            </a:r>
            <a:r>
              <a:rPr lang="en-GB" sz="2800" b="1" dirty="0" smtClean="0"/>
              <a:t>but</a:t>
            </a:r>
            <a:r>
              <a:rPr lang="en-GB" sz="2800" dirty="0" smtClean="0"/>
              <a:t> instead serve </a:t>
            </a:r>
            <a:r>
              <a:rPr lang="en-GB" sz="2800" b="1" dirty="0" smtClean="0"/>
              <a:t>to</a:t>
            </a:r>
            <a:r>
              <a:rPr lang="en-GB" sz="2800" dirty="0" smtClean="0"/>
              <a:t> express grammatical relationships </a:t>
            </a:r>
            <a:r>
              <a:rPr lang="en-GB" sz="2800" b="1" dirty="0" smtClean="0"/>
              <a:t>with</a:t>
            </a:r>
            <a:r>
              <a:rPr lang="en-GB" sz="2800" dirty="0" smtClean="0"/>
              <a:t> </a:t>
            </a:r>
            <a:r>
              <a:rPr lang="en-GB" sz="2800" b="1" dirty="0" smtClean="0"/>
              <a:t>other</a:t>
            </a:r>
            <a:r>
              <a:rPr lang="en-GB" sz="2800" dirty="0" smtClean="0"/>
              <a:t> words </a:t>
            </a:r>
            <a:r>
              <a:rPr lang="en-GB" sz="2800" b="1" dirty="0" smtClean="0"/>
              <a:t>within</a:t>
            </a:r>
            <a:r>
              <a:rPr lang="en-GB" sz="2800" dirty="0" smtClean="0"/>
              <a:t> </a:t>
            </a:r>
            <a:r>
              <a:rPr lang="en-GB" sz="2800" b="1" dirty="0" smtClean="0"/>
              <a:t>a</a:t>
            </a:r>
            <a:r>
              <a:rPr lang="en-GB" sz="2800" dirty="0" smtClean="0"/>
              <a:t> sentence, </a:t>
            </a:r>
            <a:r>
              <a:rPr lang="en-GB" sz="2800" b="1" dirty="0" smtClean="0"/>
              <a:t>or</a:t>
            </a:r>
            <a:r>
              <a:rPr lang="en-GB" sz="2800" dirty="0" smtClean="0"/>
              <a:t> specify </a:t>
            </a:r>
            <a:r>
              <a:rPr lang="en-GB" sz="2800" b="1" dirty="0" smtClean="0"/>
              <a:t>the</a:t>
            </a:r>
            <a:r>
              <a:rPr lang="en-GB" sz="2800" dirty="0" smtClean="0"/>
              <a:t> attitude </a:t>
            </a:r>
            <a:r>
              <a:rPr lang="en-GB" sz="2800" b="1" dirty="0" smtClean="0"/>
              <a:t>or</a:t>
            </a:r>
            <a:r>
              <a:rPr lang="en-GB" sz="2800" dirty="0" smtClean="0"/>
              <a:t> mood </a:t>
            </a:r>
            <a:r>
              <a:rPr lang="en-GB" sz="2800" b="1" dirty="0" smtClean="0"/>
              <a:t>of the </a:t>
            </a:r>
            <a:r>
              <a:rPr lang="en-GB" sz="2800" dirty="0" smtClean="0"/>
              <a:t>speaker.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Classification?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9" y="1320225"/>
            <a:ext cx="861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</a:t>
            </a:r>
            <a:r>
              <a:rPr lang="en-US" sz="3200" b="1" dirty="0" err="1" smtClean="0"/>
              <a:t>colour</a:t>
            </a:r>
            <a:r>
              <a:rPr lang="en-US" sz="3200" b="1" dirty="0" smtClean="0"/>
              <a:t> do you see here?</a:t>
            </a:r>
          </a:p>
        </p:txBody>
      </p:sp>
      <p:pic>
        <p:nvPicPr>
          <p:cNvPr id="825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63055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4800600" y="1752600"/>
            <a:ext cx="762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24400"/>
            <a:ext cx="8229600" cy="1554163"/>
          </a:xfrm>
        </p:spPr>
        <p:txBody>
          <a:bodyPr>
            <a:normAutofit fontScale="92500"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Conjunction (and, or, if, neither … nor)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Pronoun (I, it, you, them)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Preposition (in, of, out)</a:t>
            </a:r>
          </a:p>
          <a:p>
            <a:pPr marL="596646" indent="-514350">
              <a:buFont typeface="+mj-lt"/>
              <a:buAutoNum type="arabicPeriod"/>
            </a:pP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The most frequent words 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724400"/>
            <a:ext cx="80772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5410200"/>
            <a:ext cx="2863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Function Words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533400" y="1944231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The, of, and, to, a, in, that, it, is, was, </a:t>
            </a:r>
            <a:r>
              <a:rPr lang="en-GB" sz="2800" dirty="0" err="1" smtClean="0"/>
              <a:t>i</a:t>
            </a:r>
            <a:r>
              <a:rPr lang="en-GB" sz="2800" dirty="0" smtClean="0"/>
              <a:t>, for, on, you, he, be, with, as, by, at, have, are, this, not, but, had, his, they, from, she, which, or, we, an, there, her, were, one, do, been, all, their, has, would, will, what, if, can, when, so, no, said, who, more, about, up, them, some, could, him, into, its, then, two, out, ...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152400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</a:t>
            </a:r>
            <a:r>
              <a:rPr lang="en-US" dirty="0" smtClean="0">
                <a:hlinkClick r:id="rId2"/>
              </a:rPr>
              <a:t>http://www.wordcount.org/main.php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Approach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Counting (frequencies / statistics) can tell you things that rules cannot …</a:t>
            </a:r>
          </a:p>
          <a:p>
            <a:pPr>
              <a:buNone/>
            </a:pPr>
            <a:r>
              <a:rPr lang="en-US" dirty="0" smtClean="0"/>
              <a:t>So, we use probabilities and statistics to aid in decision making about text … instead of rules like “I before E except after C”</a:t>
            </a:r>
          </a:p>
          <a:p>
            <a:pPr algn="ctr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Approach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498080" cy="480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The most frequent words approach is derived from </a:t>
            </a:r>
            <a:r>
              <a:rPr lang="en-US" dirty="0" err="1" smtClean="0"/>
              <a:t>Zipf’s</a:t>
            </a:r>
            <a:r>
              <a:rPr lang="en-US" dirty="0" smtClean="0"/>
              <a:t> Law: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The Principle of Least Effort</a:t>
            </a:r>
          </a:p>
          <a:p>
            <a:pPr algn="ctr">
              <a:buNone/>
            </a:pPr>
            <a:r>
              <a:rPr lang="en-US" dirty="0" smtClean="0"/>
              <a:t>“People will act so as to minimize their probably average rate of work”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The frequency of a word is inversely proportional to the length of the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3 continued: Part of Speech (POS) Tagging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1" y="1371600"/>
            <a:ext cx="83057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 err="1" smtClean="0"/>
              <a:t>Anurag</a:t>
            </a:r>
            <a:r>
              <a:rPr lang="en-US" sz="3200" i="1" dirty="0" smtClean="0"/>
              <a:t> needs a D.L.</a:t>
            </a:r>
            <a:endParaRPr lang="en-IN" sz="32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2590800"/>
            <a:ext cx="8305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 err="1" smtClean="0"/>
              <a:t>Anurag</a:t>
            </a:r>
            <a:r>
              <a:rPr lang="en-US" sz="3200" i="1" dirty="0" smtClean="0">
                <a:solidFill>
                  <a:srgbClr val="00B050"/>
                </a:solidFill>
              </a:rPr>
              <a:t>/NNP</a:t>
            </a:r>
            <a:r>
              <a:rPr lang="en-US" sz="3200" i="1" dirty="0" smtClean="0"/>
              <a:t> needs</a:t>
            </a:r>
            <a:r>
              <a:rPr lang="en-US" sz="3200" i="1" dirty="0" smtClean="0">
                <a:solidFill>
                  <a:srgbClr val="00B050"/>
                </a:solidFill>
              </a:rPr>
              <a:t>/VBZ</a:t>
            </a:r>
            <a:r>
              <a:rPr lang="en-US" sz="3200" i="1" dirty="0" smtClean="0"/>
              <a:t> a</a:t>
            </a:r>
            <a:r>
              <a:rPr lang="en-US" sz="3200" i="1" dirty="0" smtClean="0">
                <a:solidFill>
                  <a:srgbClr val="00B050"/>
                </a:solidFill>
              </a:rPr>
              <a:t>/DT</a:t>
            </a:r>
            <a:r>
              <a:rPr lang="en-US" sz="3200" i="1" dirty="0" smtClean="0"/>
              <a:t> D.L</a:t>
            </a:r>
            <a:r>
              <a:rPr lang="en-US" sz="3200" i="1" dirty="0" smtClean="0">
                <a:solidFill>
                  <a:srgbClr val="00B050"/>
                </a:solidFill>
              </a:rPr>
              <a:t>./NN</a:t>
            </a:r>
            <a:endParaRPr lang="en-IN" sz="3200" i="1" dirty="0" smtClean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822918"/>
            <a:ext cx="7280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How do you tag the words in a sentence?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You turn the problem of POS Tagging into a classification problem where you label each word as: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Noun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Verb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Adjective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Adverb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Interjection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Conjunction (and, or, if, neither … nor)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Pronoun (I, it, you, them)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Preposition (in, of, out)</a:t>
            </a:r>
          </a:p>
          <a:p>
            <a:pPr marL="596646" indent="-514350">
              <a:buFont typeface="+mj-lt"/>
              <a:buAutoNum type="arabicPeriod"/>
            </a:pP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3: Part of Speech (POS) Tagging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3: Part of Speech (POS) Tagging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1" y="1371600"/>
            <a:ext cx="83057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 err="1" smtClean="0"/>
              <a:t>Anurag</a:t>
            </a:r>
            <a:r>
              <a:rPr lang="en-US" sz="3200" i="1" dirty="0" smtClean="0"/>
              <a:t> needs a D.L.</a:t>
            </a:r>
            <a:endParaRPr lang="en-IN" sz="32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2590800"/>
            <a:ext cx="8305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 err="1" smtClean="0"/>
              <a:t>Anurag</a:t>
            </a:r>
            <a:r>
              <a:rPr lang="en-US" sz="3200" i="1" dirty="0" smtClean="0">
                <a:solidFill>
                  <a:srgbClr val="00B050"/>
                </a:solidFill>
              </a:rPr>
              <a:t>/NNP</a:t>
            </a:r>
            <a:r>
              <a:rPr lang="en-US" sz="3200" i="1" dirty="0" smtClean="0"/>
              <a:t> needs</a:t>
            </a:r>
            <a:r>
              <a:rPr lang="en-US" sz="3200" i="1" dirty="0" smtClean="0">
                <a:solidFill>
                  <a:srgbClr val="00B050"/>
                </a:solidFill>
              </a:rPr>
              <a:t>/VBZ</a:t>
            </a:r>
            <a:r>
              <a:rPr lang="en-US" sz="3200" i="1" dirty="0" smtClean="0"/>
              <a:t> a</a:t>
            </a:r>
            <a:r>
              <a:rPr lang="en-US" sz="3200" i="1" dirty="0" smtClean="0">
                <a:solidFill>
                  <a:srgbClr val="00B050"/>
                </a:solidFill>
              </a:rPr>
              <a:t>/DT</a:t>
            </a:r>
            <a:r>
              <a:rPr lang="en-US" sz="3200" i="1" dirty="0" smtClean="0"/>
              <a:t> D.L.</a:t>
            </a:r>
            <a:r>
              <a:rPr lang="en-US" sz="3200" i="1" dirty="0" smtClean="0">
                <a:solidFill>
                  <a:srgbClr val="00B050"/>
                </a:solidFill>
              </a:rPr>
              <a:t>/NN</a:t>
            </a:r>
            <a:endParaRPr lang="en-IN" sz="3200" i="1" dirty="0" smtClean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822918"/>
            <a:ext cx="72808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POS Tagging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Run from the first to the last word in the sentence, classifying each word in the sentence into </a:t>
            </a:r>
            <a:r>
              <a:rPr lang="en-US" sz="2800" b="1" dirty="0" smtClean="0">
                <a:solidFill>
                  <a:srgbClr val="00B050"/>
                </a:solidFill>
              </a:rPr>
              <a:t>a part-of-speech category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3: Part of Speech (POS) Tagging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1" y="1371600"/>
            <a:ext cx="83057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I will run</a:t>
            </a:r>
            <a:r>
              <a:rPr lang="en-US" sz="3200" i="1" dirty="0" smtClean="0">
                <a:solidFill>
                  <a:srgbClr val="00B050"/>
                </a:solidFill>
              </a:rPr>
              <a:t>/VBZ</a:t>
            </a:r>
            <a:endParaRPr lang="en-IN" sz="3200" i="1" dirty="0" smtClean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590800"/>
            <a:ext cx="8305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I was in the run</a:t>
            </a:r>
            <a:r>
              <a:rPr lang="en-US" sz="3200" i="1" dirty="0" smtClean="0">
                <a:solidFill>
                  <a:srgbClr val="00B050"/>
                </a:solidFill>
              </a:rPr>
              <a:t>/NN</a:t>
            </a:r>
            <a:endParaRPr lang="en-IN" sz="3200" i="1" dirty="0" smtClean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822918"/>
            <a:ext cx="72808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POS Tagging as sequential classification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Why did the POS tagger decide differently about the word ‘run’ in these two cases?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3: Part of Speech (POS) Tagging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1" y="1371600"/>
            <a:ext cx="83057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I</a:t>
            </a:r>
            <a:r>
              <a:rPr lang="en-US" sz="3200" i="1" dirty="0" smtClean="0">
                <a:solidFill>
                  <a:srgbClr val="00B050"/>
                </a:solidFill>
              </a:rPr>
              <a:t>/PRP</a:t>
            </a:r>
            <a:r>
              <a:rPr lang="en-US" sz="3200" i="1" dirty="0" smtClean="0"/>
              <a:t> will</a:t>
            </a:r>
            <a:r>
              <a:rPr lang="en-US" sz="3200" i="1" dirty="0" smtClean="0">
                <a:solidFill>
                  <a:srgbClr val="00B050"/>
                </a:solidFill>
              </a:rPr>
              <a:t>/MD</a:t>
            </a:r>
            <a:r>
              <a:rPr lang="en-US" sz="3200" i="1" dirty="0" smtClean="0"/>
              <a:t> run</a:t>
            </a:r>
            <a:r>
              <a:rPr lang="en-US" sz="3200" i="1" dirty="0" smtClean="0">
                <a:solidFill>
                  <a:srgbClr val="00B050"/>
                </a:solidFill>
              </a:rPr>
              <a:t>/VB</a:t>
            </a:r>
            <a:endParaRPr lang="en-IN" sz="3200" i="1" dirty="0" smtClean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590800"/>
            <a:ext cx="8305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I</a:t>
            </a:r>
            <a:r>
              <a:rPr lang="en-US" sz="3200" i="1" dirty="0" smtClean="0">
                <a:solidFill>
                  <a:srgbClr val="00B050"/>
                </a:solidFill>
              </a:rPr>
              <a:t>/PRP</a:t>
            </a:r>
            <a:r>
              <a:rPr lang="en-US" sz="3200" i="1" dirty="0" smtClean="0"/>
              <a:t> was</a:t>
            </a:r>
            <a:r>
              <a:rPr lang="en-US" sz="3200" i="1" dirty="0" smtClean="0">
                <a:solidFill>
                  <a:srgbClr val="00B050"/>
                </a:solidFill>
              </a:rPr>
              <a:t>/VBD</a:t>
            </a:r>
            <a:r>
              <a:rPr lang="en-US" sz="3200" i="1" dirty="0" smtClean="0"/>
              <a:t> in</a:t>
            </a:r>
            <a:r>
              <a:rPr lang="en-US" sz="3200" i="1" dirty="0" smtClean="0">
                <a:solidFill>
                  <a:srgbClr val="00B050"/>
                </a:solidFill>
              </a:rPr>
              <a:t>/IN</a:t>
            </a:r>
            <a:r>
              <a:rPr lang="en-US" sz="3200" i="1" dirty="0" smtClean="0"/>
              <a:t> the</a:t>
            </a:r>
            <a:r>
              <a:rPr lang="en-US" sz="3200" i="1" dirty="0" smtClean="0">
                <a:solidFill>
                  <a:srgbClr val="00B050"/>
                </a:solidFill>
              </a:rPr>
              <a:t>/DT</a:t>
            </a:r>
            <a:r>
              <a:rPr lang="en-US" sz="3200" i="1" dirty="0" smtClean="0"/>
              <a:t> run</a:t>
            </a:r>
            <a:r>
              <a:rPr lang="en-US" sz="3200" i="1" dirty="0" smtClean="0">
                <a:solidFill>
                  <a:srgbClr val="00B050"/>
                </a:solidFill>
              </a:rPr>
              <a:t>/NN</a:t>
            </a:r>
            <a:endParaRPr lang="en-IN" sz="3200" i="1" dirty="0" smtClean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822918"/>
            <a:ext cx="72808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POS Tagging as sequential classification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Why did the POS tagger decide differently about the word ‘run’ in these two cases?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Answer: The previous decision!!!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Sequential Classification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083" y="1320225"/>
            <a:ext cx="80339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is a </a:t>
            </a:r>
            <a:r>
              <a:rPr lang="en-US" sz="3200" b="1" u="sng" dirty="0" smtClean="0"/>
              <a:t>Sequential Classifier</a:t>
            </a:r>
            <a:r>
              <a:rPr lang="en-US" sz="3200" b="1" dirty="0" smtClean="0"/>
              <a:t>? 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Something that performs </a:t>
            </a:r>
            <a:r>
              <a:rPr lang="en-US" sz="3200" b="1" dirty="0" smtClean="0">
                <a:solidFill>
                  <a:srgbClr val="FF0000"/>
                </a:solidFill>
              </a:rPr>
              <a:t>classification </a:t>
            </a:r>
            <a:r>
              <a:rPr lang="en-US" sz="3200" b="1" dirty="0" smtClean="0">
                <a:solidFill>
                  <a:srgbClr val="0070C0"/>
                </a:solidFill>
              </a:rPr>
              <a:t>on an ordered collection, such that each decision depends on previous decision(s)</a:t>
            </a:r>
            <a:r>
              <a:rPr lang="en-US" sz="3200" b="1" dirty="0" smtClean="0"/>
              <a:t>.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GB" sz="3200" b="1" dirty="0" smtClean="0"/>
              <a:t>Classification </a:t>
            </a:r>
            <a:r>
              <a:rPr lang="en-GB" sz="3200" b="1" dirty="0" smtClean="0">
                <a:solidFill>
                  <a:srgbClr val="0070C0"/>
                </a:solidFill>
              </a:rPr>
              <a:t>= categorizing</a:t>
            </a:r>
          </a:p>
          <a:p>
            <a:r>
              <a:rPr lang="en-GB" sz="3200" b="1" dirty="0" smtClean="0"/>
              <a:t>Classification </a:t>
            </a:r>
            <a:r>
              <a:rPr lang="en-GB" sz="3200" b="1" dirty="0" smtClean="0">
                <a:solidFill>
                  <a:srgbClr val="0070C0"/>
                </a:solidFill>
              </a:rPr>
              <a:t>= deciding</a:t>
            </a:r>
            <a:endParaRPr lang="en-IN" sz="3200" b="1" dirty="0" smtClean="0">
              <a:solidFill>
                <a:srgbClr val="0070C0"/>
              </a:solidFill>
            </a:endParaRPr>
          </a:p>
          <a:p>
            <a:r>
              <a:rPr lang="en-GB" sz="3200" b="1" dirty="0" smtClean="0"/>
              <a:t>Classification </a:t>
            </a:r>
            <a:r>
              <a:rPr lang="en-GB" sz="3200" b="1" dirty="0" smtClean="0">
                <a:solidFill>
                  <a:srgbClr val="0070C0"/>
                </a:solidFill>
              </a:rPr>
              <a:t>= labelling</a:t>
            </a:r>
            <a:endParaRPr lang="en-IN" sz="3200" b="1" dirty="0" smtClean="0">
              <a:solidFill>
                <a:srgbClr val="0070C0"/>
              </a:solidFill>
            </a:endParaRPr>
          </a:p>
          <a:p>
            <a:endParaRPr lang="en-IN" sz="3200" b="1" dirty="0" smtClean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940425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Classifying =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Labelling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= Deciding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Sequential Classification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083" y="1320225"/>
            <a:ext cx="803391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We have our first design pattern: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5400" b="1" dirty="0" smtClean="0"/>
              <a:t>Sequential classification</a:t>
            </a:r>
          </a:p>
          <a:p>
            <a:pPr algn="ctr"/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When do you use it?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B050"/>
                </a:solidFill>
              </a:rPr>
              <a:t>Sequence of decisions where every decision depends on an earlier decision.</a:t>
            </a:r>
            <a:endParaRPr lang="en-IN" sz="32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Classification?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9" y="1320225"/>
            <a:ext cx="861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Classification = Categorizing = </a:t>
            </a:r>
            <a:r>
              <a:rPr lang="en-US" sz="3200" b="1" dirty="0" err="1" smtClean="0"/>
              <a:t>Labelling</a:t>
            </a:r>
            <a:r>
              <a:rPr lang="en-US" sz="3200" b="1" dirty="0" smtClean="0"/>
              <a:t> = Deciding</a:t>
            </a:r>
          </a:p>
        </p:txBody>
      </p:sp>
      <p:pic>
        <p:nvPicPr>
          <p:cNvPr id="825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63055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4: Sentiment Classification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371600"/>
            <a:ext cx="80771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John loves to use Canon cameras.</a:t>
            </a:r>
            <a:endParaRPr lang="en-IN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590800"/>
            <a:ext cx="80771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</a:rPr>
              <a:t>?</a:t>
            </a:r>
            <a:endParaRPr lang="en-I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175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Problem 4: Sentiment Classification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371600"/>
            <a:ext cx="80771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John loves to use Canon cameras.</a:t>
            </a:r>
            <a:endParaRPr lang="en-IN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590800"/>
            <a:ext cx="80771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</a:rPr>
              <a:t>positive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661118"/>
            <a:ext cx="7280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Sentiment Classification</a:t>
            </a:r>
            <a:endParaRPr lang="en-US" sz="2800" b="1" dirty="0" smtClean="0"/>
          </a:p>
          <a:p>
            <a:r>
              <a:rPr lang="en-US" sz="2800" b="1" dirty="0" smtClean="0"/>
              <a:t>Sentence-Level Sentiment:  Classify the whole sentence into </a:t>
            </a:r>
            <a:r>
              <a:rPr lang="en-US" sz="2800" b="1" dirty="0" smtClean="0">
                <a:solidFill>
                  <a:srgbClr val="00B050"/>
                </a:solidFill>
              </a:rPr>
              <a:t>positive</a:t>
            </a:r>
            <a:r>
              <a:rPr lang="en-US" sz="2800" b="1" dirty="0" smtClean="0"/>
              <a:t>, </a:t>
            </a:r>
            <a:r>
              <a:rPr lang="en-US" sz="2800" b="1" dirty="0" smtClean="0">
                <a:solidFill>
                  <a:srgbClr val="00B050"/>
                </a:solidFill>
              </a:rPr>
              <a:t>negative</a:t>
            </a:r>
            <a:r>
              <a:rPr lang="en-US" sz="2800" b="1" dirty="0" smtClean="0"/>
              <a:t>, </a:t>
            </a:r>
            <a:r>
              <a:rPr lang="en-US" sz="2800" b="1" dirty="0" smtClean="0">
                <a:solidFill>
                  <a:srgbClr val="00B050"/>
                </a:solidFill>
              </a:rPr>
              <a:t>neutral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Café XYZ has a splendid selection of cakes.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Is this positive or negative?</a:t>
            </a:r>
          </a:p>
          <a:p>
            <a:pPr>
              <a:buNone/>
            </a:pPr>
            <a:r>
              <a:rPr lang="en-US" dirty="0" smtClean="0"/>
              <a:t>		What word clues you in to the polarity?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Words</a:t>
            </a: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  <a:cs typeface="+mn-cs"/>
              </a:rPr>
              <a:t>ICWSM 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907F-0F38-40AC-9393-CE209323AA0F}" type="slidenum">
              <a:rPr lang="en-US"/>
              <a:pPr/>
              <a:t>93</a:t>
            </a:fld>
            <a:endParaRPr lang="en-US"/>
          </a:p>
        </p:txBody>
      </p:sp>
      <p:sp>
        <p:nvSpPr>
          <p:cNvPr id="2970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>
                <a:solidFill>
                  <a:srgbClr val="008000"/>
                </a:solidFill>
              </a:rPr>
              <a:t>Adjectives</a:t>
            </a:r>
            <a:r>
              <a:rPr lang="en-US" dirty="0" smtClean="0"/>
              <a:t> </a:t>
            </a:r>
            <a:r>
              <a:rPr lang="en-US" sz="1800" dirty="0" err="1" smtClean="0">
                <a:solidFill>
                  <a:srgbClr val="990099"/>
                </a:solidFill>
              </a:rPr>
              <a:t>Hatzivassiloglou</a:t>
            </a:r>
            <a:r>
              <a:rPr lang="en-US" sz="1800" dirty="0" smtClean="0">
                <a:solidFill>
                  <a:srgbClr val="990099"/>
                </a:solidFill>
              </a:rPr>
              <a:t> &amp; </a:t>
            </a:r>
            <a:r>
              <a:rPr lang="en-US" sz="1800" dirty="0" err="1" smtClean="0">
                <a:solidFill>
                  <a:srgbClr val="990099"/>
                </a:solidFill>
              </a:rPr>
              <a:t>McKeown</a:t>
            </a:r>
            <a:r>
              <a:rPr lang="en-US" sz="1800" dirty="0" smtClean="0">
                <a:solidFill>
                  <a:srgbClr val="990099"/>
                </a:solidFill>
              </a:rPr>
              <a:t> 1997, </a:t>
            </a:r>
            <a:r>
              <a:rPr lang="en-US" sz="1800" dirty="0" err="1" smtClean="0">
                <a:solidFill>
                  <a:srgbClr val="990099"/>
                </a:solidFill>
              </a:rPr>
              <a:t>Wiebe</a:t>
            </a:r>
            <a:r>
              <a:rPr lang="en-US" sz="1800" dirty="0" smtClean="0">
                <a:solidFill>
                  <a:srgbClr val="990099"/>
                </a:solidFill>
              </a:rPr>
              <a:t> 2000, </a:t>
            </a:r>
            <a:r>
              <a:rPr lang="en-US" sz="1800" dirty="0" err="1" smtClean="0">
                <a:solidFill>
                  <a:srgbClr val="990099"/>
                </a:solidFill>
              </a:rPr>
              <a:t>Kamps</a:t>
            </a:r>
            <a:r>
              <a:rPr lang="en-US" sz="1800" dirty="0" smtClean="0">
                <a:solidFill>
                  <a:srgbClr val="990099"/>
                </a:solidFill>
              </a:rPr>
              <a:t> &amp; Marx 2002, </a:t>
            </a:r>
            <a:r>
              <a:rPr lang="en-US" sz="1800" dirty="0" err="1" smtClean="0">
                <a:solidFill>
                  <a:srgbClr val="990099"/>
                </a:solidFill>
              </a:rPr>
              <a:t>Andreevskaia</a:t>
            </a:r>
            <a:r>
              <a:rPr lang="en-US" sz="1800" dirty="0" smtClean="0">
                <a:solidFill>
                  <a:srgbClr val="990099"/>
                </a:solidFill>
              </a:rPr>
              <a:t> &amp; </a:t>
            </a:r>
            <a:r>
              <a:rPr lang="en-US" sz="1800" dirty="0" err="1" smtClean="0">
                <a:solidFill>
                  <a:srgbClr val="990099"/>
                </a:solidFill>
              </a:rPr>
              <a:t>Bergler</a:t>
            </a:r>
            <a:r>
              <a:rPr lang="en-US" sz="1800" dirty="0" smtClean="0">
                <a:solidFill>
                  <a:srgbClr val="990099"/>
                </a:solidFill>
              </a:rPr>
              <a:t> 2006</a:t>
            </a:r>
          </a:p>
          <a:p>
            <a:pPr lvl="1" eaLnBrk="1" hangingPunct="1"/>
            <a:r>
              <a:rPr lang="en-US" dirty="0" smtClean="0"/>
              <a:t>positive: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honest important mature large patient</a:t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 smtClean="0">
              <a:solidFill>
                <a:srgbClr val="0000FF"/>
              </a:solidFill>
            </a:endParaRPr>
          </a:p>
          <a:p>
            <a:pPr lvl="2" eaLnBrk="1" hangingPunct="1"/>
            <a:r>
              <a:rPr lang="de-DE" dirty="0" smtClean="0"/>
              <a:t>Ron Paul is the only </a:t>
            </a:r>
            <a:r>
              <a:rPr lang="de-DE" dirty="0" smtClean="0">
                <a:solidFill>
                  <a:srgbClr val="0000FF"/>
                </a:solidFill>
              </a:rPr>
              <a:t>honest</a:t>
            </a:r>
            <a:r>
              <a:rPr lang="de-DE" dirty="0" smtClean="0"/>
              <a:t> man in Washington. </a:t>
            </a:r>
          </a:p>
          <a:p>
            <a:pPr lvl="2" eaLnBrk="1" hangingPunct="1"/>
            <a:r>
              <a:rPr lang="de-DE" dirty="0" smtClean="0"/>
              <a:t>Kitchell’s writing is unbelievably </a:t>
            </a:r>
            <a:r>
              <a:rPr lang="de-DE" dirty="0" smtClean="0">
                <a:solidFill>
                  <a:srgbClr val="0000FF"/>
                </a:solidFill>
              </a:rPr>
              <a:t>mature</a:t>
            </a:r>
            <a:r>
              <a:rPr lang="de-DE" dirty="0" smtClean="0"/>
              <a:t> and is only likely to get better. </a:t>
            </a:r>
          </a:p>
          <a:p>
            <a:pPr lvl="2" eaLnBrk="1" hangingPunct="1"/>
            <a:r>
              <a:rPr lang="de-DE" dirty="0" smtClean="0"/>
              <a:t>To humour me my </a:t>
            </a:r>
            <a:r>
              <a:rPr lang="de-DE" dirty="0" smtClean="0">
                <a:solidFill>
                  <a:srgbClr val="0000FF"/>
                </a:solidFill>
              </a:rPr>
              <a:t>patient</a:t>
            </a:r>
            <a:r>
              <a:rPr lang="de-DE" dirty="0" smtClean="0"/>
              <a:t> father agrees yet again to my choice of film </a:t>
            </a:r>
            <a:endParaRPr lang="en-US" dirty="0" smtClean="0">
              <a:solidFill>
                <a:srgbClr val="008000"/>
              </a:solidFill>
            </a:endParaRPr>
          </a:p>
          <a:p>
            <a:pPr eaLnBrk="1" hangingPunct="1"/>
            <a:endParaRPr lang="en-US" dirty="0" smtClean="0">
              <a:solidFill>
                <a:srgbClr val="008000"/>
              </a:solidFill>
            </a:endParaRPr>
          </a:p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From Slides of Carmen </a:t>
            </a:r>
            <a:r>
              <a:rPr lang="en-US" sz="2600" dirty="0" err="1" smtClean="0">
                <a:solidFill>
                  <a:srgbClr val="FF0000"/>
                </a:solidFill>
              </a:rPr>
              <a:t>Banea</a:t>
            </a:r>
            <a:endParaRPr lang="en-US" sz="2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Words</a:t>
            </a: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  <a:cs typeface="+mn-cs"/>
              </a:rPr>
              <a:t>ICWSM 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449-7F32-4469-B92B-C92077F50FAA}" type="slidenum">
              <a:rPr lang="en-US"/>
              <a:pPr/>
              <a:t>94</a:t>
            </a:fld>
            <a:endParaRPr lang="en-US"/>
          </a:p>
        </p:txBody>
      </p:sp>
      <p:sp>
        <p:nvSpPr>
          <p:cNvPr id="3072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8000"/>
                </a:solidFill>
              </a:rPr>
              <a:t>Adjectives</a:t>
            </a:r>
            <a:endParaRPr lang="en-US" sz="1600" dirty="0" smtClean="0"/>
          </a:p>
          <a:p>
            <a:pPr lvl="1" eaLnBrk="1" hangingPunct="1"/>
            <a:r>
              <a:rPr lang="en-US" dirty="0" smtClean="0"/>
              <a:t>negative: </a:t>
            </a:r>
            <a:r>
              <a:rPr lang="en-US" dirty="0" smtClean="0">
                <a:solidFill>
                  <a:srgbClr val="FF0000"/>
                </a:solidFill>
              </a:rPr>
              <a:t>harmful hypocritical inefficient insecure</a:t>
            </a:r>
          </a:p>
          <a:p>
            <a:pPr lvl="2" eaLnBrk="1" hangingPunct="1"/>
            <a:r>
              <a:rPr lang="de-DE" dirty="0" smtClean="0"/>
              <a:t>It was a macabre and </a:t>
            </a:r>
            <a:r>
              <a:rPr lang="de-DE" dirty="0" smtClean="0">
                <a:solidFill>
                  <a:srgbClr val="FF0000"/>
                </a:solidFill>
              </a:rPr>
              <a:t>hypocritical</a:t>
            </a:r>
            <a:r>
              <a:rPr lang="de-DE" dirty="0" smtClean="0"/>
              <a:t> circus. </a:t>
            </a:r>
          </a:p>
          <a:p>
            <a:pPr lvl="2" eaLnBrk="1" hangingPunct="1"/>
            <a:r>
              <a:rPr lang="de-DE" dirty="0" smtClean="0"/>
              <a:t>Why are they being so </a:t>
            </a:r>
            <a:r>
              <a:rPr lang="de-DE" dirty="0" smtClean="0">
                <a:solidFill>
                  <a:srgbClr val="FF0000"/>
                </a:solidFill>
              </a:rPr>
              <a:t>inefficient</a:t>
            </a:r>
            <a:r>
              <a:rPr lang="de-DE" dirty="0" smtClean="0"/>
              <a:t> ?</a:t>
            </a:r>
            <a:r>
              <a:rPr lang="en-US" dirty="0" smtClean="0">
                <a:solidFill>
                  <a:schemeClr val="bg1"/>
                </a:solidFill>
              </a:rPr>
              <a:t>peculiar, odd, likely, probably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From Slides of Carmen </a:t>
            </a:r>
            <a:r>
              <a:rPr lang="en-US" dirty="0" err="1" smtClean="0">
                <a:solidFill>
                  <a:srgbClr val="FF0000"/>
                </a:solidFill>
              </a:rPr>
              <a:t>Banea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like XYZ café very much.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Is this positive or negative?</a:t>
            </a:r>
          </a:p>
          <a:p>
            <a:pPr>
              <a:buNone/>
            </a:pPr>
            <a:r>
              <a:rPr lang="en-US" dirty="0" smtClean="0"/>
              <a:t>		What word clues you in to the polarity?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Words</a:t>
            </a: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  <a:cs typeface="+mn-cs"/>
              </a:rPr>
              <a:t>ICWSM 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0463-B33F-4C72-88B9-65648CA20E4A}" type="slidenum">
              <a:rPr lang="en-US"/>
              <a:pPr/>
              <a:t>96</a:t>
            </a:fld>
            <a:endParaRPr lang="en-US"/>
          </a:p>
        </p:txBody>
      </p:sp>
      <p:sp>
        <p:nvSpPr>
          <p:cNvPr id="3277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990099"/>
                </a:solidFill>
              </a:rPr>
              <a:t>Other parts of speech</a:t>
            </a:r>
            <a:r>
              <a:rPr lang="en-US" dirty="0" smtClean="0"/>
              <a:t> </a:t>
            </a:r>
            <a:r>
              <a:rPr lang="en-US" sz="1800" dirty="0" err="1" smtClean="0">
                <a:solidFill>
                  <a:srgbClr val="990099"/>
                </a:solidFill>
              </a:rPr>
              <a:t>Turney</a:t>
            </a:r>
            <a:r>
              <a:rPr lang="en-US" sz="1800" dirty="0" smtClean="0">
                <a:solidFill>
                  <a:srgbClr val="990099"/>
                </a:solidFill>
              </a:rPr>
              <a:t> &amp; Littman 2003, </a:t>
            </a:r>
            <a:r>
              <a:rPr lang="en-US" sz="1800" dirty="0" err="1" smtClean="0">
                <a:solidFill>
                  <a:srgbClr val="990099"/>
                </a:solidFill>
              </a:rPr>
              <a:t>Riloff</a:t>
            </a:r>
            <a:r>
              <a:rPr lang="en-US" sz="1800" dirty="0" smtClean="0">
                <a:solidFill>
                  <a:srgbClr val="990099"/>
                </a:solidFill>
              </a:rPr>
              <a:t>, </a:t>
            </a:r>
            <a:r>
              <a:rPr lang="en-US" sz="1800" dirty="0" err="1" smtClean="0">
                <a:solidFill>
                  <a:srgbClr val="990099"/>
                </a:solidFill>
              </a:rPr>
              <a:t>Wiebe</a:t>
            </a:r>
            <a:r>
              <a:rPr lang="en-US" sz="1800" dirty="0" smtClean="0">
                <a:solidFill>
                  <a:srgbClr val="990099"/>
                </a:solidFill>
              </a:rPr>
              <a:t> &amp; Wilson 2003, </a:t>
            </a:r>
            <a:r>
              <a:rPr lang="en-US" sz="1800" dirty="0" err="1" smtClean="0">
                <a:solidFill>
                  <a:srgbClr val="990099"/>
                </a:solidFill>
              </a:rPr>
              <a:t>Esuli</a:t>
            </a:r>
            <a:r>
              <a:rPr lang="en-US" sz="1800" dirty="0" smtClean="0">
                <a:solidFill>
                  <a:srgbClr val="990099"/>
                </a:solidFill>
              </a:rPr>
              <a:t> &amp; </a:t>
            </a:r>
            <a:r>
              <a:rPr lang="en-US" sz="1800" dirty="0" err="1" smtClean="0">
                <a:solidFill>
                  <a:srgbClr val="990099"/>
                </a:solidFill>
              </a:rPr>
              <a:t>Sebastiani</a:t>
            </a:r>
            <a:r>
              <a:rPr lang="en-US" sz="1800" dirty="0" smtClean="0">
                <a:solidFill>
                  <a:srgbClr val="990099"/>
                </a:solidFill>
              </a:rPr>
              <a:t> 2006</a:t>
            </a:r>
          </a:p>
          <a:p>
            <a:pPr lvl="1" eaLnBrk="1" hangingPunct="1"/>
            <a:r>
              <a:rPr lang="en-US" dirty="0" smtClean="0"/>
              <a:t>Verbs</a:t>
            </a:r>
          </a:p>
          <a:p>
            <a:pPr lvl="2" eaLnBrk="1" hangingPunct="1"/>
            <a:r>
              <a:rPr lang="en-US" dirty="0" smtClean="0"/>
              <a:t>positive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praise, love</a:t>
            </a:r>
          </a:p>
          <a:p>
            <a:pPr lvl="2" eaLnBrk="1" hangingPunct="1"/>
            <a:r>
              <a:rPr lang="en-US" dirty="0" smtClean="0"/>
              <a:t>negative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blame, criticize</a:t>
            </a:r>
          </a:p>
          <a:p>
            <a:pPr>
              <a:buNone/>
            </a:pPr>
            <a:endParaRPr lang="en-US" sz="2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From Slides of Carmen </a:t>
            </a:r>
            <a:r>
              <a:rPr lang="en-US" sz="2600" dirty="0" err="1" smtClean="0">
                <a:solidFill>
                  <a:srgbClr val="FF0000"/>
                </a:solidFill>
              </a:rPr>
              <a:t>Banea</a:t>
            </a:r>
            <a:endParaRPr lang="en-US" sz="2600" b="1" dirty="0" smtClean="0">
              <a:solidFill>
                <a:srgbClr val="008000"/>
              </a:solidFill>
            </a:endParaRPr>
          </a:p>
          <a:p>
            <a:pPr lvl="2" eaLnBrk="1" hangingPunct="1"/>
            <a:endParaRPr lang="en-US" b="1" dirty="0" smtClean="0">
              <a:solidFill>
                <a:srgbClr val="008000"/>
              </a:solidFill>
            </a:endParaRPr>
          </a:p>
          <a:p>
            <a:pPr lvl="1" eaLnBrk="1" hangingPunct="1"/>
            <a:endParaRPr lang="en-US" b="1" dirty="0" smtClean="0">
              <a:solidFill>
                <a:srgbClr val="0000FF"/>
              </a:solidFill>
            </a:endParaRPr>
          </a:p>
          <a:p>
            <a:pPr lvl="1" eaLnBrk="1" hangingPunct="1">
              <a:buFontTx/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a pleasure to have a cake at café XYZ.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Is this positive or negative?</a:t>
            </a:r>
          </a:p>
          <a:p>
            <a:pPr>
              <a:buNone/>
            </a:pPr>
            <a:r>
              <a:rPr lang="en-US" dirty="0" smtClean="0"/>
              <a:t>		What word clues you in to the polarity?</a:t>
            </a: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Words</a:t>
            </a: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  <a:cs typeface="+mn-cs"/>
              </a:rPr>
              <a:t>ICWSM 2008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0463-B33F-4C72-88B9-65648CA20E4A}" type="slidenum">
              <a:rPr lang="en-US"/>
              <a:pPr/>
              <a:t>98</a:t>
            </a:fld>
            <a:endParaRPr lang="en-US"/>
          </a:p>
        </p:txBody>
      </p:sp>
      <p:sp>
        <p:nvSpPr>
          <p:cNvPr id="3277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990099"/>
                </a:solidFill>
              </a:rPr>
              <a:t>Other parts of speech</a:t>
            </a:r>
            <a:r>
              <a:rPr lang="en-US" dirty="0" smtClean="0"/>
              <a:t> </a:t>
            </a:r>
            <a:r>
              <a:rPr lang="en-US" sz="1800" dirty="0" err="1" smtClean="0">
                <a:solidFill>
                  <a:srgbClr val="990099"/>
                </a:solidFill>
              </a:rPr>
              <a:t>Turney</a:t>
            </a:r>
            <a:r>
              <a:rPr lang="en-US" sz="1800" dirty="0" smtClean="0">
                <a:solidFill>
                  <a:srgbClr val="990099"/>
                </a:solidFill>
              </a:rPr>
              <a:t> &amp; Littman 2003, </a:t>
            </a:r>
            <a:r>
              <a:rPr lang="en-US" sz="1800" dirty="0" err="1" smtClean="0">
                <a:solidFill>
                  <a:srgbClr val="990099"/>
                </a:solidFill>
              </a:rPr>
              <a:t>Riloff</a:t>
            </a:r>
            <a:r>
              <a:rPr lang="en-US" sz="1800" dirty="0" smtClean="0">
                <a:solidFill>
                  <a:srgbClr val="990099"/>
                </a:solidFill>
              </a:rPr>
              <a:t>, </a:t>
            </a:r>
            <a:r>
              <a:rPr lang="en-US" sz="1800" dirty="0" err="1" smtClean="0">
                <a:solidFill>
                  <a:srgbClr val="990099"/>
                </a:solidFill>
              </a:rPr>
              <a:t>Wiebe</a:t>
            </a:r>
            <a:r>
              <a:rPr lang="en-US" sz="1800" dirty="0" smtClean="0">
                <a:solidFill>
                  <a:srgbClr val="990099"/>
                </a:solidFill>
              </a:rPr>
              <a:t> &amp; Wilson 2003, </a:t>
            </a:r>
            <a:r>
              <a:rPr lang="en-US" sz="1800" dirty="0" err="1" smtClean="0">
                <a:solidFill>
                  <a:srgbClr val="990099"/>
                </a:solidFill>
              </a:rPr>
              <a:t>Esuli</a:t>
            </a:r>
            <a:r>
              <a:rPr lang="en-US" sz="1800" dirty="0" smtClean="0">
                <a:solidFill>
                  <a:srgbClr val="990099"/>
                </a:solidFill>
              </a:rPr>
              <a:t> &amp; </a:t>
            </a:r>
            <a:r>
              <a:rPr lang="en-US" sz="1800" dirty="0" err="1" smtClean="0">
                <a:solidFill>
                  <a:srgbClr val="990099"/>
                </a:solidFill>
              </a:rPr>
              <a:t>Sebastiani</a:t>
            </a:r>
            <a:r>
              <a:rPr lang="en-US" sz="1800" dirty="0" smtClean="0">
                <a:solidFill>
                  <a:srgbClr val="990099"/>
                </a:solidFill>
              </a:rPr>
              <a:t> 2006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dirty="0" smtClean="0"/>
              <a:t>Nouns</a:t>
            </a:r>
          </a:p>
          <a:p>
            <a:pPr lvl="2" eaLnBrk="1" hangingPunct="1"/>
            <a:r>
              <a:rPr lang="en-US" dirty="0" smtClean="0"/>
              <a:t>positive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0000FF"/>
                </a:solidFill>
              </a:rPr>
              <a:t>pleasure, enjoyment</a:t>
            </a:r>
          </a:p>
          <a:p>
            <a:pPr lvl="2" eaLnBrk="1" hangingPunct="1"/>
            <a:r>
              <a:rPr lang="en-US" dirty="0" smtClean="0"/>
              <a:t>negative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pain, criticism</a:t>
            </a:r>
            <a:endParaRPr lang="en-US" b="1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en-US" sz="2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From Slides of Carmen </a:t>
            </a:r>
            <a:r>
              <a:rPr lang="en-US" sz="2600" dirty="0" err="1" smtClean="0">
                <a:solidFill>
                  <a:srgbClr val="FF0000"/>
                </a:solidFill>
              </a:rPr>
              <a:t>Banea</a:t>
            </a:r>
            <a:endParaRPr lang="en-US" sz="2600" b="1" dirty="0" smtClean="0">
              <a:solidFill>
                <a:srgbClr val="008000"/>
              </a:solidFill>
            </a:endParaRPr>
          </a:p>
          <a:p>
            <a:pPr lvl="2" eaLnBrk="1" hangingPunct="1"/>
            <a:endParaRPr lang="en-US" b="1" dirty="0" smtClean="0">
              <a:solidFill>
                <a:srgbClr val="008000"/>
              </a:solidFill>
            </a:endParaRPr>
          </a:p>
          <a:p>
            <a:pPr lvl="1" eaLnBrk="1" hangingPunct="1"/>
            <a:endParaRPr lang="en-US" b="1" dirty="0" smtClean="0">
              <a:solidFill>
                <a:srgbClr val="0000FF"/>
              </a:solidFill>
            </a:endParaRPr>
          </a:p>
          <a:p>
            <a:pPr lvl="1" eaLnBrk="1" hangingPunct="1">
              <a:buFontTx/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B. Pang, L. Lee, and S. </a:t>
            </a:r>
            <a:r>
              <a:rPr lang="en-IN" dirty="0" err="1" smtClean="0"/>
              <a:t>Vaithyanathan</a:t>
            </a:r>
            <a:r>
              <a:rPr lang="en-IN" dirty="0" smtClean="0"/>
              <a:t>, “Thumbs up? Sentiment classification using machine learning techniques,” in </a:t>
            </a:r>
            <a:r>
              <a:rPr lang="en-IN" i="1" dirty="0" smtClean="0"/>
              <a:t>Proceedings of the Conference on Empirical Methods in Natural Language Processing (EMNLP) </a:t>
            </a:r>
            <a:r>
              <a:rPr lang="en-IN" dirty="0" smtClean="0"/>
              <a:t>2002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10218</TotalTime>
  <Words>19281</Words>
  <Application>Microsoft Office PowerPoint</Application>
  <PresentationFormat>On-screen Show (4:3)</PresentationFormat>
  <Paragraphs>5233</Paragraphs>
  <Slides>631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631</vt:i4>
      </vt:variant>
    </vt:vector>
  </HeadingPairs>
  <TitlesOfParts>
    <vt:vector size="634" baseType="lpstr">
      <vt:lpstr>Office Theme</vt:lpstr>
      <vt:lpstr>Equation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Statistical Approach</vt:lpstr>
      <vt:lpstr>Statistical Approach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Sentiment Classification</vt:lpstr>
      <vt:lpstr>Words</vt:lpstr>
      <vt:lpstr>Words</vt:lpstr>
      <vt:lpstr>Sentiment Classification</vt:lpstr>
      <vt:lpstr>Words</vt:lpstr>
      <vt:lpstr>Sentiment Classification</vt:lpstr>
      <vt:lpstr>Words</vt:lpstr>
      <vt:lpstr>Sentiment Classification</vt:lpstr>
      <vt:lpstr>Slide 100</vt:lpstr>
      <vt:lpstr>Slide 101</vt:lpstr>
      <vt:lpstr>Subjectivity Detection</vt:lpstr>
      <vt:lpstr>Subjectivity Detection</vt:lpstr>
      <vt:lpstr>Subjectivity Detection / Sentiment Classification</vt:lpstr>
      <vt:lpstr>Slide 105</vt:lpstr>
      <vt:lpstr>Slide 106</vt:lpstr>
      <vt:lpstr>Feature Level Sentiment Analysis</vt:lpstr>
      <vt:lpstr>Feature Level Sentiment Analysis</vt:lpstr>
      <vt:lpstr>Slide 109</vt:lpstr>
      <vt:lpstr>Slide 110</vt:lpstr>
      <vt:lpstr>Sentiment Analysis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  <vt:lpstr>Slide 193</vt:lpstr>
      <vt:lpstr>Slide 194</vt:lpstr>
      <vt:lpstr>Slide 195</vt:lpstr>
      <vt:lpstr>Slide 196</vt:lpstr>
      <vt:lpstr>Slide 197</vt:lpstr>
      <vt:lpstr>Slide 198</vt:lpstr>
      <vt:lpstr>Slide 199</vt:lpstr>
      <vt:lpstr>Slide 200</vt:lpstr>
      <vt:lpstr>Slide 201</vt:lpstr>
      <vt:lpstr>Slide 202</vt:lpstr>
      <vt:lpstr>Slide 203</vt:lpstr>
      <vt:lpstr>Slide 204</vt:lpstr>
      <vt:lpstr>Slide 205</vt:lpstr>
      <vt:lpstr>Slide 206</vt:lpstr>
      <vt:lpstr>Slide 207</vt:lpstr>
      <vt:lpstr>Slide 208</vt:lpstr>
      <vt:lpstr>Slide 209</vt:lpstr>
      <vt:lpstr>Slide 210</vt:lpstr>
      <vt:lpstr>Slide 211</vt:lpstr>
      <vt:lpstr>Slide 212</vt:lpstr>
      <vt:lpstr>Slide 213</vt:lpstr>
      <vt:lpstr>Slide 214</vt:lpstr>
      <vt:lpstr>Slide 215</vt:lpstr>
      <vt:lpstr>Slide 216</vt:lpstr>
      <vt:lpstr>Slide 217</vt:lpstr>
      <vt:lpstr>Slide 218</vt:lpstr>
      <vt:lpstr>Slide 219</vt:lpstr>
      <vt:lpstr>Slide 220</vt:lpstr>
      <vt:lpstr>Slide 221</vt:lpstr>
      <vt:lpstr>Slide 222</vt:lpstr>
      <vt:lpstr>Slide 223</vt:lpstr>
      <vt:lpstr>Slide 224</vt:lpstr>
      <vt:lpstr>Slide 225</vt:lpstr>
      <vt:lpstr>Slide 226</vt:lpstr>
      <vt:lpstr>Slide 227</vt:lpstr>
      <vt:lpstr>Slide 228</vt:lpstr>
      <vt:lpstr>Slide 229</vt:lpstr>
      <vt:lpstr>Slide 230</vt:lpstr>
      <vt:lpstr>Slide 231</vt:lpstr>
      <vt:lpstr>Slide 232</vt:lpstr>
      <vt:lpstr>Slide 233</vt:lpstr>
      <vt:lpstr>Slide 234</vt:lpstr>
      <vt:lpstr>Slide 235</vt:lpstr>
      <vt:lpstr>Slide 236</vt:lpstr>
      <vt:lpstr>Slide 237</vt:lpstr>
      <vt:lpstr>Slide 238</vt:lpstr>
      <vt:lpstr>Slide 239</vt:lpstr>
      <vt:lpstr>Slide 240</vt:lpstr>
      <vt:lpstr>Slide 241</vt:lpstr>
      <vt:lpstr>Slide 242</vt:lpstr>
      <vt:lpstr>Slide 243</vt:lpstr>
      <vt:lpstr>Slide 244</vt:lpstr>
      <vt:lpstr>Slide 245</vt:lpstr>
      <vt:lpstr>Slide 246</vt:lpstr>
      <vt:lpstr>Slide 247</vt:lpstr>
      <vt:lpstr>Slide 248</vt:lpstr>
      <vt:lpstr>Slide 249</vt:lpstr>
      <vt:lpstr>Slide 250</vt:lpstr>
      <vt:lpstr>Slide 251</vt:lpstr>
      <vt:lpstr>Slide 252</vt:lpstr>
      <vt:lpstr>Slide 253</vt:lpstr>
      <vt:lpstr>Slide 254</vt:lpstr>
      <vt:lpstr>Slide 255</vt:lpstr>
      <vt:lpstr>Slide 256</vt:lpstr>
      <vt:lpstr>Slide 257</vt:lpstr>
      <vt:lpstr>Slide 258</vt:lpstr>
      <vt:lpstr>Slide 259</vt:lpstr>
      <vt:lpstr>Slide 260</vt:lpstr>
      <vt:lpstr>Slide 261</vt:lpstr>
      <vt:lpstr>Slide 262</vt:lpstr>
      <vt:lpstr>Slide 263</vt:lpstr>
      <vt:lpstr>Slide 264</vt:lpstr>
      <vt:lpstr>Slide 265</vt:lpstr>
      <vt:lpstr>Slide 266</vt:lpstr>
      <vt:lpstr>Slide 267</vt:lpstr>
      <vt:lpstr>Slide 268</vt:lpstr>
      <vt:lpstr>Slide 269</vt:lpstr>
      <vt:lpstr>Slide 270</vt:lpstr>
      <vt:lpstr>Slide 271</vt:lpstr>
      <vt:lpstr>Slide 272</vt:lpstr>
      <vt:lpstr>Slide 273</vt:lpstr>
      <vt:lpstr>Slide 274</vt:lpstr>
      <vt:lpstr>Slide 275</vt:lpstr>
      <vt:lpstr>Slide 276</vt:lpstr>
      <vt:lpstr>Slide 277</vt:lpstr>
      <vt:lpstr>Slide 278</vt:lpstr>
      <vt:lpstr>Slide 279</vt:lpstr>
      <vt:lpstr>Slide 280</vt:lpstr>
      <vt:lpstr>Slide 281</vt:lpstr>
      <vt:lpstr>Slide 282</vt:lpstr>
      <vt:lpstr>Slide 283</vt:lpstr>
      <vt:lpstr>Slide 284</vt:lpstr>
      <vt:lpstr>Slide 285</vt:lpstr>
      <vt:lpstr>Slide 286</vt:lpstr>
      <vt:lpstr>Slide 287</vt:lpstr>
      <vt:lpstr>Slide 288</vt:lpstr>
      <vt:lpstr>Slide 289</vt:lpstr>
      <vt:lpstr>Slide 290</vt:lpstr>
      <vt:lpstr>Slide 291</vt:lpstr>
      <vt:lpstr>Slide 292</vt:lpstr>
      <vt:lpstr>Slide 293</vt:lpstr>
      <vt:lpstr>Slide 294</vt:lpstr>
      <vt:lpstr>Slide 295</vt:lpstr>
      <vt:lpstr>Slide 296</vt:lpstr>
      <vt:lpstr>Slide 297</vt:lpstr>
      <vt:lpstr>Slide 298</vt:lpstr>
      <vt:lpstr>Training a Maximum Entropy Classifier</vt:lpstr>
      <vt:lpstr>Regularization</vt:lpstr>
      <vt:lpstr>How do you calculate P(y|x)?</vt:lpstr>
      <vt:lpstr>Slide 302</vt:lpstr>
      <vt:lpstr>Slide 303</vt:lpstr>
      <vt:lpstr>Slide 304</vt:lpstr>
      <vt:lpstr>Slide 305</vt:lpstr>
      <vt:lpstr>Slide 306</vt:lpstr>
      <vt:lpstr>Slide 307</vt:lpstr>
      <vt:lpstr>Why is it called MaxEnt?</vt:lpstr>
      <vt:lpstr>What does maximum entropy mean?</vt:lpstr>
      <vt:lpstr>Why is it called Logistic Regression?</vt:lpstr>
      <vt:lpstr>Why is it called Logistic Regression?</vt:lpstr>
      <vt:lpstr>What is Regression?</vt:lpstr>
      <vt:lpstr>What’s regression?  Here’s an example</vt:lpstr>
      <vt:lpstr>What’s regression?  Here’s an example</vt:lpstr>
      <vt:lpstr>Regression</vt:lpstr>
      <vt:lpstr>Regression is Curve Fitting</vt:lpstr>
      <vt:lpstr>Solving a Linear Regression</vt:lpstr>
      <vt:lpstr>Solving a Logistic Regression</vt:lpstr>
      <vt:lpstr>Slide 319</vt:lpstr>
      <vt:lpstr>Slide 320</vt:lpstr>
      <vt:lpstr>Slide 321</vt:lpstr>
      <vt:lpstr>Slide 322</vt:lpstr>
      <vt:lpstr>Slide 323</vt:lpstr>
      <vt:lpstr>Slide 324</vt:lpstr>
      <vt:lpstr>Slide 325</vt:lpstr>
      <vt:lpstr>Slide 326</vt:lpstr>
      <vt:lpstr>Slide 327</vt:lpstr>
      <vt:lpstr>Slide 328</vt:lpstr>
      <vt:lpstr>Slide 329</vt:lpstr>
      <vt:lpstr>Slide 330</vt:lpstr>
      <vt:lpstr>Slide 331</vt:lpstr>
      <vt:lpstr>Slide 332</vt:lpstr>
      <vt:lpstr>Slide 333</vt:lpstr>
      <vt:lpstr>Slide 334</vt:lpstr>
      <vt:lpstr>Slide 335</vt:lpstr>
      <vt:lpstr>Slide 336</vt:lpstr>
      <vt:lpstr>Slide 337</vt:lpstr>
      <vt:lpstr>Slide 338</vt:lpstr>
      <vt:lpstr>Slide 339</vt:lpstr>
      <vt:lpstr>Slide 340</vt:lpstr>
      <vt:lpstr>Slide 341</vt:lpstr>
      <vt:lpstr>Slide 342</vt:lpstr>
      <vt:lpstr>Slide 343</vt:lpstr>
      <vt:lpstr>Slide 344</vt:lpstr>
      <vt:lpstr>Slide 345</vt:lpstr>
      <vt:lpstr>Slide 346</vt:lpstr>
      <vt:lpstr>Slide 347</vt:lpstr>
      <vt:lpstr>Slide 348</vt:lpstr>
      <vt:lpstr>Slide 349</vt:lpstr>
      <vt:lpstr>Reuters Data Set </vt:lpstr>
      <vt:lpstr>AN EXAMPLE OF REUTERS TEXT DOCUMENT 14832</vt:lpstr>
      <vt:lpstr>THE REUTERS CATEGORIES FILE</vt:lpstr>
      <vt:lpstr>Slide 353</vt:lpstr>
      <vt:lpstr>Slide 354</vt:lpstr>
      <vt:lpstr>Slide 355</vt:lpstr>
      <vt:lpstr>Slide 356</vt:lpstr>
      <vt:lpstr>Slide 357</vt:lpstr>
      <vt:lpstr>Slide 358</vt:lpstr>
      <vt:lpstr>Slide 359</vt:lpstr>
      <vt:lpstr>Slide 360</vt:lpstr>
      <vt:lpstr>Slide 361</vt:lpstr>
      <vt:lpstr>Problem of Over-fitting</vt:lpstr>
      <vt:lpstr>One Solution for Over-fitting</vt:lpstr>
      <vt:lpstr>Big problem with unigrams</vt:lpstr>
      <vt:lpstr>Another solution - Bigrams</vt:lpstr>
      <vt:lpstr>Slide 366</vt:lpstr>
      <vt:lpstr>Slide 367</vt:lpstr>
      <vt:lpstr>So, let’s try bigrams</vt:lpstr>
      <vt:lpstr>Slide 369</vt:lpstr>
      <vt:lpstr>Slide 370</vt:lpstr>
      <vt:lpstr>Slide 371</vt:lpstr>
      <vt:lpstr>Slide 372</vt:lpstr>
      <vt:lpstr>Slide 373</vt:lpstr>
      <vt:lpstr>Slide 374</vt:lpstr>
      <vt:lpstr>Slide 375</vt:lpstr>
      <vt:lpstr>Slide 376</vt:lpstr>
      <vt:lpstr>Slide 377</vt:lpstr>
      <vt:lpstr>Slide 378</vt:lpstr>
      <vt:lpstr>Slide 379</vt:lpstr>
      <vt:lpstr>Slide 380</vt:lpstr>
      <vt:lpstr>Slide 381</vt:lpstr>
      <vt:lpstr>Slide 382</vt:lpstr>
      <vt:lpstr>Why is multiplying by 0 bad?</vt:lpstr>
      <vt:lpstr>Quick puzzle</vt:lpstr>
      <vt:lpstr>SMOOTHING</vt:lpstr>
      <vt:lpstr>Definitions</vt:lpstr>
      <vt:lpstr>LAPLACE SMOOTHING</vt:lpstr>
      <vt:lpstr>LAPLACE SMOOTHING</vt:lpstr>
      <vt:lpstr>LAPLACE SMOOTHING</vt:lpstr>
      <vt:lpstr>LAPLACE SMOOTHING</vt:lpstr>
      <vt:lpstr>LAPLACE SMOOTHING</vt:lpstr>
      <vt:lpstr>LIDSTONE’s</vt:lpstr>
      <vt:lpstr>JEFFREY-PERK’s</vt:lpstr>
      <vt:lpstr>Slide 394</vt:lpstr>
      <vt:lpstr>Slide 395</vt:lpstr>
      <vt:lpstr>Slide 396</vt:lpstr>
      <vt:lpstr>Slide 397</vt:lpstr>
      <vt:lpstr>Chomsky’s Disagreement</vt:lpstr>
      <vt:lpstr>Chomsky’s Argument</vt:lpstr>
      <vt:lpstr>Slide 400</vt:lpstr>
      <vt:lpstr>UNKNOWN SENTENCE</vt:lpstr>
      <vt:lpstr>Solved!</vt:lpstr>
      <vt:lpstr>Slide 403</vt:lpstr>
      <vt:lpstr>Spell Checking</vt:lpstr>
      <vt:lpstr>Spell Checking</vt:lpstr>
      <vt:lpstr>Spell Checking</vt:lpstr>
      <vt:lpstr>What we need to find …</vt:lpstr>
      <vt:lpstr>What we need to find …</vt:lpstr>
      <vt:lpstr>BAYES RULE</vt:lpstr>
      <vt:lpstr>BAYES RULE</vt:lpstr>
      <vt:lpstr>Make a Massive Independence Assumption</vt:lpstr>
      <vt:lpstr>Kernighan’s paper on spell correction 1990</vt:lpstr>
      <vt:lpstr>BAYES RULE</vt:lpstr>
      <vt:lpstr>So we have what we needed to find …</vt:lpstr>
      <vt:lpstr>Note:  Use of Unigram Probabilities</vt:lpstr>
      <vt:lpstr>Slide 416</vt:lpstr>
      <vt:lpstr>Formalism</vt:lpstr>
      <vt:lpstr>Slide 418</vt:lpstr>
      <vt:lpstr>Slide 419</vt:lpstr>
      <vt:lpstr>Slide 420</vt:lpstr>
      <vt:lpstr>Slide 421</vt:lpstr>
      <vt:lpstr>Slide 422</vt:lpstr>
      <vt:lpstr>Slide 423</vt:lpstr>
      <vt:lpstr>HMM transitions and emissions</vt:lpstr>
      <vt:lpstr>TRELLIS</vt:lpstr>
      <vt:lpstr>BASELINES</vt:lpstr>
      <vt:lpstr>ERROR ANALYSIS</vt:lpstr>
      <vt:lpstr>Slide 428</vt:lpstr>
      <vt:lpstr>Slide 429</vt:lpstr>
      <vt:lpstr>Slide 430</vt:lpstr>
      <vt:lpstr>Slide 431</vt:lpstr>
      <vt:lpstr>Slide 432</vt:lpstr>
      <vt:lpstr>Slide 433</vt:lpstr>
      <vt:lpstr>Slide 434</vt:lpstr>
      <vt:lpstr>Slide 435</vt:lpstr>
      <vt:lpstr>Slide 436</vt:lpstr>
      <vt:lpstr>Sequential Pattern Mining for Text Analytics</vt:lpstr>
      <vt:lpstr>Feature Level Sentiment Analysis</vt:lpstr>
      <vt:lpstr>Sentiment in Comparative Sentences</vt:lpstr>
      <vt:lpstr>Identifying intentions might help sentiment analysis?</vt:lpstr>
      <vt:lpstr>Identifying intentions might help sentiment analysis?</vt:lpstr>
      <vt:lpstr>Identifying intentions might help sentiment analysis?</vt:lpstr>
      <vt:lpstr>Identifying intentions might help sentiment analysis?</vt:lpstr>
      <vt:lpstr>Identifying intentions might help sentiment analysis?</vt:lpstr>
      <vt:lpstr>The kind of features we need</vt:lpstr>
      <vt:lpstr>The kind of features we need</vt:lpstr>
      <vt:lpstr>The kind of features we need</vt:lpstr>
      <vt:lpstr>Class Sequential Rule</vt:lpstr>
      <vt:lpstr>Class Sequential Rule</vt:lpstr>
      <vt:lpstr>Class Sequential Rules</vt:lpstr>
      <vt:lpstr>Example</vt:lpstr>
      <vt:lpstr>Example Continued</vt:lpstr>
      <vt:lpstr>Example Continued</vt:lpstr>
      <vt:lpstr>Slide 454</vt:lpstr>
      <vt:lpstr>Slide 455</vt:lpstr>
      <vt:lpstr>Slide 456</vt:lpstr>
      <vt:lpstr>Slide 457</vt:lpstr>
      <vt:lpstr>Slide 458</vt:lpstr>
      <vt:lpstr>Slide 459</vt:lpstr>
      <vt:lpstr>Slide 460</vt:lpstr>
      <vt:lpstr>Slide 461</vt:lpstr>
      <vt:lpstr>Slide 462</vt:lpstr>
      <vt:lpstr>Slide 463</vt:lpstr>
      <vt:lpstr>Slide 464</vt:lpstr>
      <vt:lpstr>Slide 465</vt:lpstr>
      <vt:lpstr>Slide 466</vt:lpstr>
      <vt:lpstr>Slide 467</vt:lpstr>
      <vt:lpstr>Slide 468</vt:lpstr>
      <vt:lpstr>Slide 469</vt:lpstr>
      <vt:lpstr>Slide 470</vt:lpstr>
      <vt:lpstr>Slide 471</vt:lpstr>
      <vt:lpstr>Slide 472</vt:lpstr>
      <vt:lpstr>Slide 473</vt:lpstr>
      <vt:lpstr>Slide 474</vt:lpstr>
      <vt:lpstr>Slide 475</vt:lpstr>
      <vt:lpstr>Slide 476</vt:lpstr>
      <vt:lpstr>Slide 477</vt:lpstr>
      <vt:lpstr>Slide 478</vt:lpstr>
      <vt:lpstr>Slide 479</vt:lpstr>
      <vt:lpstr>Slide 480</vt:lpstr>
      <vt:lpstr>Slide 481</vt:lpstr>
      <vt:lpstr>Slide 482</vt:lpstr>
      <vt:lpstr>Slide 483</vt:lpstr>
      <vt:lpstr>Common Pattern Specification Language</vt:lpstr>
      <vt:lpstr>Rule-Based Information Extraction</vt:lpstr>
      <vt:lpstr>What is CPSL?</vt:lpstr>
      <vt:lpstr>Why CPSL?</vt:lpstr>
      <vt:lpstr>Where CPSL?</vt:lpstr>
      <vt:lpstr>Who designed CPSL?</vt:lpstr>
      <vt:lpstr>How CPSL?</vt:lpstr>
      <vt:lpstr>How CPSL?</vt:lpstr>
      <vt:lpstr>How CPSL?</vt:lpstr>
      <vt:lpstr>How CPSL?</vt:lpstr>
      <vt:lpstr>How CPSL?</vt:lpstr>
      <vt:lpstr>How CPSL?</vt:lpstr>
      <vt:lpstr>How CPSL?</vt:lpstr>
      <vt:lpstr>Example of CPSL?</vt:lpstr>
      <vt:lpstr>Pattern Combination?</vt:lpstr>
      <vt:lpstr>The rule action part</vt:lpstr>
      <vt:lpstr>A popular CPSL implementation</vt:lpstr>
      <vt:lpstr>Rule-Based Sentiment Classification</vt:lpstr>
      <vt:lpstr>Rule-Based Sentiment Classification</vt:lpstr>
      <vt:lpstr>Advantages of Rule-Based Approaches</vt:lpstr>
      <vt:lpstr>What to Watch Out for When Using Rule-Based Approaches</vt:lpstr>
      <vt:lpstr>How to avoid development bias</vt:lpstr>
      <vt:lpstr>Exercise 1</vt:lpstr>
      <vt:lpstr>Exercise 2</vt:lpstr>
      <vt:lpstr>Exercise 3</vt:lpstr>
      <vt:lpstr>Exercise 4</vt:lpstr>
      <vt:lpstr>Rule-based vs Statistical Approaches</vt:lpstr>
      <vt:lpstr>Rule-based / Statistical Approaches</vt:lpstr>
      <vt:lpstr>Slide 512</vt:lpstr>
      <vt:lpstr>Slide 513</vt:lpstr>
      <vt:lpstr>Rule-based Approach</vt:lpstr>
      <vt:lpstr>Probabilistic Statistical Model:</vt:lpstr>
      <vt:lpstr>Probabilistic Statistical Model:</vt:lpstr>
      <vt:lpstr>Probabilistic Statistical Model:</vt:lpstr>
      <vt:lpstr>Words where ie occur after c</vt:lpstr>
      <vt:lpstr>Statistical Approach</vt:lpstr>
      <vt:lpstr>Slide 520</vt:lpstr>
      <vt:lpstr>Can you use otherwise labelled data?</vt:lpstr>
      <vt:lpstr>Distance Learning for Sentiment Classification</vt:lpstr>
      <vt:lpstr>Distance Learning for Sentiment Classification</vt:lpstr>
      <vt:lpstr>Can you use unlabelled data?</vt:lpstr>
      <vt:lpstr>Now, we’ll learn about learning on unlabelled data. It’s like learning without a teacher &amp; figuring stuff out!</vt:lpstr>
      <vt:lpstr>Unsupervised Sentiment Classification</vt:lpstr>
      <vt:lpstr>Can unlabelled data help?</vt:lpstr>
      <vt:lpstr> Text Classification from Labeled and Unlabeled Documents using EM  by KAMAL NIGAM, ANDREW KACHITES, SEBASTIAN THRUN, TOM MITCHELL</vt:lpstr>
      <vt:lpstr>Slide 529</vt:lpstr>
      <vt:lpstr>Slide 530</vt:lpstr>
      <vt:lpstr>Slide 531</vt:lpstr>
      <vt:lpstr>Slide 532</vt:lpstr>
      <vt:lpstr>Can partly labelled data help?</vt:lpstr>
      <vt:lpstr>Slide 534</vt:lpstr>
      <vt:lpstr>Slide 535</vt:lpstr>
      <vt:lpstr>Slide 536</vt:lpstr>
      <vt:lpstr>Slide 537</vt:lpstr>
      <vt:lpstr>Slide 538</vt:lpstr>
      <vt:lpstr>Slide 539</vt:lpstr>
      <vt:lpstr>Slide 540</vt:lpstr>
      <vt:lpstr>Slide 541</vt:lpstr>
      <vt:lpstr>Slide 542</vt:lpstr>
      <vt:lpstr>Slide 543</vt:lpstr>
      <vt:lpstr>Slide 544</vt:lpstr>
      <vt:lpstr>Slide 545</vt:lpstr>
      <vt:lpstr>Slide 546</vt:lpstr>
      <vt:lpstr>Slide 547</vt:lpstr>
      <vt:lpstr>Slide 548</vt:lpstr>
      <vt:lpstr>Slide 549</vt:lpstr>
      <vt:lpstr>Slide 550</vt:lpstr>
      <vt:lpstr>Slide 551</vt:lpstr>
      <vt:lpstr>Slide 552</vt:lpstr>
      <vt:lpstr>Slide 553</vt:lpstr>
      <vt:lpstr>Slide 554</vt:lpstr>
      <vt:lpstr>Slide 555</vt:lpstr>
      <vt:lpstr>Slide 556</vt:lpstr>
      <vt:lpstr>Slide 557</vt:lpstr>
      <vt:lpstr>Slide 558</vt:lpstr>
      <vt:lpstr>Slide 559</vt:lpstr>
      <vt:lpstr>Slide 560</vt:lpstr>
      <vt:lpstr>Slide 561</vt:lpstr>
      <vt:lpstr>Slide 562</vt:lpstr>
      <vt:lpstr>Slide 563</vt:lpstr>
      <vt:lpstr>Slide 564</vt:lpstr>
      <vt:lpstr>Slide 565</vt:lpstr>
      <vt:lpstr>Slide 566</vt:lpstr>
      <vt:lpstr>Slide 567</vt:lpstr>
      <vt:lpstr>Slide 568</vt:lpstr>
      <vt:lpstr>Slide 569</vt:lpstr>
      <vt:lpstr>Slide 570</vt:lpstr>
      <vt:lpstr>Slide 571</vt:lpstr>
      <vt:lpstr>Slide 572</vt:lpstr>
      <vt:lpstr>Can we do extraction with unlabelled data?</vt:lpstr>
      <vt:lpstr>Slide 574</vt:lpstr>
      <vt:lpstr>Slide 575</vt:lpstr>
      <vt:lpstr>Slide 576</vt:lpstr>
      <vt:lpstr>Slide 577</vt:lpstr>
      <vt:lpstr>Slide 578</vt:lpstr>
      <vt:lpstr>Slide 579</vt:lpstr>
      <vt:lpstr>Slide 580</vt:lpstr>
      <vt:lpstr>Slide 581</vt:lpstr>
      <vt:lpstr>Slide 582</vt:lpstr>
      <vt:lpstr>Slide 583</vt:lpstr>
      <vt:lpstr>Slide 584</vt:lpstr>
      <vt:lpstr>Slide 585</vt:lpstr>
      <vt:lpstr>Slide 586</vt:lpstr>
      <vt:lpstr>Slide 587</vt:lpstr>
      <vt:lpstr>Slide 588</vt:lpstr>
      <vt:lpstr>Slide 589</vt:lpstr>
      <vt:lpstr>Slide 590</vt:lpstr>
      <vt:lpstr>Slide 591</vt:lpstr>
      <vt:lpstr>Slide 592</vt:lpstr>
      <vt:lpstr>Slide 593</vt:lpstr>
      <vt:lpstr>Slide 594</vt:lpstr>
      <vt:lpstr>Slide 595</vt:lpstr>
      <vt:lpstr>Slide 596</vt:lpstr>
      <vt:lpstr>Slide 597</vt:lpstr>
      <vt:lpstr>Slide 598</vt:lpstr>
      <vt:lpstr>Slide 599</vt:lpstr>
      <vt:lpstr>Slide 600</vt:lpstr>
      <vt:lpstr>Slide 601</vt:lpstr>
      <vt:lpstr>Slide 602</vt:lpstr>
      <vt:lpstr>Slide 603</vt:lpstr>
      <vt:lpstr>Slide 604</vt:lpstr>
      <vt:lpstr>Slide 605</vt:lpstr>
      <vt:lpstr>Slide 606</vt:lpstr>
      <vt:lpstr>Slide 607</vt:lpstr>
      <vt:lpstr>Slide 608</vt:lpstr>
      <vt:lpstr>Slide 609</vt:lpstr>
      <vt:lpstr>Slide 610</vt:lpstr>
      <vt:lpstr>Slide 611</vt:lpstr>
      <vt:lpstr>Slide 612</vt:lpstr>
      <vt:lpstr>Slide 613</vt:lpstr>
      <vt:lpstr>Slide 614</vt:lpstr>
      <vt:lpstr>Slide 615</vt:lpstr>
      <vt:lpstr>Slide 616</vt:lpstr>
      <vt:lpstr>Slide 617</vt:lpstr>
      <vt:lpstr>Slide 618</vt:lpstr>
      <vt:lpstr>Slide 619</vt:lpstr>
      <vt:lpstr>Slide 620</vt:lpstr>
      <vt:lpstr>Slide 621</vt:lpstr>
      <vt:lpstr>Slide 622</vt:lpstr>
      <vt:lpstr>Slide 623</vt:lpstr>
      <vt:lpstr>Slide 624</vt:lpstr>
      <vt:lpstr>Slide 625</vt:lpstr>
      <vt:lpstr>Slide 626</vt:lpstr>
      <vt:lpstr>Slide 627</vt:lpstr>
      <vt:lpstr>Slide 628</vt:lpstr>
      <vt:lpstr>Slide 629</vt:lpstr>
      <vt:lpstr>Slide 630</vt:lpstr>
      <vt:lpstr>Slide 631</vt:lpstr>
    </vt:vector>
  </TitlesOfParts>
  <Company>Project-OS.org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Amruth</dc:creator>
  <cp:lastModifiedBy>Linda</cp:lastModifiedBy>
  <cp:revision>2586</cp:revision>
  <dcterms:created xsi:type="dcterms:W3CDTF">2010-06-04T19:50:05Z</dcterms:created>
  <dcterms:modified xsi:type="dcterms:W3CDTF">2015-07-10T03:58:35Z</dcterms:modified>
</cp:coreProperties>
</file>